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charts/chart1.xml" ContentType="application/vnd.openxmlformats-officedocument.drawingml.chart+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notesSlides/notesSlide26.xml" ContentType="application/vnd.openxmlformats-officedocument.presentationml.notesSlide+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notesSlides/notesSlide28.xml" ContentType="application/vnd.openxmlformats-officedocument.presentationml.notesSlide+xml"/>
  <Override PartName="/ppt/tags/tag37.xml" ContentType="application/vnd.openxmlformats-officedocument.presentationml.tags+xml"/>
  <Override PartName="/ppt/notesSlides/notesSlide29.xml" ContentType="application/vnd.openxmlformats-officedocument.presentationml.notesSlide+xml"/>
  <Override PartName="/ppt/tags/tag38.xml" ContentType="application/vnd.openxmlformats-officedocument.presentationml.tags+xml"/>
  <Override PartName="/ppt/notesSlides/notesSlide30.xml" ContentType="application/vnd.openxmlformats-officedocument.presentationml.notesSlide+xml"/>
  <Override PartName="/ppt/tags/tag39.xml" ContentType="application/vnd.openxmlformats-officedocument.presentationml.tags+xml"/>
  <Override PartName="/ppt/notesSlides/notesSlide31.xml" ContentType="application/vnd.openxmlformats-officedocument.presentationml.notesSlide+xml"/>
  <Override PartName="/ppt/tags/tag40.xml" ContentType="application/vnd.openxmlformats-officedocument.presentationml.tags+xml"/>
  <Override PartName="/ppt/notesSlides/notesSlide32.xml" ContentType="application/vnd.openxmlformats-officedocument.presentationml.notesSlide+xml"/>
  <Override PartName="/ppt/tags/tag41.xml" ContentType="application/vnd.openxmlformats-officedocument.presentationml.tags+xml"/>
  <Override PartName="/ppt/notesSlides/notesSlide33.xml" ContentType="application/vnd.openxmlformats-officedocument.presentationml.notesSlide+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tags/tag44.xml" ContentType="application/vnd.openxmlformats-officedocument.presentationml.tags+xml"/>
  <Override PartName="/ppt/notesSlides/notesSlide36.xml" ContentType="application/vnd.openxmlformats-officedocument.presentationml.notesSlide+xml"/>
  <Override PartName="/ppt/tags/tag45.xml" ContentType="application/vnd.openxmlformats-officedocument.presentationml.tags+xml"/>
  <Override PartName="/ppt/notesSlides/notesSlide37.xml" ContentType="application/vnd.openxmlformats-officedocument.presentationml.notesSlide+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notesSlides/notesSlide3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notesSlides/notesSlide41.xml" ContentType="application/vnd.openxmlformats-officedocument.presentationml.notesSlide+xml"/>
  <Override PartName="/ppt/tags/tag52.xml" ContentType="application/vnd.openxmlformats-officedocument.presentationml.tags+xml"/>
  <Override PartName="/ppt/notesSlides/notesSlide42.xml" ContentType="application/vnd.openxmlformats-officedocument.presentationml.notesSlide+xml"/>
  <Override PartName="/ppt/tags/tag53.xml" ContentType="application/vnd.openxmlformats-officedocument.presentationml.tags+xml"/>
  <Override PartName="/ppt/notesSlides/notesSlide43.xml" ContentType="application/vnd.openxmlformats-officedocument.presentationml.notesSlide+xml"/>
  <Override PartName="/ppt/tags/tag54.xml" ContentType="application/vnd.openxmlformats-officedocument.presentationml.tags+xml"/>
  <Override PartName="/ppt/notesSlides/notesSlide44.xml" ContentType="application/vnd.openxmlformats-officedocument.presentationml.notesSlide+xml"/>
  <Override PartName="/ppt/tags/tag55.xml" ContentType="application/vnd.openxmlformats-officedocument.presentationml.tags+xml"/>
  <Override PartName="/ppt/notesSlides/notesSlide45.xml" ContentType="application/vnd.openxmlformats-officedocument.presentationml.notesSlide+xml"/>
  <Override PartName="/ppt/tags/tag56.xml" ContentType="application/vnd.openxmlformats-officedocument.presentationml.tags+xml"/>
  <Override PartName="/ppt/notesSlides/notesSlide46.xml" ContentType="application/vnd.openxmlformats-officedocument.presentationml.notesSlide+xml"/>
  <Override PartName="/ppt/tags/tag57.xml" ContentType="application/vnd.openxmlformats-officedocument.presentationml.tags+xml"/>
  <Override PartName="/ppt/notesSlides/notesSlide47.xml" ContentType="application/vnd.openxmlformats-officedocument.presentationml.notesSlide+xml"/>
  <Override PartName="/ppt/tags/tag58.xml" ContentType="application/vnd.openxmlformats-officedocument.presentationml.tags+xml"/>
  <Override PartName="/ppt/notesSlides/notesSlide48.xml" ContentType="application/vnd.openxmlformats-officedocument.presentationml.notesSlide+xml"/>
  <Override PartName="/ppt/tags/tag59.xml" ContentType="application/vnd.openxmlformats-officedocument.presentationml.tags+xml"/>
  <Override PartName="/ppt/notesSlides/notesSlide49.xml" ContentType="application/vnd.openxmlformats-officedocument.presentationml.notesSlide+xml"/>
  <Override PartName="/ppt/tags/tag60.xml" ContentType="application/vnd.openxmlformats-officedocument.presentationml.tags+xml"/>
  <Override PartName="/ppt/notesSlides/notesSlide50.xml" ContentType="application/vnd.openxmlformats-officedocument.presentationml.notesSlide+xml"/>
  <Override PartName="/ppt/tags/tag61.xml" ContentType="application/vnd.openxmlformats-officedocument.presentationml.tags+xml"/>
  <Override PartName="/ppt/notesSlides/notesSlide51.xml" ContentType="application/vnd.openxmlformats-officedocument.presentationml.notesSlide+xml"/>
  <Override PartName="/ppt/tags/tag62.xml" ContentType="application/vnd.openxmlformats-officedocument.presentationml.tags+xml"/>
  <Override PartName="/ppt/notesSlides/notesSlide52.xml" ContentType="application/vnd.openxmlformats-officedocument.presentationml.notesSlide+xml"/>
  <Override PartName="/ppt/tags/tag63.xml" ContentType="application/vnd.openxmlformats-officedocument.presentationml.tags+xml"/>
  <Override PartName="/ppt/notesSlides/notesSlide53.xml" ContentType="application/vnd.openxmlformats-officedocument.presentationml.notesSlide+xml"/>
  <Override PartName="/ppt/tags/tag64.xml" ContentType="application/vnd.openxmlformats-officedocument.presentationml.tags+xml"/>
  <Override PartName="/ppt/notesSlides/notesSlide54.xml" ContentType="application/vnd.openxmlformats-officedocument.presentationml.notesSlide+xml"/>
  <Override PartName="/ppt/tags/tag65.xml" ContentType="application/vnd.openxmlformats-officedocument.presentationml.tags+xml"/>
  <Override PartName="/ppt/notesSlides/notesSlide55.xml" ContentType="application/vnd.openxmlformats-officedocument.presentationml.notesSlide+xml"/>
  <Override PartName="/ppt/tags/tag66.xml" ContentType="application/vnd.openxmlformats-officedocument.presentationml.tags+xml"/>
  <Override PartName="/ppt/notesSlides/notesSlide56.xml" ContentType="application/vnd.openxmlformats-officedocument.presentationml.notesSlide+xml"/>
  <Override PartName="/ppt/tags/tag67.xml" ContentType="application/vnd.openxmlformats-officedocument.presentationml.tags+xml"/>
  <Override PartName="/ppt/notesSlides/notesSlide57.xml" ContentType="application/vnd.openxmlformats-officedocument.presentationml.notesSlide+xml"/>
  <Override PartName="/ppt/tags/tag68.xml" ContentType="application/vnd.openxmlformats-officedocument.presentationml.tags+xml"/>
  <Override PartName="/ppt/notesSlides/notesSlide58.xml" ContentType="application/vnd.openxmlformats-officedocument.presentationml.notesSlide+xml"/>
  <Override PartName="/ppt/tags/tag69.xml" ContentType="application/vnd.openxmlformats-officedocument.presentationml.tags+xml"/>
  <Override PartName="/ppt/notesSlides/notesSlide5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60.xml" ContentType="application/vnd.openxmlformats-officedocument.presentationml.notesSlide+xml"/>
  <Override PartName="/ppt/tags/tag73.xml" ContentType="application/vnd.openxmlformats-officedocument.presentationml.tags+xml"/>
  <Override PartName="/ppt/notesSlides/notesSlide61.xml" ContentType="application/vnd.openxmlformats-officedocument.presentationml.notesSlide+xml"/>
  <Override PartName="/ppt/tags/tag74.xml" ContentType="application/vnd.openxmlformats-officedocument.presentationml.tags+xml"/>
  <Override PartName="/ppt/notesSlides/notesSlide62.xml" ContentType="application/vnd.openxmlformats-officedocument.presentationml.notesSlide+xml"/>
  <Override PartName="/ppt/theme/themeOverride1.xml" ContentType="application/vnd.openxmlformats-officedocument.themeOverride+xml"/>
  <Override PartName="/ppt/tags/tag75.xml" ContentType="application/vnd.openxmlformats-officedocument.presentationml.tags+xml"/>
  <Override PartName="/ppt/notesSlides/notesSlide63.xml" ContentType="application/vnd.openxmlformats-officedocument.presentationml.notesSlide+xml"/>
  <Override PartName="/ppt/tags/tag76.xml" ContentType="application/vnd.openxmlformats-officedocument.presentationml.tags+xml"/>
  <Override PartName="/ppt/notesSlides/notesSlide64.xml" ContentType="application/vnd.openxmlformats-officedocument.presentationml.notesSlide+xml"/>
  <Override PartName="/ppt/tags/tag77.xml" ContentType="application/vnd.openxmlformats-officedocument.presentationml.tags+xml"/>
  <Override PartName="/ppt/notesSlides/notesSlide65.xml" ContentType="application/vnd.openxmlformats-officedocument.presentationml.notesSlide+xml"/>
  <Override PartName="/ppt/tags/tag78.xml" ContentType="application/vnd.openxmlformats-officedocument.presentationml.tags+xml"/>
  <Override PartName="/ppt/notesSlides/notesSlide66.xml" ContentType="application/vnd.openxmlformats-officedocument.presentationml.notesSlide+xml"/>
  <Override PartName="/ppt/tags/tag79.xml" ContentType="application/vnd.openxmlformats-officedocument.presentationml.tags+xml"/>
  <Override PartName="/ppt/notesSlides/notesSlide67.xml" ContentType="application/vnd.openxmlformats-officedocument.presentationml.notesSlide+xml"/>
  <Override PartName="/ppt/tags/tag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79"/>
  </p:notesMasterIdLst>
  <p:handoutMasterIdLst>
    <p:handoutMasterId r:id="rId80"/>
  </p:handoutMasterIdLst>
  <p:sldIdLst>
    <p:sldId id="1081" r:id="rId2"/>
    <p:sldId id="1071" r:id="rId3"/>
    <p:sldId id="1039" r:id="rId4"/>
    <p:sldId id="1040" r:id="rId5"/>
    <p:sldId id="1041" r:id="rId6"/>
    <p:sldId id="1042" r:id="rId7"/>
    <p:sldId id="968" r:id="rId8"/>
    <p:sldId id="969" r:id="rId9"/>
    <p:sldId id="970" r:id="rId10"/>
    <p:sldId id="971" r:id="rId11"/>
    <p:sldId id="972" r:id="rId12"/>
    <p:sldId id="974" r:id="rId13"/>
    <p:sldId id="1076" r:id="rId14"/>
    <p:sldId id="1072" r:id="rId15"/>
    <p:sldId id="1043" r:id="rId16"/>
    <p:sldId id="1044" r:id="rId17"/>
    <p:sldId id="979" r:id="rId18"/>
    <p:sldId id="983" r:id="rId19"/>
    <p:sldId id="984" r:id="rId20"/>
    <p:sldId id="1028" r:id="rId21"/>
    <p:sldId id="987" r:id="rId22"/>
    <p:sldId id="989" r:id="rId23"/>
    <p:sldId id="1077" r:id="rId24"/>
    <p:sldId id="1073" r:id="rId25"/>
    <p:sldId id="1045" r:id="rId26"/>
    <p:sldId id="1046" r:id="rId27"/>
    <p:sldId id="1047" r:id="rId28"/>
    <p:sldId id="1048" r:id="rId29"/>
    <p:sldId id="1049" r:id="rId30"/>
    <p:sldId id="1050" r:id="rId31"/>
    <p:sldId id="1051" r:id="rId32"/>
    <p:sldId id="1052" r:id="rId33"/>
    <p:sldId id="997" r:id="rId34"/>
    <p:sldId id="998" r:id="rId35"/>
    <p:sldId id="999" r:id="rId36"/>
    <p:sldId id="1029" r:id="rId37"/>
    <p:sldId id="1053" r:id="rId38"/>
    <p:sldId id="1054" r:id="rId39"/>
    <p:sldId id="1055" r:id="rId40"/>
    <p:sldId id="1056" r:id="rId41"/>
    <p:sldId id="992" r:id="rId42"/>
    <p:sldId id="1030" r:id="rId43"/>
    <p:sldId id="1000" r:id="rId44"/>
    <p:sldId id="1001" r:id="rId45"/>
    <p:sldId id="1078" r:id="rId46"/>
    <p:sldId id="1074" r:id="rId47"/>
    <p:sldId id="1057" r:id="rId48"/>
    <p:sldId id="1058" r:id="rId49"/>
    <p:sldId id="1059" r:id="rId50"/>
    <p:sldId id="1014" r:id="rId51"/>
    <p:sldId id="1016" r:id="rId52"/>
    <p:sldId id="1017" r:id="rId53"/>
    <p:sldId id="1037" r:id="rId54"/>
    <p:sldId id="1038" r:id="rId55"/>
    <p:sldId id="1022" r:id="rId56"/>
    <p:sldId id="1032" r:id="rId57"/>
    <p:sldId id="1033" r:id="rId58"/>
    <p:sldId id="1023" r:id="rId59"/>
    <p:sldId id="1024" r:id="rId60"/>
    <p:sldId id="1025" r:id="rId61"/>
    <p:sldId id="1026" r:id="rId62"/>
    <p:sldId id="1034" r:id="rId63"/>
    <p:sldId id="1035" r:id="rId64"/>
    <p:sldId id="1060" r:id="rId65"/>
    <p:sldId id="1061" r:id="rId66"/>
    <p:sldId id="1062" r:id="rId67"/>
    <p:sldId id="1079" r:id="rId68"/>
    <p:sldId id="1075" r:id="rId69"/>
    <p:sldId id="1063" r:id="rId70"/>
    <p:sldId id="1064" r:id="rId71"/>
    <p:sldId id="1012" r:id="rId72"/>
    <p:sldId id="1013" r:id="rId73"/>
    <p:sldId id="1065" r:id="rId74"/>
    <p:sldId id="1066" r:id="rId75"/>
    <p:sldId id="1067" r:id="rId76"/>
    <p:sldId id="1068" r:id="rId77"/>
    <p:sldId id="1080" r:id="rId78"/>
  </p:sldIdLst>
  <p:sldSz cx="9144000" cy="5143500" type="screen16x9"/>
  <p:notesSz cx="6858000" cy="9144000"/>
  <p:custDataLst>
    <p:tags r:id="rId81"/>
  </p:custDataLst>
  <p:defaultTextStyle>
    <a:defPPr>
      <a:defRPr lang="en-US"/>
    </a:defPPr>
    <a:lvl1pPr algn="l" defTabSz="685800" rtl="0" eaLnBrk="0" fontAlgn="base" hangingPunct="0">
      <a:spcBef>
        <a:spcPct val="0"/>
      </a:spcBef>
      <a:spcAft>
        <a:spcPct val="0"/>
      </a:spcAft>
      <a:defRPr sz="1300" kern="1200">
        <a:solidFill>
          <a:schemeClr val="tx1"/>
        </a:solidFill>
        <a:latin typeface="Calibri" charset="0"/>
        <a:ea typeface="+mn-ea"/>
        <a:cs typeface="+mn-cs"/>
      </a:defRPr>
    </a:lvl1pPr>
    <a:lvl2pPr marL="342900" indent="114300" algn="l" defTabSz="685800" rtl="0" eaLnBrk="0" fontAlgn="base" hangingPunct="0">
      <a:spcBef>
        <a:spcPct val="0"/>
      </a:spcBef>
      <a:spcAft>
        <a:spcPct val="0"/>
      </a:spcAft>
      <a:defRPr sz="1300" kern="1200">
        <a:solidFill>
          <a:schemeClr val="tx1"/>
        </a:solidFill>
        <a:latin typeface="Calibri" charset="0"/>
        <a:ea typeface="+mn-ea"/>
        <a:cs typeface="+mn-cs"/>
      </a:defRPr>
    </a:lvl2pPr>
    <a:lvl3pPr marL="685800" indent="228600" algn="l" defTabSz="685800" rtl="0" eaLnBrk="0" fontAlgn="base" hangingPunct="0">
      <a:spcBef>
        <a:spcPct val="0"/>
      </a:spcBef>
      <a:spcAft>
        <a:spcPct val="0"/>
      </a:spcAft>
      <a:defRPr sz="1300" kern="1200">
        <a:solidFill>
          <a:schemeClr val="tx1"/>
        </a:solidFill>
        <a:latin typeface="Calibri" charset="0"/>
        <a:ea typeface="+mn-ea"/>
        <a:cs typeface="+mn-cs"/>
      </a:defRPr>
    </a:lvl3pPr>
    <a:lvl4pPr marL="1028700" indent="342900" algn="l" defTabSz="685800" rtl="0" eaLnBrk="0" fontAlgn="base" hangingPunct="0">
      <a:spcBef>
        <a:spcPct val="0"/>
      </a:spcBef>
      <a:spcAft>
        <a:spcPct val="0"/>
      </a:spcAft>
      <a:defRPr sz="1300" kern="1200">
        <a:solidFill>
          <a:schemeClr val="tx1"/>
        </a:solidFill>
        <a:latin typeface="Calibri" charset="0"/>
        <a:ea typeface="+mn-ea"/>
        <a:cs typeface="+mn-cs"/>
      </a:defRPr>
    </a:lvl4pPr>
    <a:lvl5pPr marL="1371600" indent="457200" algn="l" defTabSz="685800" rtl="0" eaLnBrk="0" fontAlgn="base" hangingPunct="0">
      <a:spcBef>
        <a:spcPct val="0"/>
      </a:spcBef>
      <a:spcAft>
        <a:spcPct val="0"/>
      </a:spcAft>
      <a:defRPr sz="1300" kern="1200">
        <a:solidFill>
          <a:schemeClr val="tx1"/>
        </a:solidFill>
        <a:latin typeface="Calibri" charset="0"/>
        <a:ea typeface="+mn-ea"/>
        <a:cs typeface="+mn-cs"/>
      </a:defRPr>
    </a:lvl5pPr>
    <a:lvl6pPr marL="2286000" algn="l" defTabSz="914400" rtl="0" eaLnBrk="1" latinLnBrk="0" hangingPunct="1">
      <a:defRPr sz="1300" kern="1200">
        <a:solidFill>
          <a:schemeClr val="tx1"/>
        </a:solidFill>
        <a:latin typeface="Calibri" charset="0"/>
        <a:ea typeface="+mn-ea"/>
        <a:cs typeface="+mn-cs"/>
      </a:defRPr>
    </a:lvl6pPr>
    <a:lvl7pPr marL="2743200" algn="l" defTabSz="914400" rtl="0" eaLnBrk="1" latinLnBrk="0" hangingPunct="1">
      <a:defRPr sz="1300" kern="1200">
        <a:solidFill>
          <a:schemeClr val="tx1"/>
        </a:solidFill>
        <a:latin typeface="Calibri" charset="0"/>
        <a:ea typeface="+mn-ea"/>
        <a:cs typeface="+mn-cs"/>
      </a:defRPr>
    </a:lvl7pPr>
    <a:lvl8pPr marL="3200400" algn="l" defTabSz="914400" rtl="0" eaLnBrk="1" latinLnBrk="0" hangingPunct="1">
      <a:defRPr sz="1300" kern="1200">
        <a:solidFill>
          <a:schemeClr val="tx1"/>
        </a:solidFill>
        <a:latin typeface="Calibri" charset="0"/>
        <a:ea typeface="+mn-ea"/>
        <a:cs typeface="+mn-cs"/>
      </a:defRPr>
    </a:lvl8pPr>
    <a:lvl9pPr marL="3657600" algn="l" defTabSz="914400" rtl="0" eaLnBrk="1" latinLnBrk="0" hangingPunct="1">
      <a:defRPr sz="1300"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Concepts" id="{4611E4C4-3B54-44FC-9ABB-B6C0C53A6C2E}">
          <p14:sldIdLst>
            <p14:sldId id="1081"/>
            <p14:sldId id="1071"/>
            <p14:sldId id="1039"/>
            <p14:sldId id="1040"/>
            <p14:sldId id="1041"/>
            <p14:sldId id="1042"/>
            <p14:sldId id="968"/>
            <p14:sldId id="969"/>
            <p14:sldId id="970"/>
            <p14:sldId id="971"/>
            <p14:sldId id="972"/>
            <p14:sldId id="974"/>
            <p14:sldId id="1076"/>
          </p14:sldIdLst>
        </p14:section>
        <p14:section name="Architecture" id="{14EAF89B-7F46-400B-8D05-08C014744066}">
          <p14:sldIdLst>
            <p14:sldId id="1072"/>
            <p14:sldId id="1043"/>
            <p14:sldId id="1044"/>
            <p14:sldId id="979"/>
            <p14:sldId id="983"/>
            <p14:sldId id="984"/>
            <p14:sldId id="1028"/>
            <p14:sldId id="987"/>
            <p14:sldId id="989"/>
            <p14:sldId id="1077"/>
          </p14:sldIdLst>
        </p14:section>
        <p14:section name="Design" id="{60C34FF0-56EB-42C3-836A-ACC0CEF4E9EA}">
          <p14:sldIdLst>
            <p14:sldId id="1073"/>
            <p14:sldId id="1045"/>
            <p14:sldId id="1046"/>
            <p14:sldId id="1047"/>
            <p14:sldId id="1048"/>
            <p14:sldId id="1049"/>
            <p14:sldId id="1050"/>
            <p14:sldId id="1051"/>
            <p14:sldId id="1052"/>
            <p14:sldId id="997"/>
            <p14:sldId id="998"/>
            <p14:sldId id="999"/>
            <p14:sldId id="1029"/>
            <p14:sldId id="1053"/>
            <p14:sldId id="1054"/>
            <p14:sldId id="1055"/>
            <p14:sldId id="1056"/>
            <p14:sldId id="992"/>
            <p14:sldId id="1030"/>
            <p14:sldId id="1000"/>
            <p14:sldId id="1001"/>
            <p14:sldId id="1078"/>
          </p14:sldIdLst>
        </p14:section>
        <p14:section name="Optimization" id="{CD7E2B70-2E8C-4348-9AA8-80EE6FA296AA}">
          <p14:sldIdLst>
            <p14:sldId id="1074"/>
            <p14:sldId id="1057"/>
            <p14:sldId id="1058"/>
            <p14:sldId id="1059"/>
            <p14:sldId id="1014"/>
            <p14:sldId id="1016"/>
            <p14:sldId id="1017"/>
            <p14:sldId id="1037"/>
            <p14:sldId id="1038"/>
            <p14:sldId id="1022"/>
            <p14:sldId id="1032"/>
            <p14:sldId id="1033"/>
            <p14:sldId id="1023"/>
            <p14:sldId id="1024"/>
            <p14:sldId id="1025"/>
            <p14:sldId id="1026"/>
            <p14:sldId id="1034"/>
            <p14:sldId id="1035"/>
            <p14:sldId id="1060"/>
            <p14:sldId id="1061"/>
            <p14:sldId id="1062"/>
            <p14:sldId id="1079"/>
          </p14:sldIdLst>
        </p14:section>
        <p14:section name="Measure" id="{C32451AF-1F1B-4441-89EA-E6BE66839064}">
          <p14:sldIdLst>
            <p14:sldId id="1075"/>
            <p14:sldId id="1063"/>
            <p14:sldId id="1064"/>
            <p14:sldId id="1012"/>
            <p14:sldId id="1013"/>
            <p14:sldId id="1065"/>
            <p14:sldId id="1066"/>
            <p14:sldId id="1067"/>
            <p14:sldId id="1068"/>
            <p14:sldId id="1080"/>
          </p14:sldIdLst>
        </p14:section>
      </p14:sectionLst>
    </p:ext>
    <p:ext uri="{EFAFB233-063F-42B5-8137-9DF3F51BA10A}">
      <p15:sldGuideLst xmlns:p15="http://schemas.microsoft.com/office/powerpoint/2012/main">
        <p15:guide id="1" orient="horz" pos="690" userDrawn="1">
          <p15:clr>
            <a:srgbClr val="A4A3A4"/>
          </p15:clr>
        </p15:guide>
        <p15:guide id="3" orient="horz" pos="1030" userDrawn="1">
          <p15:clr>
            <a:srgbClr val="A4A3A4"/>
          </p15:clr>
        </p15:guide>
        <p15:guide id="4" pos="1814" userDrawn="1">
          <p15:clr>
            <a:srgbClr val="A4A3A4"/>
          </p15:clr>
        </p15:guide>
        <p15:guide id="5" pos="453" userDrawn="1">
          <p15:clr>
            <a:srgbClr val="A4A3A4"/>
          </p15:clr>
        </p15:guide>
        <p15:guide id="6" orient="horz" pos="1416" userDrawn="1">
          <p15:clr>
            <a:srgbClr val="A4A3A4"/>
          </p15:clr>
        </p15:guide>
        <p15:guide id="7" orient="horz" pos="293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Walsh" initials="KW" lastIdx="115" clrIdx="0">
    <p:extLst>
      <p:ext uri="{19B8F6BF-5375-455C-9EA6-DF929625EA0E}">
        <p15:presenceInfo xmlns:p15="http://schemas.microsoft.com/office/powerpoint/2012/main" userId="Kate Walsh" providerId="None"/>
      </p:ext>
    </p:extLst>
  </p:cmAuthor>
  <p:cmAuthor id="2" name="Graham Kay" initials="GK" lastIdx="26" clrIdx="1">
    <p:extLst>
      <p:ext uri="{19B8F6BF-5375-455C-9EA6-DF929625EA0E}">
        <p15:presenceInfo xmlns:p15="http://schemas.microsoft.com/office/powerpoint/2012/main" userId="Graham Ka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260"/>
    <a:srgbClr val="7891B4"/>
    <a:srgbClr val="90A3C1"/>
    <a:srgbClr val="EAAC1A"/>
    <a:srgbClr val="FF5A60"/>
    <a:srgbClr val="00AEB3"/>
    <a:srgbClr val="12AAEB"/>
    <a:srgbClr val="36A5E9"/>
    <a:srgbClr val="30A2E8"/>
    <a:srgbClr val="47AB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03"/>
    <p:restoredTop sz="84182" autoAdjust="0"/>
  </p:normalViewPr>
  <p:slideViewPr>
    <p:cSldViewPr snapToGrid="0" snapToObjects="1" showGuides="1">
      <p:cViewPr varScale="1">
        <p:scale>
          <a:sx n="80" d="100"/>
          <a:sy n="80" d="100"/>
        </p:scale>
        <p:origin x="1290" y="78"/>
      </p:cViewPr>
      <p:guideLst>
        <p:guide orient="horz" pos="690"/>
        <p:guide orient="horz" pos="1030"/>
        <p:guide pos="1814"/>
        <p:guide pos="453"/>
        <p:guide orient="horz" pos="1416"/>
        <p:guide orient="horz" pos="2935"/>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ags" Target="tags/tag1.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75384253070977"/>
          <c:y val="7.6321970542819112E-2"/>
          <c:w val="0.5165682532889001"/>
          <c:h val="0.91162719200305231"/>
        </c:manualLayout>
      </c:layout>
      <c:doughnutChart>
        <c:varyColors val="1"/>
        <c:ser>
          <c:idx val="0"/>
          <c:order val="0"/>
          <c:tx>
            <c:strRef>
              <c:f>Sheet1!$B$1</c:f>
              <c:strCache>
                <c:ptCount val="1"/>
                <c:pt idx="0">
                  <c:v>Column1</c:v>
                </c:pt>
              </c:strCache>
            </c:strRef>
          </c:tx>
          <c:explosion val="26"/>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86-7A4B-8F6C-17A282FB291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86-7A4B-8F6C-17A282FB291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E86-7A4B-8F6C-17A282FB291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E86-7A4B-8F6C-17A282FB291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E86-7A4B-8F6C-17A282FB291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7E86-7A4B-8F6C-17A282FB291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E86-7A4B-8F6C-17A282FB291B}"/>
              </c:ext>
            </c:extLst>
          </c:dPt>
          <c:dPt>
            <c:idx val="7"/>
            <c:bubble3D val="0"/>
            <c:spPr>
              <a:solidFill>
                <a:srgbClr val="1998E6"/>
              </a:solidFill>
            </c:spPr>
            <c:extLst>
              <c:ext xmlns:c16="http://schemas.microsoft.com/office/drawing/2014/chart" uri="{C3380CC4-5D6E-409C-BE32-E72D297353CC}">
                <c16:uniqueId val="{0000000F-7E86-7A4B-8F6C-17A282FB291B}"/>
              </c:ext>
            </c:extLst>
          </c:dPt>
          <c:dPt>
            <c:idx val="8"/>
            <c:bubble3D val="0"/>
            <c:spPr>
              <a:solidFill>
                <a:srgbClr val="14A0A4"/>
              </a:solidFill>
            </c:spPr>
            <c:extLst>
              <c:ext xmlns:c16="http://schemas.microsoft.com/office/drawing/2014/chart" uri="{C3380CC4-5D6E-409C-BE32-E72D297353CC}">
                <c16:uniqueId val="{00000011-7E86-7A4B-8F6C-17A282FB291B}"/>
              </c:ext>
            </c:extLst>
          </c:dPt>
          <c:dPt>
            <c:idx val="9"/>
            <c:bubble3D val="0"/>
            <c:spPr>
              <a:solidFill>
                <a:srgbClr val="FC404E"/>
              </a:solidFill>
            </c:spPr>
            <c:extLst>
              <c:ext xmlns:c16="http://schemas.microsoft.com/office/drawing/2014/chart" uri="{C3380CC4-5D6E-409C-BE32-E72D297353CC}">
                <c16:uniqueId val="{00000013-7E86-7A4B-8F6C-17A282FB291B}"/>
              </c:ext>
            </c:extLst>
          </c:dPt>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10</c:v>
                </c:pt>
                <c:pt idx="1">
                  <c:v>10</c:v>
                </c:pt>
                <c:pt idx="2">
                  <c:v>10</c:v>
                </c:pt>
                <c:pt idx="3">
                  <c:v>10</c:v>
                </c:pt>
                <c:pt idx="4">
                  <c:v>10</c:v>
                </c:pt>
                <c:pt idx="5">
                  <c:v>10</c:v>
                </c:pt>
                <c:pt idx="6">
                  <c:v>10</c:v>
                </c:pt>
                <c:pt idx="7">
                  <c:v>10</c:v>
                </c:pt>
                <c:pt idx="8">
                  <c:v>10</c:v>
                </c:pt>
                <c:pt idx="9">
                  <c:v>10</c:v>
                </c:pt>
              </c:numCache>
            </c:numRef>
          </c:val>
          <c:extLst>
            <c:ext xmlns:c16="http://schemas.microsoft.com/office/drawing/2014/chart" uri="{C3380CC4-5D6E-409C-BE32-E72D297353CC}">
              <c16:uniqueId val="{00000014-7E86-7A4B-8F6C-17A282FB291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zero"/>
    <c:showDLblsOverMax val="0"/>
  </c:chart>
  <c:spPr>
    <a:noFill/>
    <a:ln>
      <a:noFill/>
    </a:ln>
    <a:effectLst/>
  </c:spPr>
  <c:txPr>
    <a:bodyPr/>
    <a:lstStyle/>
    <a:p>
      <a:pPr marL="0" lvl="0" indent="0" algn="ctr" defTabSz="444500" rtl="0" eaLnBrk="1" latinLnBrk="0" hangingPunct="1">
        <a:spcBef>
          <a:spcPct val="0"/>
        </a:spcBef>
        <a:spcAft>
          <a:spcPct val="35000"/>
        </a:spcAft>
        <a:buNone/>
        <a:defRPr lang="en-IE" sz="1000" kern="1200">
          <a:solidFill>
            <a:srgbClr val="3B3B3B"/>
          </a:solidFill>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6BCCF4F4-5771-B145-8299-599E9B372FD8}" type="datetimeFigureOut">
              <a:rPr lang="en-US"/>
              <a:pPr>
                <a:defRPr/>
              </a:pPr>
              <a:t>11/21/2019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DC7F9D9C-9241-B44B-8710-458BB65517B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A2B7239A-EC5D-6449-B0BE-ECFDEBE21C11}" type="datetimeFigureOut">
              <a:rPr lang="en-US"/>
              <a:pPr>
                <a:defRPr/>
              </a:pPr>
              <a:t>11/21/2019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BF50BC59-B2FA-7A41-90CD-C1F89841990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1</a:t>
            </a:fld>
            <a:endParaRPr lang="en-US" dirty="0"/>
          </a:p>
        </p:txBody>
      </p:sp>
    </p:spTree>
    <p:extLst>
      <p:ext uri="{BB962C8B-B14F-4D97-AF65-F5344CB8AC3E}">
        <p14:creationId xmlns:p14="http://schemas.microsoft.com/office/powerpoint/2010/main" val="3271928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1.1.2.5</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11</a:t>
            </a:fld>
            <a:endParaRPr lang="en-US"/>
          </a:p>
        </p:txBody>
      </p:sp>
    </p:spTree>
    <p:extLst>
      <p:ext uri="{BB962C8B-B14F-4D97-AF65-F5344CB8AC3E}">
        <p14:creationId xmlns:p14="http://schemas.microsoft.com/office/powerpoint/2010/main" val="1850214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1.1.3.1</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12</a:t>
            </a:fld>
            <a:endParaRPr lang="en-US"/>
          </a:p>
        </p:txBody>
      </p:sp>
    </p:spTree>
    <p:extLst>
      <p:ext uri="{BB962C8B-B14F-4D97-AF65-F5344CB8AC3E}">
        <p14:creationId xmlns:p14="http://schemas.microsoft.com/office/powerpoint/2010/main" val="1361643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1.2.1.1</a:t>
            </a:r>
            <a:endParaRPr lang="en-US" b="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15</a:t>
            </a:fld>
            <a:endParaRPr lang="en-US" dirty="0"/>
          </a:p>
        </p:txBody>
      </p:sp>
    </p:spTree>
    <p:extLst>
      <p:ext uri="{BB962C8B-B14F-4D97-AF65-F5344CB8AC3E}">
        <p14:creationId xmlns:p14="http://schemas.microsoft.com/office/powerpoint/2010/main" val="1564448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1.2.1.2</a:t>
            </a:r>
            <a:endParaRPr lang="en-US" b="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16</a:t>
            </a:fld>
            <a:endParaRPr lang="en-US" dirty="0"/>
          </a:p>
        </p:txBody>
      </p:sp>
    </p:spTree>
    <p:extLst>
      <p:ext uri="{BB962C8B-B14F-4D97-AF65-F5344CB8AC3E}">
        <p14:creationId xmlns:p14="http://schemas.microsoft.com/office/powerpoint/2010/main" val="1608977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0" dirty="0"/>
              <a:t> 1.2.2.1</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17</a:t>
            </a:fld>
            <a:endParaRPr lang="en-US"/>
          </a:p>
        </p:txBody>
      </p:sp>
    </p:spTree>
    <p:extLst>
      <p:ext uri="{BB962C8B-B14F-4D97-AF65-F5344CB8AC3E}">
        <p14:creationId xmlns:p14="http://schemas.microsoft.com/office/powerpoint/2010/main" val="555501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1.2.2.2</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18</a:t>
            </a:fld>
            <a:endParaRPr lang="en-US"/>
          </a:p>
        </p:txBody>
      </p:sp>
    </p:spTree>
    <p:extLst>
      <p:ext uri="{BB962C8B-B14F-4D97-AF65-F5344CB8AC3E}">
        <p14:creationId xmlns:p14="http://schemas.microsoft.com/office/powerpoint/2010/main" val="899334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1.2.2.3</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19</a:t>
            </a:fld>
            <a:endParaRPr lang="en-US"/>
          </a:p>
        </p:txBody>
      </p:sp>
    </p:spTree>
    <p:extLst>
      <p:ext uri="{BB962C8B-B14F-4D97-AF65-F5344CB8AC3E}">
        <p14:creationId xmlns:p14="http://schemas.microsoft.com/office/powerpoint/2010/main" val="3719637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1.2.2.3</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20</a:t>
            </a:fld>
            <a:endParaRPr lang="en-US"/>
          </a:p>
        </p:txBody>
      </p:sp>
    </p:spTree>
    <p:extLst>
      <p:ext uri="{BB962C8B-B14F-4D97-AF65-F5344CB8AC3E}">
        <p14:creationId xmlns:p14="http://schemas.microsoft.com/office/powerpoint/2010/main" val="1473809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1.2.2.4</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21</a:t>
            </a:fld>
            <a:endParaRPr lang="en-US"/>
          </a:p>
        </p:txBody>
      </p:sp>
    </p:spTree>
    <p:extLst>
      <p:ext uri="{BB962C8B-B14F-4D97-AF65-F5344CB8AC3E}">
        <p14:creationId xmlns:p14="http://schemas.microsoft.com/office/powerpoint/2010/main" val="1452172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1.2.2.5</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22</a:t>
            </a:fld>
            <a:endParaRPr lang="en-US"/>
          </a:p>
        </p:txBody>
      </p:sp>
    </p:spTree>
    <p:extLst>
      <p:ext uri="{BB962C8B-B14F-4D97-AF65-F5344CB8AC3E}">
        <p14:creationId xmlns:p14="http://schemas.microsoft.com/office/powerpoint/2010/main" val="1686512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[REF]</a:t>
            </a:r>
            <a:r>
              <a:rPr lang="en-US" sz="1000" b="1" baseline="0" dirty="0"/>
              <a:t> </a:t>
            </a:r>
            <a:r>
              <a:rPr lang="en-US" sz="1000" baseline="0" dirty="0"/>
              <a:t>1.1.1.1</a:t>
            </a:r>
          </a:p>
          <a:p>
            <a:endParaRPr lang="en-US" sz="1000" baseline="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3</a:t>
            </a:fld>
            <a:endParaRPr lang="en-US" dirty="0"/>
          </a:p>
        </p:txBody>
      </p:sp>
    </p:spTree>
    <p:extLst>
      <p:ext uri="{BB962C8B-B14F-4D97-AF65-F5344CB8AC3E}">
        <p14:creationId xmlns:p14="http://schemas.microsoft.com/office/powerpoint/2010/main" val="2937731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1.3.1.1</a:t>
            </a:r>
            <a:endParaRPr lang="en-US" b="1"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25</a:t>
            </a:fld>
            <a:endParaRPr lang="en-US" dirty="0"/>
          </a:p>
        </p:txBody>
      </p:sp>
    </p:spTree>
    <p:extLst>
      <p:ext uri="{BB962C8B-B14F-4D97-AF65-F5344CB8AC3E}">
        <p14:creationId xmlns:p14="http://schemas.microsoft.com/office/powerpoint/2010/main" val="981934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1.3.1.2</a:t>
            </a:r>
            <a:endParaRPr lang="en-US" b="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26</a:t>
            </a:fld>
            <a:endParaRPr lang="en-US" dirty="0"/>
          </a:p>
        </p:txBody>
      </p:sp>
    </p:spTree>
    <p:extLst>
      <p:ext uri="{BB962C8B-B14F-4D97-AF65-F5344CB8AC3E}">
        <p14:creationId xmlns:p14="http://schemas.microsoft.com/office/powerpoint/2010/main" val="580581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1.3.1.3</a:t>
            </a:r>
            <a:endParaRPr lang="en-US" sz="120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27</a:t>
            </a:fld>
            <a:endParaRPr lang="en-US" dirty="0"/>
          </a:p>
        </p:txBody>
      </p:sp>
    </p:spTree>
    <p:extLst>
      <p:ext uri="{BB962C8B-B14F-4D97-AF65-F5344CB8AC3E}">
        <p14:creationId xmlns:p14="http://schemas.microsoft.com/office/powerpoint/2010/main" val="2524373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1.3.1.4</a:t>
            </a:r>
            <a:endParaRPr lang="en-US" sz="120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28</a:t>
            </a:fld>
            <a:endParaRPr lang="en-US" dirty="0"/>
          </a:p>
        </p:txBody>
      </p:sp>
    </p:spTree>
    <p:extLst>
      <p:ext uri="{BB962C8B-B14F-4D97-AF65-F5344CB8AC3E}">
        <p14:creationId xmlns:p14="http://schemas.microsoft.com/office/powerpoint/2010/main" val="2078640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1.3.1.5</a:t>
            </a:r>
            <a:endParaRPr lang="en-US" b="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29</a:t>
            </a:fld>
            <a:endParaRPr lang="en-US" dirty="0"/>
          </a:p>
        </p:txBody>
      </p:sp>
    </p:spTree>
    <p:extLst>
      <p:ext uri="{BB962C8B-B14F-4D97-AF65-F5344CB8AC3E}">
        <p14:creationId xmlns:p14="http://schemas.microsoft.com/office/powerpoint/2010/main" val="2133167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1.3.1.6</a:t>
            </a:r>
            <a:endParaRPr lang="en-US" b="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30</a:t>
            </a:fld>
            <a:endParaRPr lang="en-US" dirty="0"/>
          </a:p>
        </p:txBody>
      </p:sp>
    </p:spTree>
    <p:extLst>
      <p:ext uri="{BB962C8B-B14F-4D97-AF65-F5344CB8AC3E}">
        <p14:creationId xmlns:p14="http://schemas.microsoft.com/office/powerpoint/2010/main" val="2283140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1.3.1.7</a:t>
            </a:r>
            <a:endParaRPr lang="en-US" b="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31</a:t>
            </a:fld>
            <a:endParaRPr lang="en-US" dirty="0"/>
          </a:p>
        </p:txBody>
      </p:sp>
    </p:spTree>
    <p:extLst>
      <p:ext uri="{BB962C8B-B14F-4D97-AF65-F5344CB8AC3E}">
        <p14:creationId xmlns:p14="http://schemas.microsoft.com/office/powerpoint/2010/main" val="3179364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1.3.1.8</a:t>
            </a:r>
            <a:endParaRPr lang="en-US" b="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32</a:t>
            </a:fld>
            <a:endParaRPr lang="en-US" dirty="0"/>
          </a:p>
        </p:txBody>
      </p:sp>
    </p:spTree>
    <p:extLst>
      <p:ext uri="{BB962C8B-B14F-4D97-AF65-F5344CB8AC3E}">
        <p14:creationId xmlns:p14="http://schemas.microsoft.com/office/powerpoint/2010/main" val="3385032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1.3.2.1</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33</a:t>
            </a:fld>
            <a:endParaRPr lang="en-US"/>
          </a:p>
        </p:txBody>
      </p:sp>
    </p:spTree>
    <p:extLst>
      <p:ext uri="{BB962C8B-B14F-4D97-AF65-F5344CB8AC3E}">
        <p14:creationId xmlns:p14="http://schemas.microsoft.com/office/powerpoint/2010/main" val="3803664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1.3.2.2</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34</a:t>
            </a:fld>
            <a:endParaRPr lang="en-US"/>
          </a:p>
        </p:txBody>
      </p:sp>
    </p:spTree>
    <p:extLst>
      <p:ext uri="{BB962C8B-B14F-4D97-AF65-F5344CB8AC3E}">
        <p14:creationId xmlns:p14="http://schemas.microsoft.com/office/powerpoint/2010/main" val="1974435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a:t>
            </a:r>
            <a:r>
              <a:rPr lang="en-US" baseline="0" dirty="0"/>
              <a:t>.1.1.2</a:t>
            </a:r>
          </a:p>
          <a:p>
            <a:endParaRPr lang="en-US" baseline="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4</a:t>
            </a:fld>
            <a:endParaRPr lang="en-US" dirty="0"/>
          </a:p>
        </p:txBody>
      </p:sp>
    </p:spTree>
    <p:extLst>
      <p:ext uri="{BB962C8B-B14F-4D97-AF65-F5344CB8AC3E}">
        <p14:creationId xmlns:p14="http://schemas.microsoft.com/office/powerpoint/2010/main" val="2424429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1.3.2.3</a:t>
            </a:r>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35</a:t>
            </a:fld>
            <a:endParaRPr lang="en-US"/>
          </a:p>
        </p:txBody>
      </p:sp>
    </p:spTree>
    <p:extLst>
      <p:ext uri="{BB962C8B-B14F-4D97-AF65-F5344CB8AC3E}">
        <p14:creationId xmlns:p14="http://schemas.microsoft.com/office/powerpoint/2010/main" val="2052780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1.3.2.3</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36</a:t>
            </a:fld>
            <a:endParaRPr lang="en-US"/>
          </a:p>
        </p:txBody>
      </p:sp>
    </p:spTree>
    <p:extLst>
      <p:ext uri="{BB962C8B-B14F-4D97-AF65-F5344CB8AC3E}">
        <p14:creationId xmlns:p14="http://schemas.microsoft.com/office/powerpoint/2010/main" val="3802271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1.3.3.1</a:t>
            </a:r>
            <a:endParaRPr lang="en-US" sz="1200" b="1" kern="1200" noProof="1">
              <a:solidFill>
                <a:schemeClr val="bg1"/>
              </a:solidFill>
              <a:effectLst/>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37</a:t>
            </a:fld>
            <a:endParaRPr lang="en-US" dirty="0"/>
          </a:p>
        </p:txBody>
      </p:sp>
    </p:spTree>
    <p:extLst>
      <p:ext uri="{BB962C8B-B14F-4D97-AF65-F5344CB8AC3E}">
        <p14:creationId xmlns:p14="http://schemas.microsoft.com/office/powerpoint/2010/main" val="1643034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81423"/>
          </a:xfrm>
        </p:spPr>
        <p:txBody>
          <a:bodyPr/>
          <a:lstStyle/>
          <a:p>
            <a:pPr eaLnBrk="1" hangingPunct="1"/>
            <a:r>
              <a:rPr lang="en-IE" altLang="en-US" b="1" dirty="0"/>
              <a:t>[REF.] </a:t>
            </a:r>
            <a:r>
              <a:rPr lang="en-IE" altLang="en-US" b="0" dirty="0"/>
              <a:t>1.3.3.2</a:t>
            </a:r>
            <a:endParaRPr lang="en-GB" b="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38</a:t>
            </a:fld>
            <a:endParaRPr lang="en-US" dirty="0"/>
          </a:p>
        </p:txBody>
      </p:sp>
    </p:spTree>
    <p:extLst>
      <p:ext uri="{BB962C8B-B14F-4D97-AF65-F5344CB8AC3E}">
        <p14:creationId xmlns:p14="http://schemas.microsoft.com/office/powerpoint/2010/main" val="827788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1.3.3.3</a:t>
            </a:r>
            <a:endParaRPr lang="en-US" b="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39</a:t>
            </a:fld>
            <a:endParaRPr lang="en-US" dirty="0"/>
          </a:p>
        </p:txBody>
      </p:sp>
    </p:spTree>
    <p:extLst>
      <p:ext uri="{BB962C8B-B14F-4D97-AF65-F5344CB8AC3E}">
        <p14:creationId xmlns:p14="http://schemas.microsoft.com/office/powerpoint/2010/main" val="1705736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1.3.3.4</a:t>
            </a:r>
            <a:endParaRPr lang="en-GB" b="0" kern="1200" dirty="0">
              <a:solidFill>
                <a:schemeClr val="tx1"/>
              </a:solidFill>
              <a:effectLst/>
              <a:ea typeface="MS PGothic" panose="020B0600070205080204" pitchFamily="34" charset="-128"/>
              <a:cs typeface="MS PGothic" charset="0"/>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40</a:t>
            </a:fld>
            <a:endParaRPr lang="en-US" dirty="0"/>
          </a:p>
        </p:txBody>
      </p:sp>
    </p:spTree>
    <p:extLst>
      <p:ext uri="{BB962C8B-B14F-4D97-AF65-F5344CB8AC3E}">
        <p14:creationId xmlns:p14="http://schemas.microsoft.com/office/powerpoint/2010/main" val="3818230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1.3.4.1</a:t>
            </a:r>
          </a:p>
          <a:p>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41</a:t>
            </a:fld>
            <a:endParaRPr lang="en-US"/>
          </a:p>
        </p:txBody>
      </p:sp>
    </p:spTree>
    <p:extLst>
      <p:ext uri="{BB962C8B-B14F-4D97-AF65-F5344CB8AC3E}">
        <p14:creationId xmlns:p14="http://schemas.microsoft.com/office/powerpoint/2010/main" val="2856664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1.3.4.1</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42</a:t>
            </a:fld>
            <a:endParaRPr lang="en-US"/>
          </a:p>
        </p:txBody>
      </p:sp>
    </p:spTree>
    <p:extLst>
      <p:ext uri="{BB962C8B-B14F-4D97-AF65-F5344CB8AC3E}">
        <p14:creationId xmlns:p14="http://schemas.microsoft.com/office/powerpoint/2010/main" val="368987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1.3.4.2</a:t>
            </a:r>
          </a:p>
          <a:p>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43</a:t>
            </a:fld>
            <a:endParaRPr lang="en-US"/>
          </a:p>
        </p:txBody>
      </p:sp>
    </p:spTree>
    <p:extLst>
      <p:ext uri="{BB962C8B-B14F-4D97-AF65-F5344CB8AC3E}">
        <p14:creationId xmlns:p14="http://schemas.microsoft.com/office/powerpoint/2010/main" val="2643492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1.3.4.3</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44</a:t>
            </a:fld>
            <a:endParaRPr lang="en-US"/>
          </a:p>
        </p:txBody>
      </p:sp>
    </p:spTree>
    <p:extLst>
      <p:ext uri="{BB962C8B-B14F-4D97-AF65-F5344CB8AC3E}">
        <p14:creationId xmlns:p14="http://schemas.microsoft.com/office/powerpoint/2010/main" val="2211725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662577"/>
          </a:xfrm>
        </p:spPr>
        <p:txBody>
          <a:bodyPr/>
          <a:lstStyle/>
          <a:p>
            <a:r>
              <a:rPr lang="en-US" b="1" dirty="0"/>
              <a:t>[REF]</a:t>
            </a:r>
            <a:r>
              <a:rPr lang="en-US" b="1" baseline="0" dirty="0"/>
              <a:t> </a:t>
            </a:r>
            <a:r>
              <a:rPr lang="en-US" b="0" baseline="0" dirty="0"/>
              <a:t>1</a:t>
            </a:r>
            <a:r>
              <a:rPr lang="en-US" baseline="0" dirty="0"/>
              <a:t>.1.1.3</a:t>
            </a:r>
          </a:p>
          <a:p>
            <a:endParaRPr lang="en-US" baseline="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5</a:t>
            </a:fld>
            <a:endParaRPr lang="en-US" dirty="0"/>
          </a:p>
        </p:txBody>
      </p:sp>
    </p:spTree>
    <p:extLst>
      <p:ext uri="{BB962C8B-B14F-4D97-AF65-F5344CB8AC3E}">
        <p14:creationId xmlns:p14="http://schemas.microsoft.com/office/powerpoint/2010/main" val="1449622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1.4.1.1</a:t>
            </a:r>
            <a:endParaRPr lang="en-US" sz="1200" b="1" kern="1200" noProof="1">
              <a:solidFill>
                <a:schemeClr val="bg1"/>
              </a:solidFill>
              <a:effectLst/>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47</a:t>
            </a:fld>
            <a:endParaRPr lang="en-US" dirty="0"/>
          </a:p>
        </p:txBody>
      </p:sp>
    </p:spTree>
    <p:extLst>
      <p:ext uri="{BB962C8B-B14F-4D97-AF65-F5344CB8AC3E}">
        <p14:creationId xmlns:p14="http://schemas.microsoft.com/office/powerpoint/2010/main" val="20063146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1.4.1.2</a:t>
            </a:r>
            <a:endParaRPr lang="en-US" sz="1200" b="1" kern="1200" noProof="1">
              <a:solidFill>
                <a:schemeClr val="bg1"/>
              </a:solidFill>
              <a:effectLst/>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48</a:t>
            </a:fld>
            <a:endParaRPr lang="en-US" dirty="0"/>
          </a:p>
        </p:txBody>
      </p:sp>
    </p:spTree>
    <p:extLst>
      <p:ext uri="{BB962C8B-B14F-4D97-AF65-F5344CB8AC3E}">
        <p14:creationId xmlns:p14="http://schemas.microsoft.com/office/powerpoint/2010/main" val="27387630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7613" y="479425"/>
            <a:ext cx="4422775" cy="2489200"/>
          </a:xfrm>
        </p:spPr>
      </p:sp>
      <p:sp>
        <p:nvSpPr>
          <p:cNvPr id="3" name="Notes Placeholder 2"/>
          <p:cNvSpPr>
            <a:spLocks noGrp="1"/>
          </p:cNvSpPr>
          <p:nvPr>
            <p:ph type="body" idx="1"/>
          </p:nvPr>
        </p:nvSpPr>
        <p:spPr>
          <a:xfrm>
            <a:off x="380999" y="3273725"/>
            <a:ext cx="6096000" cy="5594230"/>
          </a:xfrm>
        </p:spPr>
        <p:txBody>
          <a:bodyPr/>
          <a:lstStyle/>
          <a:p>
            <a:pPr eaLnBrk="1" hangingPunct="1"/>
            <a:r>
              <a:rPr lang="en-IE" altLang="en-US" b="1" dirty="0"/>
              <a:t>[REF.] </a:t>
            </a:r>
            <a:r>
              <a:rPr lang="en-IE" altLang="en-US" b="0" dirty="0"/>
              <a:t>1.4.1.3</a:t>
            </a:r>
            <a:endParaRPr lang="en-GB" b="0" kern="1200" dirty="0">
              <a:effectLst/>
              <a:ea typeface="MS PGothic" panose="020B0600070205080204" pitchFamily="34" charset="-128"/>
              <a:cs typeface="MS PGothic" charset="0"/>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49</a:t>
            </a:fld>
            <a:endParaRPr lang="en-US" dirty="0"/>
          </a:p>
        </p:txBody>
      </p:sp>
    </p:spTree>
    <p:extLst>
      <p:ext uri="{BB962C8B-B14F-4D97-AF65-F5344CB8AC3E}">
        <p14:creationId xmlns:p14="http://schemas.microsoft.com/office/powerpoint/2010/main" val="945280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1.4.2.1</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50</a:t>
            </a:fld>
            <a:endParaRPr lang="en-US"/>
          </a:p>
        </p:txBody>
      </p:sp>
    </p:spTree>
    <p:extLst>
      <p:ext uri="{BB962C8B-B14F-4D97-AF65-F5344CB8AC3E}">
        <p14:creationId xmlns:p14="http://schemas.microsoft.com/office/powerpoint/2010/main" val="1599441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1.4.2.2</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51</a:t>
            </a:fld>
            <a:endParaRPr lang="en-US"/>
          </a:p>
        </p:txBody>
      </p:sp>
    </p:spTree>
    <p:extLst>
      <p:ext uri="{BB962C8B-B14F-4D97-AF65-F5344CB8AC3E}">
        <p14:creationId xmlns:p14="http://schemas.microsoft.com/office/powerpoint/2010/main" val="22784757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1.4.3.1</a:t>
            </a:r>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52</a:t>
            </a:fld>
            <a:endParaRPr lang="en-US"/>
          </a:p>
        </p:txBody>
      </p:sp>
    </p:spTree>
    <p:extLst>
      <p:ext uri="{BB962C8B-B14F-4D97-AF65-F5344CB8AC3E}">
        <p14:creationId xmlns:p14="http://schemas.microsoft.com/office/powerpoint/2010/main" val="989331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1.4.3.2</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53</a:t>
            </a:fld>
            <a:endParaRPr lang="en-US"/>
          </a:p>
        </p:txBody>
      </p:sp>
    </p:spTree>
    <p:extLst>
      <p:ext uri="{BB962C8B-B14F-4D97-AF65-F5344CB8AC3E}">
        <p14:creationId xmlns:p14="http://schemas.microsoft.com/office/powerpoint/2010/main" val="3990494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1.4.3.3</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54</a:t>
            </a:fld>
            <a:endParaRPr lang="en-US"/>
          </a:p>
        </p:txBody>
      </p:sp>
    </p:spTree>
    <p:extLst>
      <p:ext uri="{BB962C8B-B14F-4D97-AF65-F5344CB8AC3E}">
        <p14:creationId xmlns:p14="http://schemas.microsoft.com/office/powerpoint/2010/main" val="4158852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1.4.4.1</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55</a:t>
            </a:fld>
            <a:endParaRPr lang="en-US"/>
          </a:p>
        </p:txBody>
      </p:sp>
    </p:spTree>
    <p:extLst>
      <p:ext uri="{BB962C8B-B14F-4D97-AF65-F5344CB8AC3E}">
        <p14:creationId xmlns:p14="http://schemas.microsoft.com/office/powerpoint/2010/main" val="2751146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1.4.4.2</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56</a:t>
            </a:fld>
            <a:endParaRPr lang="en-US"/>
          </a:p>
        </p:txBody>
      </p:sp>
    </p:spTree>
    <p:extLst>
      <p:ext uri="{BB962C8B-B14F-4D97-AF65-F5344CB8AC3E}">
        <p14:creationId xmlns:p14="http://schemas.microsoft.com/office/powerpoint/2010/main" val="3378492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a:t>
            </a:r>
            <a:r>
              <a:rPr lang="en-US" baseline="0" dirty="0"/>
              <a:t>.1.1.4</a:t>
            </a:r>
          </a:p>
          <a:p>
            <a:endParaRPr lang="en-US" baseline="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6</a:t>
            </a:fld>
            <a:endParaRPr lang="en-US" dirty="0"/>
          </a:p>
        </p:txBody>
      </p:sp>
    </p:spTree>
    <p:extLst>
      <p:ext uri="{BB962C8B-B14F-4D97-AF65-F5344CB8AC3E}">
        <p14:creationId xmlns:p14="http://schemas.microsoft.com/office/powerpoint/2010/main" val="3611381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1.4.4.3</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57</a:t>
            </a:fld>
            <a:endParaRPr lang="en-US"/>
          </a:p>
        </p:txBody>
      </p:sp>
    </p:spTree>
    <p:extLst>
      <p:ext uri="{BB962C8B-B14F-4D97-AF65-F5344CB8AC3E}">
        <p14:creationId xmlns:p14="http://schemas.microsoft.com/office/powerpoint/2010/main" val="2484276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1.4.4.4</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58</a:t>
            </a:fld>
            <a:endParaRPr lang="en-US"/>
          </a:p>
        </p:txBody>
      </p:sp>
    </p:spTree>
    <p:extLst>
      <p:ext uri="{BB962C8B-B14F-4D97-AF65-F5344CB8AC3E}">
        <p14:creationId xmlns:p14="http://schemas.microsoft.com/office/powerpoint/2010/main" val="462564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1.4.4.5</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59</a:t>
            </a:fld>
            <a:endParaRPr lang="en-US"/>
          </a:p>
        </p:txBody>
      </p:sp>
    </p:spTree>
    <p:extLst>
      <p:ext uri="{BB962C8B-B14F-4D97-AF65-F5344CB8AC3E}">
        <p14:creationId xmlns:p14="http://schemas.microsoft.com/office/powerpoint/2010/main" val="40082584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a:t>
            </a:r>
            <a:r>
              <a:rPr lang="en-US" b="1" baseline="0" dirty="0"/>
              <a:t> </a:t>
            </a:r>
            <a:r>
              <a:rPr lang="en-US" b="0" baseline="0" dirty="0"/>
              <a:t>1.4.4.6</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60</a:t>
            </a:fld>
            <a:endParaRPr lang="en-US"/>
          </a:p>
        </p:txBody>
      </p:sp>
    </p:spTree>
    <p:extLst>
      <p:ext uri="{BB962C8B-B14F-4D97-AF65-F5344CB8AC3E}">
        <p14:creationId xmlns:p14="http://schemas.microsoft.com/office/powerpoint/2010/main" val="1002817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1.4.4.7</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61</a:t>
            </a:fld>
            <a:endParaRPr lang="en-US"/>
          </a:p>
        </p:txBody>
      </p:sp>
    </p:spTree>
    <p:extLst>
      <p:ext uri="{BB962C8B-B14F-4D97-AF65-F5344CB8AC3E}">
        <p14:creationId xmlns:p14="http://schemas.microsoft.com/office/powerpoint/2010/main" val="19558575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1.4.4.8</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62</a:t>
            </a:fld>
            <a:endParaRPr lang="en-US"/>
          </a:p>
        </p:txBody>
      </p:sp>
    </p:spTree>
    <p:extLst>
      <p:ext uri="{BB962C8B-B14F-4D97-AF65-F5344CB8AC3E}">
        <p14:creationId xmlns:p14="http://schemas.microsoft.com/office/powerpoint/2010/main" val="40492656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1.4.4.9</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63</a:t>
            </a:fld>
            <a:endParaRPr lang="en-US"/>
          </a:p>
        </p:txBody>
      </p:sp>
    </p:spTree>
    <p:extLst>
      <p:ext uri="{BB962C8B-B14F-4D97-AF65-F5344CB8AC3E}">
        <p14:creationId xmlns:p14="http://schemas.microsoft.com/office/powerpoint/2010/main" val="3524049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1.4.5.1</a:t>
            </a:r>
            <a:endParaRPr lang="en-IE"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64</a:t>
            </a:fld>
            <a:endParaRPr lang="en-US" dirty="0"/>
          </a:p>
        </p:txBody>
      </p:sp>
    </p:spTree>
    <p:extLst>
      <p:ext uri="{BB962C8B-B14F-4D97-AF65-F5344CB8AC3E}">
        <p14:creationId xmlns:p14="http://schemas.microsoft.com/office/powerpoint/2010/main" val="29792415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1.4.5.2</a:t>
            </a:r>
            <a:endParaRPr lang="en-US" sz="1200" b="1" baseline="0" dirty="0"/>
          </a:p>
        </p:txBody>
      </p:sp>
      <p:sp>
        <p:nvSpPr>
          <p:cNvPr id="4" name="Slide Number Placeholder 3"/>
          <p:cNvSpPr>
            <a:spLocks noGrp="1"/>
          </p:cNvSpPr>
          <p:nvPr>
            <p:ph type="sldNum" sz="quarter" idx="10"/>
          </p:nvPr>
        </p:nvSpPr>
        <p:spPr/>
        <p:txBody>
          <a:bodyPr/>
          <a:lstStyle/>
          <a:p>
            <a:fld id="{867BE10D-D8FC-B742-9582-E0B271A05938}" type="slidenum">
              <a:rPr lang="en-US" smtClean="0"/>
              <a:pPr/>
              <a:t>65</a:t>
            </a:fld>
            <a:endParaRPr lang="en-US" dirty="0"/>
          </a:p>
        </p:txBody>
      </p:sp>
    </p:spTree>
    <p:extLst>
      <p:ext uri="{BB962C8B-B14F-4D97-AF65-F5344CB8AC3E}">
        <p14:creationId xmlns:p14="http://schemas.microsoft.com/office/powerpoint/2010/main" val="5753465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1.4.5.3</a:t>
            </a:r>
            <a:endParaRPr lang="en-US" sz="1200" dirty="0">
              <a:solidFill>
                <a:srgbClr val="7F7F7F"/>
              </a:solidFill>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66</a:t>
            </a:fld>
            <a:endParaRPr lang="en-US" dirty="0"/>
          </a:p>
        </p:txBody>
      </p:sp>
    </p:spTree>
    <p:extLst>
      <p:ext uri="{BB962C8B-B14F-4D97-AF65-F5344CB8AC3E}">
        <p14:creationId xmlns:p14="http://schemas.microsoft.com/office/powerpoint/2010/main" val="2693158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1.1.2.1</a:t>
            </a:r>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7</a:t>
            </a:fld>
            <a:endParaRPr lang="en-US"/>
          </a:p>
        </p:txBody>
      </p:sp>
    </p:spTree>
    <p:extLst>
      <p:ext uri="{BB962C8B-B14F-4D97-AF65-F5344CB8AC3E}">
        <p14:creationId xmlns:p14="http://schemas.microsoft.com/office/powerpoint/2010/main" val="38560109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1.5.1.1</a:t>
            </a:r>
            <a:endParaRPr lang="en-GB" b="0" kern="1200" dirty="0">
              <a:effectLst/>
              <a:ea typeface="MS PGothic" panose="020B0600070205080204" pitchFamily="34" charset="-128"/>
              <a:cs typeface="MS PGothic" charset="0"/>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69</a:t>
            </a:fld>
            <a:endParaRPr lang="en-US" dirty="0"/>
          </a:p>
        </p:txBody>
      </p:sp>
    </p:spTree>
    <p:extLst>
      <p:ext uri="{BB962C8B-B14F-4D97-AF65-F5344CB8AC3E}">
        <p14:creationId xmlns:p14="http://schemas.microsoft.com/office/powerpoint/2010/main" val="28977493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81423"/>
          </a:xfrm>
        </p:spPr>
        <p:txBody>
          <a:bodyPr/>
          <a:lstStyle/>
          <a:p>
            <a:pPr eaLnBrk="1" hangingPunct="1"/>
            <a:r>
              <a:rPr lang="en-IE" altLang="en-US" b="1" dirty="0"/>
              <a:t>[REF.] </a:t>
            </a:r>
            <a:r>
              <a:rPr lang="en-IE" altLang="en-US" b="0" dirty="0"/>
              <a:t>1.5.1.2</a:t>
            </a:r>
            <a:endParaRPr lang="en-US" b="0" kern="1200" noProof="1">
              <a:effectLst/>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70</a:t>
            </a:fld>
            <a:endParaRPr lang="en-US" dirty="0"/>
          </a:p>
        </p:txBody>
      </p:sp>
    </p:spTree>
    <p:extLst>
      <p:ext uri="{BB962C8B-B14F-4D97-AF65-F5344CB8AC3E}">
        <p14:creationId xmlns:p14="http://schemas.microsoft.com/office/powerpoint/2010/main" val="6267726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900" b="1" i="0" u="none" strike="noStrike" kern="1200" dirty="0">
                <a:solidFill>
                  <a:schemeClr val="tx1"/>
                </a:solidFill>
                <a:effectLst/>
                <a:latin typeface="+mn-lt"/>
                <a:ea typeface="+mn-ea"/>
                <a:cs typeface="+mn-cs"/>
              </a:rPr>
              <a:t>[REF.] </a:t>
            </a:r>
            <a:r>
              <a:rPr lang="en-IN" sz="900" b="0" i="0" u="none" strike="noStrike" kern="1200" dirty="0">
                <a:solidFill>
                  <a:schemeClr val="tx1"/>
                </a:solidFill>
                <a:effectLst/>
                <a:latin typeface="+mn-lt"/>
                <a:ea typeface="+mn-ea"/>
                <a:cs typeface="+mn-cs"/>
              </a:rPr>
              <a:t>1.5.2.1</a:t>
            </a:r>
            <a:endParaRPr lang="en-IN" sz="900" b="1"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71</a:t>
            </a:fld>
            <a:endParaRPr lang="en-US"/>
          </a:p>
        </p:txBody>
      </p:sp>
    </p:spTree>
    <p:extLst>
      <p:ext uri="{BB962C8B-B14F-4D97-AF65-F5344CB8AC3E}">
        <p14:creationId xmlns:p14="http://schemas.microsoft.com/office/powerpoint/2010/main" val="21485573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1.5.2.2</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72</a:t>
            </a:fld>
            <a:endParaRPr lang="en-US"/>
          </a:p>
        </p:txBody>
      </p:sp>
    </p:spTree>
    <p:extLst>
      <p:ext uri="{BB962C8B-B14F-4D97-AF65-F5344CB8AC3E}">
        <p14:creationId xmlns:p14="http://schemas.microsoft.com/office/powerpoint/2010/main" val="3622277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1.5.3.1</a:t>
            </a:r>
            <a:endParaRPr lang="en-US" kern="1200" dirty="0">
              <a:solidFill>
                <a:schemeClr val="tx1"/>
              </a:solidFill>
              <a:effectLst/>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73</a:t>
            </a:fld>
            <a:endParaRPr lang="en-US" dirty="0"/>
          </a:p>
        </p:txBody>
      </p:sp>
    </p:spTree>
    <p:extLst>
      <p:ext uri="{BB962C8B-B14F-4D97-AF65-F5344CB8AC3E}">
        <p14:creationId xmlns:p14="http://schemas.microsoft.com/office/powerpoint/2010/main" val="810230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1.5.3.2</a:t>
            </a:r>
            <a:endParaRPr lang="en-US" b="0" kern="1200" noProof="1">
              <a:effectLst/>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74</a:t>
            </a:fld>
            <a:endParaRPr lang="en-US" dirty="0"/>
          </a:p>
        </p:txBody>
      </p:sp>
    </p:spTree>
    <p:extLst>
      <p:ext uri="{BB962C8B-B14F-4D97-AF65-F5344CB8AC3E}">
        <p14:creationId xmlns:p14="http://schemas.microsoft.com/office/powerpoint/2010/main" val="7508115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1.5.3.3</a:t>
            </a:r>
            <a:endParaRPr lang="en-US" b="0" kern="1200" noProof="1">
              <a:effectLst/>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75</a:t>
            </a:fld>
            <a:endParaRPr lang="en-US" dirty="0"/>
          </a:p>
        </p:txBody>
      </p:sp>
    </p:spTree>
    <p:extLst>
      <p:ext uri="{BB962C8B-B14F-4D97-AF65-F5344CB8AC3E}">
        <p14:creationId xmlns:p14="http://schemas.microsoft.com/office/powerpoint/2010/main" val="38254169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IE" altLang="en-US" b="1" dirty="0"/>
              <a:t>[REF.] </a:t>
            </a:r>
            <a:r>
              <a:rPr lang="en-IE" altLang="en-US" b="0" dirty="0"/>
              <a:t>1.5.3.4</a:t>
            </a:r>
            <a:endParaRPr lang="en-US" kern="1200" dirty="0">
              <a:effectLst/>
            </a:endParaRPr>
          </a:p>
        </p:txBody>
      </p:sp>
      <p:sp>
        <p:nvSpPr>
          <p:cNvPr id="4" name="Slide Number Placeholder 3"/>
          <p:cNvSpPr>
            <a:spLocks noGrp="1"/>
          </p:cNvSpPr>
          <p:nvPr>
            <p:ph type="sldNum" sz="quarter" idx="10"/>
          </p:nvPr>
        </p:nvSpPr>
        <p:spPr/>
        <p:txBody>
          <a:bodyPr/>
          <a:lstStyle/>
          <a:p>
            <a:fld id="{867BE10D-D8FC-B742-9582-E0B271A05938}" type="slidenum">
              <a:rPr lang="en-US" smtClean="0"/>
              <a:pPr/>
              <a:t>76</a:t>
            </a:fld>
            <a:endParaRPr lang="en-US" dirty="0"/>
          </a:p>
        </p:txBody>
      </p:sp>
    </p:spTree>
    <p:extLst>
      <p:ext uri="{BB962C8B-B14F-4D97-AF65-F5344CB8AC3E}">
        <p14:creationId xmlns:p14="http://schemas.microsoft.com/office/powerpoint/2010/main" val="662887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900" b="1" i="0" u="none" strike="noStrike" kern="1200" dirty="0">
                <a:solidFill>
                  <a:schemeClr val="tx1"/>
                </a:solidFill>
                <a:effectLst/>
                <a:latin typeface="+mn-lt"/>
                <a:ea typeface="+mn-ea"/>
                <a:cs typeface="+mn-cs"/>
              </a:rPr>
              <a:t>[REF.]</a:t>
            </a:r>
            <a:r>
              <a:rPr lang="en-IN" sz="900" b="1" i="0" u="none" strike="noStrike" kern="1200" baseline="0" dirty="0">
                <a:solidFill>
                  <a:schemeClr val="tx1"/>
                </a:solidFill>
                <a:effectLst/>
                <a:latin typeface="+mn-lt"/>
                <a:ea typeface="+mn-ea"/>
                <a:cs typeface="+mn-cs"/>
              </a:rPr>
              <a:t> </a:t>
            </a:r>
            <a:r>
              <a:rPr lang="en-IN" sz="900" b="0" i="0" u="none" strike="noStrike" kern="1200" baseline="0" dirty="0">
                <a:solidFill>
                  <a:schemeClr val="tx1"/>
                </a:solidFill>
                <a:effectLst/>
                <a:latin typeface="+mn-lt"/>
                <a:ea typeface="+mn-ea"/>
                <a:cs typeface="+mn-cs"/>
              </a:rPr>
              <a:t>1.1.2.2</a:t>
            </a:r>
            <a:endParaRPr lang="en-IN" sz="900" b="1"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8</a:t>
            </a:fld>
            <a:endParaRPr lang="en-US"/>
          </a:p>
        </p:txBody>
      </p:sp>
    </p:spTree>
    <p:extLst>
      <p:ext uri="{BB962C8B-B14F-4D97-AF65-F5344CB8AC3E}">
        <p14:creationId xmlns:p14="http://schemas.microsoft.com/office/powerpoint/2010/main" val="2392068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1.1.2.3</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9</a:t>
            </a:fld>
            <a:endParaRPr lang="en-US"/>
          </a:p>
        </p:txBody>
      </p:sp>
    </p:spTree>
    <p:extLst>
      <p:ext uri="{BB962C8B-B14F-4D97-AF65-F5344CB8AC3E}">
        <p14:creationId xmlns:p14="http://schemas.microsoft.com/office/powerpoint/2010/main" val="872780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 </a:t>
            </a:r>
            <a:r>
              <a:rPr lang="en-US" b="0" dirty="0"/>
              <a:t>1.1.2.4</a:t>
            </a:r>
            <a:endParaRPr lang="en-US" b="1" dirty="0"/>
          </a:p>
        </p:txBody>
      </p:sp>
      <p:sp>
        <p:nvSpPr>
          <p:cNvPr id="4" name="Slide Number Placeholder 3"/>
          <p:cNvSpPr>
            <a:spLocks noGrp="1"/>
          </p:cNvSpPr>
          <p:nvPr>
            <p:ph type="sldNum" sz="quarter" idx="5"/>
          </p:nvPr>
        </p:nvSpPr>
        <p:spPr/>
        <p:txBody>
          <a:bodyPr/>
          <a:lstStyle/>
          <a:p>
            <a:pPr>
              <a:defRPr/>
            </a:pPr>
            <a:fld id="{BF50BC59-B2FA-7A41-90CD-C1F898419902}" type="slidenum">
              <a:rPr lang="en-US" smtClean="0"/>
              <a:pPr>
                <a:defRPr/>
              </a:pPr>
              <a:t>10</a:t>
            </a:fld>
            <a:endParaRPr lang="en-US"/>
          </a:p>
        </p:txBody>
      </p:sp>
    </p:spTree>
    <p:extLst>
      <p:ext uri="{BB962C8B-B14F-4D97-AF65-F5344CB8AC3E}">
        <p14:creationId xmlns:p14="http://schemas.microsoft.com/office/powerpoint/2010/main" val="2105260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E8026EA-6739-5D44-AAA4-FD6643F89690}" type="datetimeFigureOut">
              <a:rPr lang="en-US"/>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A397235-E3CE-0C45-B539-51F19159CE78}" type="slidenum">
              <a:rPr lang="en-US"/>
              <a:pPr>
                <a:defRPr/>
              </a:pPr>
              <a:t>‹#›</a:t>
            </a:fld>
            <a:endParaRPr lang="en-US"/>
          </a:p>
        </p:txBody>
      </p:sp>
    </p:spTree>
    <p:extLst>
      <p:ext uri="{BB962C8B-B14F-4D97-AF65-F5344CB8AC3E}">
        <p14:creationId xmlns:p14="http://schemas.microsoft.com/office/powerpoint/2010/main" val="2059023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EEAB43C5-A38E-8D40-9F87-A59D37CD3C66}" type="datetimeFigureOut">
              <a:rPr lang="en-US"/>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BF02E40-1C7F-9F4B-AD14-75FDB754F4B9}" type="slidenum">
              <a:rPr lang="en-US"/>
              <a:pPr>
                <a:defRPr/>
              </a:pPr>
              <a:t>‹#›</a:t>
            </a:fld>
            <a:endParaRPr lang="en-US"/>
          </a:p>
        </p:txBody>
      </p:sp>
    </p:spTree>
    <p:extLst>
      <p:ext uri="{BB962C8B-B14F-4D97-AF65-F5344CB8AC3E}">
        <p14:creationId xmlns:p14="http://schemas.microsoft.com/office/powerpoint/2010/main" val="765523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FDD490BD-80D8-B546-9498-DD3824A26769}" type="datetimeFigureOut">
              <a:rPr lang="en-US"/>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1C9FA9F-A938-A24D-87CE-C5871A932106}" type="slidenum">
              <a:rPr lang="en-US"/>
              <a:pPr>
                <a:defRPr/>
              </a:pPr>
              <a:t>‹#›</a:t>
            </a:fld>
            <a:endParaRPr lang="en-US"/>
          </a:p>
        </p:txBody>
      </p:sp>
    </p:spTree>
    <p:extLst>
      <p:ext uri="{BB962C8B-B14F-4D97-AF65-F5344CB8AC3E}">
        <p14:creationId xmlns:p14="http://schemas.microsoft.com/office/powerpoint/2010/main" val="579691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Module Content_sub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688975"/>
            <a:ext cx="6526355" cy="279400"/>
          </a:xfrm>
        </p:spPr>
        <p:txBody>
          <a:bodyPr>
            <a:normAutofit/>
          </a:bodyPr>
          <a:lstStyle>
            <a:lvl1pPr algn="l">
              <a:defRPr sz="2400">
                <a:solidFill>
                  <a:srgbClr val="1998E6"/>
                </a:solidFill>
                <a:latin typeface="Open Sans"/>
                <a:cs typeface="Open Sans"/>
              </a:defRPr>
            </a:lvl1pPr>
          </a:lstStyle>
          <a:p>
            <a:r>
              <a:rPr lang="ga-IE" dirty="0"/>
              <a:t>Click to edit/remove Master title</a:t>
            </a:r>
            <a:endParaRPr lang="en-US" dirty="0"/>
          </a:p>
        </p:txBody>
      </p:sp>
      <p:sp>
        <p:nvSpPr>
          <p:cNvPr id="3" name="Content Placeholder 2"/>
          <p:cNvSpPr>
            <a:spLocks noGrp="1"/>
          </p:cNvSpPr>
          <p:nvPr>
            <p:ph idx="1"/>
          </p:nvPr>
        </p:nvSpPr>
        <p:spPr>
          <a:xfrm>
            <a:off x="695325" y="1701801"/>
            <a:ext cx="6530136" cy="2429932"/>
          </a:xfrm>
        </p:spPr>
        <p:txBody>
          <a:bodyPr lIns="108000" tIns="46800" rIns="108000" bIns="46800">
            <a:normAutofit/>
          </a:bodyPr>
          <a:lstStyle>
            <a:lvl1pPr marL="0" indent="0">
              <a:lnSpc>
                <a:spcPct val="130000"/>
              </a:lnSpc>
              <a:buFontTx/>
              <a:buNone/>
              <a:defRPr sz="1200">
                <a:solidFill>
                  <a:srgbClr val="626A6F"/>
                </a:solidFill>
                <a:latin typeface="Open Sans" panose="020B0606030504020204" pitchFamily="34" charset="0"/>
                <a:cs typeface="Open Sans" panose="020B0606030504020204" pitchFamily="34" charset="0"/>
              </a:defRPr>
            </a:lvl1pPr>
            <a:lvl2pPr marL="457200" indent="0">
              <a:buNone/>
              <a:defRPr sz="1400">
                <a:solidFill>
                  <a:srgbClr val="626A6F"/>
                </a:solidFill>
                <a:latin typeface="Open Sans"/>
                <a:cs typeface="Open Sans"/>
              </a:defRPr>
            </a:lvl2pPr>
            <a:lvl3pPr marL="914400" indent="0">
              <a:buNone/>
              <a:defRPr sz="1400">
                <a:solidFill>
                  <a:srgbClr val="626A6F"/>
                </a:solidFill>
                <a:latin typeface="Open Sans"/>
                <a:cs typeface="Open Sans"/>
              </a:defRPr>
            </a:lvl3pPr>
            <a:lvl4pPr marL="1371600" indent="0">
              <a:buNone/>
              <a:defRPr sz="1400">
                <a:solidFill>
                  <a:srgbClr val="626A6F"/>
                </a:solidFill>
                <a:latin typeface="Open Sans"/>
                <a:cs typeface="Open Sans"/>
              </a:defRPr>
            </a:lvl4pPr>
            <a:lvl5pPr marL="1828800" indent="0">
              <a:buNone/>
              <a:defRPr sz="1400">
                <a:solidFill>
                  <a:srgbClr val="626A6F"/>
                </a:solidFill>
                <a:latin typeface="Open Sans"/>
                <a:cs typeface="Open Sans"/>
              </a:defRPr>
            </a:lvl5pPr>
          </a:lstStyle>
          <a:p>
            <a:pPr lvl="0"/>
            <a:r>
              <a:rPr lang="ga-IE" dirty="0"/>
              <a:t>Click to edit Master text style</a:t>
            </a:r>
          </a:p>
        </p:txBody>
      </p:sp>
      <p:grpSp>
        <p:nvGrpSpPr>
          <p:cNvPr id="22" name="Group 21"/>
          <p:cNvGrpSpPr/>
          <p:nvPr userDrawn="1"/>
        </p:nvGrpSpPr>
        <p:grpSpPr>
          <a:xfrm>
            <a:off x="0" y="0"/>
            <a:ext cx="9144000" cy="5143500"/>
            <a:chOff x="0" y="0"/>
            <a:chExt cx="9144000" cy="5143500"/>
          </a:xfrm>
        </p:grpSpPr>
        <p:cxnSp>
          <p:nvCxnSpPr>
            <p:cNvPr id="13" name="Straight Connector 12"/>
            <p:cNvCxnSpPr/>
            <p:nvPr userDrawn="1"/>
          </p:nvCxnSpPr>
          <p:spPr>
            <a:xfrm>
              <a:off x="0" y="674688"/>
              <a:ext cx="9144000" cy="0"/>
            </a:xfrm>
            <a:prstGeom prst="line">
              <a:avLst/>
            </a:prstGeom>
            <a:ln w="3175" cmpd="sng">
              <a:noFill/>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0" y="1242490"/>
              <a:ext cx="9144000" cy="0"/>
            </a:xfrm>
            <a:prstGeom prst="line">
              <a:avLst/>
            </a:prstGeom>
            <a:ln w="3175" cmpd="sng">
              <a:noFill/>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0" y="4470400"/>
              <a:ext cx="9144000" cy="0"/>
            </a:xfrm>
            <a:prstGeom prst="line">
              <a:avLst/>
            </a:prstGeom>
            <a:ln w="3175" cmpd="sng">
              <a:noFill/>
              <a:prstDash val="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687388" y="0"/>
              <a:ext cx="0" cy="5143500"/>
            </a:xfrm>
            <a:prstGeom prst="line">
              <a:avLst/>
            </a:prstGeom>
            <a:ln w="3175" cmpd="sng">
              <a:no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8429625" y="0"/>
              <a:ext cx="0" cy="5143500"/>
            </a:xfrm>
            <a:prstGeom prst="line">
              <a:avLst/>
            </a:prstGeom>
            <a:ln w="3175" cmpd="sng">
              <a:noFill/>
              <a:prstDash val="dash"/>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a:grpSpLocks noChangeAspect="1"/>
          </p:cNvGrpSpPr>
          <p:nvPr userDrawn="1"/>
        </p:nvGrpSpPr>
        <p:grpSpPr>
          <a:xfrm>
            <a:off x="346743" y="280682"/>
            <a:ext cx="141906" cy="143996"/>
            <a:chOff x="-1080368" y="1835621"/>
            <a:chExt cx="754063" cy="765175"/>
          </a:xfrm>
        </p:grpSpPr>
        <p:sp>
          <p:nvSpPr>
            <p:cNvPr id="19"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0"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
        <p:nvSpPr>
          <p:cNvPr id="26" name="Text Placeholder 7"/>
          <p:cNvSpPr>
            <a:spLocks noGrp="1"/>
          </p:cNvSpPr>
          <p:nvPr>
            <p:ph type="body" sz="quarter" idx="23" hasCustomPrompt="1"/>
          </p:nvPr>
        </p:nvSpPr>
        <p:spPr>
          <a:xfrm>
            <a:off x="685800" y="989625"/>
            <a:ext cx="6535738" cy="330732"/>
          </a:xfrm>
        </p:spPr>
        <p:txBody>
          <a:bodyPr>
            <a:normAutofit/>
          </a:bodyPr>
          <a:lstStyle>
            <a:lvl1pPr marL="0" indent="0">
              <a:buNone/>
              <a:defRPr sz="1400" baseline="0">
                <a:solidFill>
                  <a:schemeClr val="bg1">
                    <a:lumMod val="50000"/>
                  </a:schemeClr>
                </a:solidFill>
              </a:defRPr>
            </a:lvl1pPr>
          </a:lstStyle>
          <a:p>
            <a:pPr lvl="0"/>
            <a:r>
              <a:rPr lang="en-US" dirty="0"/>
              <a:t>Subheading</a:t>
            </a:r>
          </a:p>
        </p:txBody>
      </p:sp>
    </p:spTree>
    <p:custDataLst>
      <p:tags r:id="rId1"/>
    </p:custDataLst>
    <p:extLst>
      <p:ext uri="{BB962C8B-B14F-4D97-AF65-F5344CB8AC3E}">
        <p14:creationId xmlns:p14="http://schemas.microsoft.com/office/powerpoint/2010/main" val="148314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18" name="Group 17"/>
          <p:cNvGrpSpPr/>
          <p:nvPr userDrawn="1"/>
        </p:nvGrpSpPr>
        <p:grpSpPr>
          <a:xfrm>
            <a:off x="0" y="0"/>
            <a:ext cx="9144000" cy="5143500"/>
            <a:chOff x="0" y="0"/>
            <a:chExt cx="9144000" cy="5143500"/>
          </a:xfrm>
        </p:grpSpPr>
        <p:cxnSp>
          <p:nvCxnSpPr>
            <p:cNvPr id="19" name="Straight Connector 18"/>
            <p:cNvCxnSpPr/>
            <p:nvPr userDrawn="1"/>
          </p:nvCxnSpPr>
          <p:spPr>
            <a:xfrm>
              <a:off x="0" y="674688"/>
              <a:ext cx="9144000" cy="0"/>
            </a:xfrm>
            <a:prstGeom prst="line">
              <a:avLst/>
            </a:prstGeom>
            <a:ln w="3175" cmpd="sng">
              <a:noFill/>
              <a:prstDash val="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0" y="1242490"/>
              <a:ext cx="9144000" cy="0"/>
            </a:xfrm>
            <a:prstGeom prst="line">
              <a:avLst/>
            </a:prstGeom>
            <a:ln w="3175" cmpd="sng">
              <a:noFill/>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0" y="4470400"/>
              <a:ext cx="9144000" cy="0"/>
            </a:xfrm>
            <a:prstGeom prst="line">
              <a:avLst/>
            </a:prstGeom>
            <a:ln w="3175" cmpd="sng">
              <a:noFill/>
              <a:prstDash val="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687388" y="0"/>
              <a:ext cx="0" cy="5143500"/>
            </a:xfrm>
            <a:prstGeom prst="line">
              <a:avLst/>
            </a:prstGeom>
            <a:ln w="3175" cmpd="sng">
              <a:noFill/>
              <a:prstDash val="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8429625" y="0"/>
              <a:ext cx="0" cy="5143500"/>
            </a:xfrm>
            <a:prstGeom prst="line">
              <a:avLst/>
            </a:prstGeom>
            <a:ln w="3175" cmpd="sng">
              <a:noFill/>
              <a:prstDash val="dash"/>
            </a:ln>
            <a:effectLst/>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1699226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A82748A-5D27-AA4C-883D-8BD182AF96CB}" type="datetimeFigureOut">
              <a:rPr lang="en-US"/>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AFC76D-5E40-744A-B8E3-06E6274EDA82}" type="slidenum">
              <a:rPr lang="en-US"/>
              <a:pPr>
                <a:defRPr/>
              </a:pPr>
              <a:t>‹#›</a:t>
            </a:fld>
            <a:endParaRPr lang="en-US"/>
          </a:p>
        </p:txBody>
      </p:sp>
    </p:spTree>
    <p:extLst>
      <p:ext uri="{BB962C8B-B14F-4D97-AF65-F5344CB8AC3E}">
        <p14:creationId xmlns:p14="http://schemas.microsoft.com/office/powerpoint/2010/main" val="145950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B505F6A-4F41-E348-834F-D520089B0E95}" type="datetimeFigureOut">
              <a:rPr lang="en-US"/>
              <a:pPr>
                <a:defRPr/>
              </a:pPr>
              <a:t>11/21/2019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92BE001-6DF7-0546-860E-CBA9DC04CA0C}" type="slidenum">
              <a:rPr lang="en-US"/>
              <a:pPr>
                <a:defRPr/>
              </a:pPr>
              <a:t>‹#›</a:t>
            </a:fld>
            <a:endParaRPr lang="en-US"/>
          </a:p>
        </p:txBody>
      </p:sp>
    </p:spTree>
    <p:extLst>
      <p:ext uri="{BB962C8B-B14F-4D97-AF65-F5344CB8AC3E}">
        <p14:creationId xmlns:p14="http://schemas.microsoft.com/office/powerpoint/2010/main" val="1291931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B9BC4225-9B2F-E848-B2D7-5F07250B2CD9}" type="datetimeFigureOut">
              <a:rPr lang="en-US"/>
              <a:pPr>
                <a:defRPr/>
              </a:pPr>
              <a:t>11/21/2019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B0F4EDC-F5D1-E042-AF40-96E566FA1B1F}" type="slidenum">
              <a:rPr lang="en-US"/>
              <a:pPr>
                <a:defRPr/>
              </a:pPr>
              <a:t>‹#›</a:t>
            </a:fld>
            <a:endParaRPr lang="en-US"/>
          </a:p>
        </p:txBody>
      </p:sp>
    </p:spTree>
    <p:extLst>
      <p:ext uri="{BB962C8B-B14F-4D97-AF65-F5344CB8AC3E}">
        <p14:creationId xmlns:p14="http://schemas.microsoft.com/office/powerpoint/2010/main" val="286910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81AB9DAD-142A-3A40-8187-E402AF4C6198}" type="datetimeFigureOut">
              <a:rPr lang="en-US"/>
              <a:pPr>
                <a:defRPr/>
              </a:pPr>
              <a:t>11/21/2019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D7F6265A-8E91-734F-8290-BED9D7A7A16E}" type="slidenum">
              <a:rPr lang="en-US"/>
              <a:pPr>
                <a:defRPr/>
              </a:pPr>
              <a:t>‹#›</a:t>
            </a:fld>
            <a:endParaRPr lang="en-US"/>
          </a:p>
        </p:txBody>
      </p:sp>
    </p:spTree>
    <p:extLst>
      <p:ext uri="{BB962C8B-B14F-4D97-AF65-F5344CB8AC3E}">
        <p14:creationId xmlns:p14="http://schemas.microsoft.com/office/powerpoint/2010/main" val="999666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29B9C4CA-608D-EB4A-A653-031C9663F890}" type="datetimeFigureOut">
              <a:rPr lang="en-US"/>
              <a:pPr>
                <a:defRPr/>
              </a:pPr>
              <a:t>11/21/2019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348EABE-2D12-B24B-B3D0-185F0DAED9E7}" type="slidenum">
              <a:rPr lang="en-US"/>
              <a:pPr>
                <a:defRPr/>
              </a:pPr>
              <a:t>‹#›</a:t>
            </a:fld>
            <a:endParaRPr lang="en-US"/>
          </a:p>
        </p:txBody>
      </p:sp>
    </p:spTree>
    <p:extLst>
      <p:ext uri="{BB962C8B-B14F-4D97-AF65-F5344CB8AC3E}">
        <p14:creationId xmlns:p14="http://schemas.microsoft.com/office/powerpoint/2010/main" val="1631740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AE6947E-8397-FA43-8734-E5D50F46F1D2}" type="datetimeFigureOut">
              <a:rPr lang="en-US"/>
              <a:pPr>
                <a:defRPr/>
              </a:pPr>
              <a:t>11/21/2019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59D0F15-5B9C-B044-A4B3-ABEE30F8647A}" type="slidenum">
              <a:rPr lang="en-US"/>
              <a:pPr>
                <a:defRPr/>
              </a:pPr>
              <a:t>‹#›</a:t>
            </a:fld>
            <a:endParaRPr lang="en-US"/>
          </a:p>
        </p:txBody>
      </p:sp>
    </p:spTree>
    <p:extLst>
      <p:ext uri="{BB962C8B-B14F-4D97-AF65-F5344CB8AC3E}">
        <p14:creationId xmlns:p14="http://schemas.microsoft.com/office/powerpoint/2010/main" val="1295083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4702AB9-4F9E-A44F-BD25-DE0E49C22CFB}" type="datetimeFigureOut">
              <a:rPr lang="en-US"/>
              <a:pPr>
                <a:defRPr/>
              </a:pPr>
              <a:t>11/21/2019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DF8C4F3-51AF-484E-971C-5B109EEE1116}" type="slidenum">
              <a:rPr lang="en-US"/>
              <a:pPr>
                <a:defRPr/>
              </a:pPr>
              <a:t>‹#›</a:t>
            </a:fld>
            <a:endParaRPr lang="en-US"/>
          </a:p>
        </p:txBody>
      </p:sp>
    </p:spTree>
    <p:extLst>
      <p:ext uri="{BB962C8B-B14F-4D97-AF65-F5344CB8AC3E}">
        <p14:creationId xmlns:p14="http://schemas.microsoft.com/office/powerpoint/2010/main" val="1722580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623162F-7EA9-E540-9151-A7BCDBE900B5}" type="datetimeFigureOut">
              <a:rPr lang="en-US"/>
              <a:pPr>
                <a:defRPr/>
              </a:pPr>
              <a:t>11/21/2019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41F344A-7D82-1C41-A110-3FEE86307C7D}" type="slidenum">
              <a:rPr lang="en-US"/>
              <a:pPr>
                <a:defRPr/>
              </a:pPr>
              <a:t>‹#›</a:t>
            </a:fld>
            <a:endParaRPr lang="en-US"/>
          </a:p>
        </p:txBody>
      </p:sp>
    </p:spTree>
    <p:extLst>
      <p:ext uri="{BB962C8B-B14F-4D97-AF65-F5344CB8AC3E}">
        <p14:creationId xmlns:p14="http://schemas.microsoft.com/office/powerpoint/2010/main" val="1177603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defRPr>
            </a:lvl1pPr>
          </a:lstStyle>
          <a:p>
            <a:pPr>
              <a:defRPr/>
            </a:pPr>
            <a:fld id="{5C9426AA-9F24-AC40-A98D-1202BD8444AB}" type="datetimeFigureOut">
              <a:rPr lang="en-US"/>
              <a:pPr>
                <a:defRPr/>
              </a:pPr>
              <a:t>11/21/2019</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defRPr>
            </a:lvl1pPr>
          </a:lstStyle>
          <a:p>
            <a:pPr>
              <a:defRPr/>
            </a:pPr>
            <a:fld id="{3AED35E8-B4DD-2D4E-83E6-215C4682590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txStyles>
    <p:titleStyle>
      <a:lvl1pPr algn="l" defTabSz="685800" rtl="0" eaLnBrk="1" fontAlgn="base" hangingPunct="1">
        <a:lnSpc>
          <a:spcPct val="90000"/>
        </a:lnSpc>
        <a:spcBef>
          <a:spcPct val="0"/>
        </a:spcBef>
        <a:spcAft>
          <a:spcPct val="0"/>
        </a:spcAft>
        <a:defRPr sz="3300" kern="1200">
          <a:solidFill>
            <a:schemeClr val="tx1"/>
          </a:solidFill>
          <a:latin typeface="+mj-lt"/>
          <a:ea typeface="+mj-ea"/>
          <a:cs typeface="+mj-cs"/>
        </a:defRPr>
      </a:lvl1pPr>
      <a:lvl2pPr algn="l" defTabSz="685800" rtl="0" eaLnBrk="1" fontAlgn="base" hangingPunct="1">
        <a:lnSpc>
          <a:spcPct val="90000"/>
        </a:lnSpc>
        <a:spcBef>
          <a:spcPct val="0"/>
        </a:spcBef>
        <a:spcAft>
          <a:spcPct val="0"/>
        </a:spcAft>
        <a:defRPr sz="3300">
          <a:solidFill>
            <a:schemeClr val="tx1"/>
          </a:solidFill>
          <a:latin typeface="Calibri Light" charset="0"/>
        </a:defRPr>
      </a:lvl2pPr>
      <a:lvl3pPr algn="l" defTabSz="685800" rtl="0" eaLnBrk="1" fontAlgn="base" hangingPunct="1">
        <a:lnSpc>
          <a:spcPct val="90000"/>
        </a:lnSpc>
        <a:spcBef>
          <a:spcPct val="0"/>
        </a:spcBef>
        <a:spcAft>
          <a:spcPct val="0"/>
        </a:spcAft>
        <a:defRPr sz="3300">
          <a:solidFill>
            <a:schemeClr val="tx1"/>
          </a:solidFill>
          <a:latin typeface="Calibri Light" charset="0"/>
        </a:defRPr>
      </a:lvl3pPr>
      <a:lvl4pPr algn="l" defTabSz="685800" rtl="0" eaLnBrk="1" fontAlgn="base" hangingPunct="1">
        <a:lnSpc>
          <a:spcPct val="90000"/>
        </a:lnSpc>
        <a:spcBef>
          <a:spcPct val="0"/>
        </a:spcBef>
        <a:spcAft>
          <a:spcPct val="0"/>
        </a:spcAft>
        <a:defRPr sz="3300">
          <a:solidFill>
            <a:schemeClr val="tx1"/>
          </a:solidFill>
          <a:latin typeface="Calibri Light" charset="0"/>
        </a:defRPr>
      </a:lvl4pPr>
      <a:lvl5pPr algn="l" defTabSz="685800" rtl="0" eaLnBrk="1" fontAlgn="base" hangingPunct="1">
        <a:lnSpc>
          <a:spcPct val="90000"/>
        </a:lnSpc>
        <a:spcBef>
          <a:spcPct val="0"/>
        </a:spcBef>
        <a:spcAft>
          <a:spcPct val="0"/>
        </a:spcAft>
        <a:defRPr sz="3300">
          <a:solidFill>
            <a:schemeClr val="tx1"/>
          </a:solidFill>
          <a:latin typeface="Calibri Light" charset="0"/>
        </a:defRPr>
      </a:lvl5pPr>
      <a:lvl6pPr marL="457200" algn="l" defTabSz="685800" rtl="0" eaLnBrk="1" fontAlgn="base" hangingPunct="1">
        <a:lnSpc>
          <a:spcPct val="90000"/>
        </a:lnSpc>
        <a:spcBef>
          <a:spcPct val="0"/>
        </a:spcBef>
        <a:spcAft>
          <a:spcPct val="0"/>
        </a:spcAft>
        <a:defRPr sz="3300">
          <a:solidFill>
            <a:schemeClr val="tx1"/>
          </a:solidFill>
          <a:latin typeface="Calibri Light" charset="0"/>
        </a:defRPr>
      </a:lvl6pPr>
      <a:lvl7pPr marL="914400" algn="l" defTabSz="685800" rtl="0" eaLnBrk="1" fontAlgn="base" hangingPunct="1">
        <a:lnSpc>
          <a:spcPct val="90000"/>
        </a:lnSpc>
        <a:spcBef>
          <a:spcPct val="0"/>
        </a:spcBef>
        <a:spcAft>
          <a:spcPct val="0"/>
        </a:spcAft>
        <a:defRPr sz="3300">
          <a:solidFill>
            <a:schemeClr val="tx1"/>
          </a:solidFill>
          <a:latin typeface="Calibri Light" charset="0"/>
        </a:defRPr>
      </a:lvl7pPr>
      <a:lvl8pPr marL="1371600" algn="l" defTabSz="685800" rtl="0" eaLnBrk="1" fontAlgn="base" hangingPunct="1">
        <a:lnSpc>
          <a:spcPct val="90000"/>
        </a:lnSpc>
        <a:spcBef>
          <a:spcPct val="0"/>
        </a:spcBef>
        <a:spcAft>
          <a:spcPct val="0"/>
        </a:spcAft>
        <a:defRPr sz="3300">
          <a:solidFill>
            <a:schemeClr val="tx1"/>
          </a:solidFill>
          <a:latin typeface="Calibri Light" charset="0"/>
        </a:defRPr>
      </a:lvl8pPr>
      <a:lvl9pPr marL="1828800" algn="l" defTabSz="685800" rtl="0" eaLnBrk="1" fontAlgn="base" hangingPunct="1">
        <a:lnSpc>
          <a:spcPct val="90000"/>
        </a:lnSpc>
        <a:spcBef>
          <a:spcPct val="0"/>
        </a:spcBef>
        <a:spcAft>
          <a:spcPct val="0"/>
        </a:spcAft>
        <a:defRPr sz="3300">
          <a:solidFill>
            <a:schemeClr val="tx1"/>
          </a:solidFill>
          <a:latin typeface="Calibri Light" charset="0"/>
        </a:defRPr>
      </a:lvl9pPr>
    </p:titleStyle>
    <p:bodyStyle>
      <a:lvl1pPr marL="171450" indent="-171450" algn="l" defTabSz="685800" rtl="0" eaLnBrk="1" fontAlgn="base" hangingPunct="1">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defTabSz="685800"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1" fontAlgn="base" hangingPunct="1">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5.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29.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30.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31.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3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3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34.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35.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36.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7.xml"/><Relationship Id="rId4" Type="http://schemas.openxmlformats.org/officeDocument/2006/relationships/image" Target="../media/image26.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4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4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44.xml"/><Relationship Id="rId5" Type="http://schemas.openxmlformats.org/officeDocument/2006/relationships/image" Target="../media/image28.jpeg"/><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4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47.xml"/><Relationship Id="rId4" Type="http://schemas.openxmlformats.org/officeDocument/2006/relationships/image" Target="../media/image29.tiff"/></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50.xml"/><Relationship Id="rId4" Type="http://schemas.openxmlformats.org/officeDocument/2006/relationships/image" Target="../media/image32.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5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5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5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tags" Target="../tags/tag5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56.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tags" Target="../tags/tag57.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tags" Target="../tags/tag59.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tags" Target="../tags/tag60.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63.xml"/><Relationship Id="rId4" Type="http://schemas.openxmlformats.org/officeDocument/2006/relationships/image" Target="../media/image37.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64.xml"/><Relationship Id="rId4" Type="http://schemas.openxmlformats.org/officeDocument/2006/relationships/image" Target="../media/image38.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65.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66.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tags" Target="../tags/tag67.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tags" Target="../tags/tag6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69.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2.xml"/><Relationship Id="rId1" Type="http://schemas.openxmlformats.org/officeDocument/2006/relationships/tags" Target="../tags/tag70.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tags" Target="../tags/tag7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tags" Target="../tags/tag7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7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7.png"/><Relationship Id="rId2" Type="http://schemas.openxmlformats.org/officeDocument/2006/relationships/tags" Target="../tags/tag75.xml"/><Relationship Id="rId1" Type="http://schemas.openxmlformats.org/officeDocument/2006/relationships/themeOverride" Target="../theme/themeOverride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6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2.xml"/><Relationship Id="rId1" Type="http://schemas.openxmlformats.org/officeDocument/2006/relationships/tags" Target="../tags/tag7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2.xml"/><Relationship Id="rId1" Type="http://schemas.openxmlformats.org/officeDocument/2006/relationships/tags" Target="../tags/tag77.xml"/><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tags" Target="../tags/tag78.x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2.xml"/><Relationship Id="rId1" Type="http://schemas.openxmlformats.org/officeDocument/2006/relationships/tags" Target="../tags/tag79.xml"/><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2.xml"/><Relationship Id="rId1" Type="http://schemas.openxmlformats.org/officeDocument/2006/relationships/tags" Target="../tags/tag8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jpg"/>
          <p:cNvPicPr>
            <a:picLocks noChangeAspect="1"/>
          </p:cNvPicPr>
          <p:nvPr/>
        </p:nvPicPr>
        <p:blipFill rotWithShape="1">
          <a:blip r:embed="rId4">
            <a:extLst>
              <a:ext uri="{28A0092B-C50C-407E-A947-70E740481C1C}">
                <a14:useLocalDpi xmlns:a14="http://schemas.microsoft.com/office/drawing/2010/main" val="0"/>
              </a:ext>
            </a:extLst>
          </a:blip>
          <a:srcRect l="15057"/>
          <a:stretch/>
        </p:blipFill>
        <p:spPr>
          <a:xfrm>
            <a:off x="0" y="0"/>
            <a:ext cx="6108533" cy="5143500"/>
          </a:xfrm>
          <a:prstGeom prst="rect">
            <a:avLst/>
          </a:prstGeom>
        </p:spPr>
      </p:pic>
      <p:grpSp>
        <p:nvGrpSpPr>
          <p:cNvPr id="5" name="Group 4"/>
          <p:cNvGrpSpPr/>
          <p:nvPr/>
        </p:nvGrpSpPr>
        <p:grpSpPr>
          <a:xfrm>
            <a:off x="4265882" y="-1201047"/>
            <a:ext cx="6059918" cy="7391783"/>
            <a:chOff x="4707040" y="-1174311"/>
            <a:chExt cx="6059918" cy="7391783"/>
          </a:xfrm>
        </p:grpSpPr>
        <p:sp>
          <p:nvSpPr>
            <p:cNvPr id="3" name="Rectangle 2"/>
            <p:cNvSpPr/>
            <p:nvPr/>
          </p:nvSpPr>
          <p:spPr>
            <a:xfrm rot="21040609">
              <a:off x="4707040" y="-1174311"/>
              <a:ext cx="5872760" cy="6616413"/>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4" name="Rectangle 3"/>
            <p:cNvSpPr/>
            <p:nvPr/>
          </p:nvSpPr>
          <p:spPr>
            <a:xfrm rot="319820">
              <a:off x="4894198" y="-398941"/>
              <a:ext cx="5872760" cy="6616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9" name="Rectangle 8"/>
          <p:cNvSpPr/>
          <p:nvPr/>
        </p:nvSpPr>
        <p:spPr>
          <a:xfrm>
            <a:off x="5227374" y="1806210"/>
            <a:ext cx="3917618" cy="1015663"/>
          </a:xfrm>
          <a:prstGeom prst="rect">
            <a:avLst/>
          </a:prstGeom>
          <a:noFill/>
        </p:spPr>
        <p:txBody>
          <a:bodyPr wrap="square">
            <a:spAutoFit/>
          </a:bodyPr>
          <a:lstStyle/>
          <a:p>
            <a:r>
              <a:rPr lang="en-US" sz="3000" dirty="0">
                <a:solidFill>
                  <a:srgbClr val="1998E6"/>
                </a:solidFill>
                <a:latin typeface="Open Sans Light" panose="020B0306030504020204" pitchFamily="34" charset="0"/>
                <a:ea typeface="Open Sans Light" panose="020B0306030504020204" pitchFamily="34" charset="0"/>
                <a:cs typeface="Open Sans Light" panose="020B0306030504020204" pitchFamily="34" charset="0"/>
              </a:rPr>
              <a:t>Website</a:t>
            </a:r>
            <a:br>
              <a:rPr lang="en-US" sz="3000" dirty="0">
                <a:solidFill>
                  <a:srgbClr val="1998E6"/>
                </a:solidFill>
                <a:latin typeface="Open Sans Light" panose="020B0306030504020204" pitchFamily="34" charset="0"/>
                <a:ea typeface="Open Sans Light" panose="020B0306030504020204" pitchFamily="34" charset="0"/>
                <a:cs typeface="Open Sans Light" panose="020B0306030504020204" pitchFamily="34" charset="0"/>
              </a:rPr>
            </a:br>
            <a:r>
              <a:rPr lang="en-US" sz="3000" dirty="0">
                <a:solidFill>
                  <a:srgbClr val="1998E6"/>
                </a:solidFill>
                <a:latin typeface="Open Sans Light" panose="020B0306030504020204" pitchFamily="34" charset="0"/>
                <a:ea typeface="Open Sans Light" panose="020B0306030504020204" pitchFamily="34" charset="0"/>
                <a:cs typeface="Open Sans Light" panose="020B0306030504020204" pitchFamily="34" charset="0"/>
              </a:rPr>
              <a:t>Optimization</a:t>
            </a:r>
          </a:p>
        </p:txBody>
      </p:sp>
      <p:grpSp>
        <p:nvGrpSpPr>
          <p:cNvPr id="14" name="Group 13"/>
          <p:cNvGrpSpPr>
            <a:grpSpLocks noChangeAspect="1"/>
          </p:cNvGrpSpPr>
          <p:nvPr/>
        </p:nvGrpSpPr>
        <p:grpSpPr>
          <a:xfrm>
            <a:off x="374317" y="320841"/>
            <a:ext cx="357955" cy="363227"/>
            <a:chOff x="-1080368" y="1835621"/>
            <a:chExt cx="754063" cy="765175"/>
          </a:xfrm>
        </p:grpSpPr>
        <p:sp>
          <p:nvSpPr>
            <p:cNvPr id="15"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6"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78998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F42DDF-A61D-BF47-BF4E-305213AFCCAB}"/>
              </a:ext>
            </a:extLst>
          </p:cNvPr>
          <p:cNvSpPr/>
          <p:nvPr/>
        </p:nvSpPr>
        <p:spPr>
          <a:xfrm>
            <a:off x="182564" y="211138"/>
            <a:ext cx="5437948"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3" name="Rectangle 2">
            <a:extLst>
              <a:ext uri="{FF2B5EF4-FFF2-40B4-BE49-F238E27FC236}">
                <a16:creationId xmlns:a16="http://schemas.microsoft.com/office/drawing/2014/main" id="{31410CA5-717D-BB45-962B-26CEE3E36CF9}"/>
              </a:ext>
            </a:extLst>
          </p:cNvPr>
          <p:cNvSpPr/>
          <p:nvPr/>
        </p:nvSpPr>
        <p:spPr>
          <a:xfrm>
            <a:off x="693230" y="2304759"/>
            <a:ext cx="1975294" cy="557213"/>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4" name="Rectangle 10">
            <a:extLst>
              <a:ext uri="{FF2B5EF4-FFF2-40B4-BE49-F238E27FC236}">
                <a16:creationId xmlns:a16="http://schemas.microsoft.com/office/drawing/2014/main" id="{F8C6D95E-BB44-BD44-846E-484C528C78E7}"/>
              </a:ext>
            </a:extLst>
          </p:cNvPr>
          <p:cNvSpPr>
            <a:spLocks noChangeArrowheads="1"/>
          </p:cNvSpPr>
          <p:nvPr/>
        </p:nvSpPr>
        <p:spPr bwMode="auto">
          <a:xfrm>
            <a:off x="2822056" y="2428188"/>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Graphic Design</a:t>
            </a:r>
          </a:p>
        </p:txBody>
      </p:sp>
      <p:sp>
        <p:nvSpPr>
          <p:cNvPr id="5" name="Rectangle 4">
            <a:extLst>
              <a:ext uri="{FF2B5EF4-FFF2-40B4-BE49-F238E27FC236}">
                <a16:creationId xmlns:a16="http://schemas.microsoft.com/office/drawing/2014/main" id="{3398F8A1-7683-B146-BCC5-A8286AD21006}"/>
              </a:ext>
            </a:extLst>
          </p:cNvPr>
          <p:cNvSpPr>
            <a:spLocks noChangeArrowheads="1"/>
          </p:cNvSpPr>
          <p:nvPr/>
        </p:nvSpPr>
        <p:spPr bwMode="auto">
          <a:xfrm>
            <a:off x="826871" y="2436076"/>
            <a:ext cx="100412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chemeClr val="bg1"/>
                </a:solidFill>
                <a:latin typeface="Open Sans" charset="0"/>
                <a:ea typeface="Open Sans" charset="0"/>
                <a:cs typeface="Open Sans" charset="0"/>
              </a:rPr>
              <a:t>SEO</a:t>
            </a:r>
          </a:p>
        </p:txBody>
      </p:sp>
      <p:sp>
        <p:nvSpPr>
          <p:cNvPr id="6" name="Rectangle 5">
            <a:extLst>
              <a:ext uri="{FF2B5EF4-FFF2-40B4-BE49-F238E27FC236}">
                <a16:creationId xmlns:a16="http://schemas.microsoft.com/office/drawing/2014/main" id="{B1262EA7-B49E-BF48-9ED1-89F522A31EA1}"/>
              </a:ext>
            </a:extLst>
          </p:cNvPr>
          <p:cNvSpPr/>
          <p:nvPr/>
        </p:nvSpPr>
        <p:spPr>
          <a:xfrm>
            <a:off x="2708505" y="2311676"/>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7" name="Rectangle 6">
            <a:extLst>
              <a:ext uri="{FF2B5EF4-FFF2-40B4-BE49-F238E27FC236}">
                <a16:creationId xmlns:a16="http://schemas.microsoft.com/office/drawing/2014/main" id="{61EC5695-FFFE-7B4D-9B36-181F4EF04563}"/>
              </a:ext>
            </a:extLst>
          </p:cNvPr>
          <p:cNvSpPr/>
          <p:nvPr/>
        </p:nvSpPr>
        <p:spPr>
          <a:xfrm>
            <a:off x="693230" y="2892723"/>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8" name="Rectangle 7">
            <a:extLst>
              <a:ext uri="{FF2B5EF4-FFF2-40B4-BE49-F238E27FC236}">
                <a16:creationId xmlns:a16="http://schemas.microsoft.com/office/drawing/2014/main" id="{8D79BAC0-1AD3-6D4F-A6F3-29A883D6887C}"/>
              </a:ext>
            </a:extLst>
          </p:cNvPr>
          <p:cNvSpPr/>
          <p:nvPr/>
        </p:nvSpPr>
        <p:spPr>
          <a:xfrm>
            <a:off x="2699338" y="2898752"/>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9" name="Rectangle 8">
            <a:extLst>
              <a:ext uri="{FF2B5EF4-FFF2-40B4-BE49-F238E27FC236}">
                <a16:creationId xmlns:a16="http://schemas.microsoft.com/office/drawing/2014/main" id="{0BE54BF2-49BE-244E-8D2C-CC64C488144C}"/>
              </a:ext>
            </a:extLst>
          </p:cNvPr>
          <p:cNvSpPr/>
          <p:nvPr/>
        </p:nvSpPr>
        <p:spPr>
          <a:xfrm>
            <a:off x="703153" y="3488657"/>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0" name="Rectangle 9">
            <a:extLst>
              <a:ext uri="{FF2B5EF4-FFF2-40B4-BE49-F238E27FC236}">
                <a16:creationId xmlns:a16="http://schemas.microsoft.com/office/drawing/2014/main" id="{622B48AE-425C-1B4D-873C-1DE558C9907C}"/>
              </a:ext>
            </a:extLst>
          </p:cNvPr>
          <p:cNvSpPr>
            <a:spLocks noChangeArrowheads="1"/>
          </p:cNvSpPr>
          <p:nvPr/>
        </p:nvSpPr>
        <p:spPr bwMode="auto">
          <a:xfrm>
            <a:off x="839228" y="3014722"/>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A/B Testing</a:t>
            </a:r>
          </a:p>
        </p:txBody>
      </p:sp>
      <p:sp>
        <p:nvSpPr>
          <p:cNvPr id="11" name="Rectangle 10">
            <a:extLst>
              <a:ext uri="{FF2B5EF4-FFF2-40B4-BE49-F238E27FC236}">
                <a16:creationId xmlns:a16="http://schemas.microsoft.com/office/drawing/2014/main" id="{4560B535-D933-5047-8965-B5219CC6BE28}"/>
              </a:ext>
            </a:extLst>
          </p:cNvPr>
          <p:cNvSpPr>
            <a:spLocks noChangeArrowheads="1"/>
          </p:cNvSpPr>
          <p:nvPr/>
        </p:nvSpPr>
        <p:spPr bwMode="auto">
          <a:xfrm>
            <a:off x="2820204" y="3010801"/>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Email Marketing</a:t>
            </a:r>
          </a:p>
        </p:txBody>
      </p:sp>
      <p:sp>
        <p:nvSpPr>
          <p:cNvPr id="12" name="Rectangle 10">
            <a:extLst>
              <a:ext uri="{FF2B5EF4-FFF2-40B4-BE49-F238E27FC236}">
                <a16:creationId xmlns:a16="http://schemas.microsoft.com/office/drawing/2014/main" id="{9D206474-5A2D-0F49-872E-95DB3087C599}"/>
              </a:ext>
            </a:extLst>
          </p:cNvPr>
          <p:cNvSpPr>
            <a:spLocks noChangeArrowheads="1"/>
          </p:cNvSpPr>
          <p:nvPr/>
        </p:nvSpPr>
        <p:spPr bwMode="auto">
          <a:xfrm>
            <a:off x="830987" y="3611969"/>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Social Media</a:t>
            </a:r>
          </a:p>
        </p:txBody>
      </p:sp>
      <p:sp>
        <p:nvSpPr>
          <p:cNvPr id="15" name="TextBox 14">
            <a:extLst>
              <a:ext uri="{FF2B5EF4-FFF2-40B4-BE49-F238E27FC236}">
                <a16:creationId xmlns:a16="http://schemas.microsoft.com/office/drawing/2014/main" id="{0777E6A0-36FD-4F4A-BA82-0567E30F843E}"/>
              </a:ext>
            </a:extLst>
          </p:cNvPr>
          <p:cNvSpPr txBox="1">
            <a:spLocks noChangeArrowheads="1"/>
          </p:cNvSpPr>
          <p:nvPr/>
        </p:nvSpPr>
        <p:spPr bwMode="auto">
          <a:xfrm>
            <a:off x="592888" y="1065402"/>
            <a:ext cx="3744333"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Website Optimization Affects Digital Marketing Areas</a:t>
            </a:r>
          </a:p>
        </p:txBody>
      </p:sp>
      <p:sp>
        <p:nvSpPr>
          <p:cNvPr id="16" name="Rectangle 15">
            <a:extLst>
              <a:ext uri="{FF2B5EF4-FFF2-40B4-BE49-F238E27FC236}">
                <a16:creationId xmlns:a16="http://schemas.microsoft.com/office/drawing/2014/main" id="{72C588ED-7941-F542-BD1B-B483AA6419A8}"/>
              </a:ext>
            </a:extLst>
          </p:cNvPr>
          <p:cNvSpPr/>
          <p:nvPr/>
        </p:nvSpPr>
        <p:spPr>
          <a:xfrm>
            <a:off x="2720192" y="3488657"/>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7" name="Rectangle 10">
            <a:extLst>
              <a:ext uri="{FF2B5EF4-FFF2-40B4-BE49-F238E27FC236}">
                <a16:creationId xmlns:a16="http://schemas.microsoft.com/office/drawing/2014/main" id="{233D6D79-E59B-5145-882D-133ABBB7125B}"/>
              </a:ext>
            </a:extLst>
          </p:cNvPr>
          <p:cNvSpPr>
            <a:spLocks noChangeArrowheads="1"/>
          </p:cNvSpPr>
          <p:nvPr/>
        </p:nvSpPr>
        <p:spPr bwMode="auto">
          <a:xfrm>
            <a:off x="2822626" y="3611969"/>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Mobile Optimization</a:t>
            </a:r>
          </a:p>
        </p:txBody>
      </p:sp>
      <p:sp>
        <p:nvSpPr>
          <p:cNvPr id="18" name="Rectangle 17">
            <a:extLst>
              <a:ext uri="{FF2B5EF4-FFF2-40B4-BE49-F238E27FC236}">
                <a16:creationId xmlns:a16="http://schemas.microsoft.com/office/drawing/2014/main" id="{84C0074D-D994-A442-9194-3F57016C0252}"/>
              </a:ext>
            </a:extLst>
          </p:cNvPr>
          <p:cNvSpPr/>
          <p:nvPr/>
        </p:nvSpPr>
        <p:spPr>
          <a:xfrm>
            <a:off x="703153" y="4083675"/>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9" name="Rectangle 10">
            <a:extLst>
              <a:ext uri="{FF2B5EF4-FFF2-40B4-BE49-F238E27FC236}">
                <a16:creationId xmlns:a16="http://schemas.microsoft.com/office/drawing/2014/main" id="{DCAFF158-15BE-BE4F-A3C3-A06F2A8A65B0}"/>
              </a:ext>
            </a:extLst>
          </p:cNvPr>
          <p:cNvSpPr>
            <a:spLocks noChangeArrowheads="1"/>
          </p:cNvSpPr>
          <p:nvPr/>
        </p:nvSpPr>
        <p:spPr bwMode="auto">
          <a:xfrm>
            <a:off x="830987" y="4206987"/>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Website Page Speed</a:t>
            </a:r>
          </a:p>
        </p:txBody>
      </p:sp>
      <p:sp>
        <p:nvSpPr>
          <p:cNvPr id="20" name="Rectangle 19">
            <a:extLst>
              <a:ext uri="{FF2B5EF4-FFF2-40B4-BE49-F238E27FC236}">
                <a16:creationId xmlns:a16="http://schemas.microsoft.com/office/drawing/2014/main" id="{A3C0B3D0-CFB0-0840-8BE4-077849B8A70E}"/>
              </a:ext>
            </a:extLst>
          </p:cNvPr>
          <p:cNvSpPr/>
          <p:nvPr/>
        </p:nvSpPr>
        <p:spPr>
          <a:xfrm>
            <a:off x="5660493" y="2555188"/>
            <a:ext cx="3369207" cy="904863"/>
          </a:xfrm>
          <a:prstGeom prst="rect">
            <a:avLst/>
          </a:prstGeom>
        </p:spPr>
        <p:txBody>
          <a:bodyPr wrap="square">
            <a:spAutoFit/>
          </a:bodyPr>
          <a:lstStyle/>
          <a:p>
            <a:pPr lvl="0" eaLnBrk="1" hangingPunct="1">
              <a:lnSpc>
                <a:spcPct val="120000"/>
              </a:lnSpc>
              <a:spcBef>
                <a:spcPts val="125"/>
              </a:spcBef>
              <a:spcAft>
                <a:spcPts val="125"/>
              </a:spcAft>
            </a:pPr>
            <a:r>
              <a:rPr lang="en-US" sz="1100" dirty="0">
                <a:solidFill>
                  <a:srgbClr val="0D0D0D"/>
                </a:solidFill>
                <a:latin typeface="Open Sans" panose="020B0606030504020204" pitchFamily="34" charset="0"/>
              </a:rPr>
              <a:t>Poor design and navigation can make it hard for search engines to crawl a site in order to index it. This can affect whether or not it is shown in search results.</a:t>
            </a:r>
          </a:p>
        </p:txBody>
      </p:sp>
      <p:sp>
        <p:nvSpPr>
          <p:cNvPr id="21" name="Rectangle 20">
            <a:extLst>
              <a:ext uri="{FF2B5EF4-FFF2-40B4-BE49-F238E27FC236}">
                <a16:creationId xmlns:a16="http://schemas.microsoft.com/office/drawing/2014/main" id="{AB3F1DD0-63A9-C343-9A6E-C61C38224564}"/>
              </a:ext>
            </a:extLst>
          </p:cNvPr>
          <p:cNvSpPr>
            <a:spLocks noChangeArrowheads="1"/>
          </p:cNvSpPr>
          <p:nvPr/>
        </p:nvSpPr>
        <p:spPr bwMode="auto">
          <a:xfrm>
            <a:off x="6884771" y="2067776"/>
            <a:ext cx="100412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eaLnBrk="1" hangingPunct="1">
              <a:lnSpc>
                <a:spcPct val="120000"/>
              </a:lnSpc>
              <a:spcBef>
                <a:spcPts val="125"/>
              </a:spcBef>
              <a:spcAft>
                <a:spcPts val="125"/>
              </a:spcAft>
            </a:pPr>
            <a:r>
              <a:rPr lang="en-US" altLang="x-none" sz="1100" dirty="0">
                <a:solidFill>
                  <a:srgbClr val="12AAEB"/>
                </a:solidFill>
                <a:latin typeface="Open Sans" charset="0"/>
                <a:ea typeface="Open Sans" charset="0"/>
                <a:cs typeface="Open Sans" charset="0"/>
              </a:rPr>
              <a:t>SEO</a:t>
            </a:r>
          </a:p>
        </p:txBody>
      </p:sp>
      <p:sp>
        <p:nvSpPr>
          <p:cNvPr id="22" name="Shape 2571">
            <a:extLst>
              <a:ext uri="{FF2B5EF4-FFF2-40B4-BE49-F238E27FC236}">
                <a16:creationId xmlns:a16="http://schemas.microsoft.com/office/drawing/2014/main" id="{E2C01630-A635-7C4A-8971-DF16F7CB9421}"/>
              </a:ext>
            </a:extLst>
          </p:cNvPr>
          <p:cNvSpPr>
            <a:spLocks noChangeAspect="1"/>
          </p:cNvSpPr>
          <p:nvPr/>
        </p:nvSpPr>
        <p:spPr>
          <a:xfrm>
            <a:off x="7249417" y="1670927"/>
            <a:ext cx="288074" cy="28800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rgbClr val="12AAEB"/>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grpSp>
        <p:nvGrpSpPr>
          <p:cNvPr id="23" name="Group 22"/>
          <p:cNvGrpSpPr>
            <a:grpSpLocks noChangeAspect="1"/>
          </p:cNvGrpSpPr>
          <p:nvPr/>
        </p:nvGrpSpPr>
        <p:grpSpPr>
          <a:xfrm>
            <a:off x="374319" y="320842"/>
            <a:ext cx="144000" cy="146120"/>
            <a:chOff x="-1080368" y="1835621"/>
            <a:chExt cx="754063" cy="765175"/>
          </a:xfrm>
        </p:grpSpPr>
        <p:sp>
          <p:nvSpPr>
            <p:cNvPr id="24"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5"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96262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18C91B-2EC9-DE4D-95EF-6D2B3938CA0C}"/>
              </a:ext>
            </a:extLst>
          </p:cNvPr>
          <p:cNvSpPr/>
          <p:nvPr/>
        </p:nvSpPr>
        <p:spPr>
          <a:xfrm>
            <a:off x="182563" y="254041"/>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4" name="Oval 3">
            <a:extLst>
              <a:ext uri="{FF2B5EF4-FFF2-40B4-BE49-F238E27FC236}">
                <a16:creationId xmlns:a16="http://schemas.microsoft.com/office/drawing/2014/main" id="{D9B67432-8FCE-3145-ACD4-64E9C03C1A46}"/>
              </a:ext>
            </a:extLst>
          </p:cNvPr>
          <p:cNvSpPr>
            <a:spLocks noChangeAspect="1"/>
          </p:cNvSpPr>
          <p:nvPr/>
        </p:nvSpPr>
        <p:spPr>
          <a:xfrm>
            <a:off x="1837048" y="1989714"/>
            <a:ext cx="648000" cy="648000"/>
          </a:xfrm>
          <a:prstGeom prst="ellipse">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5B98CC0-0F9D-4D4C-933D-B1E86AAB980D}"/>
              </a:ext>
            </a:extLst>
          </p:cNvPr>
          <p:cNvSpPr>
            <a:spLocks noChangeAspect="1"/>
          </p:cNvSpPr>
          <p:nvPr/>
        </p:nvSpPr>
        <p:spPr>
          <a:xfrm>
            <a:off x="1723590" y="1815950"/>
            <a:ext cx="324000" cy="324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1</a:t>
            </a:r>
          </a:p>
        </p:txBody>
      </p:sp>
      <p:cxnSp>
        <p:nvCxnSpPr>
          <p:cNvPr id="8" name="Straight Connector 7">
            <a:extLst>
              <a:ext uri="{FF2B5EF4-FFF2-40B4-BE49-F238E27FC236}">
                <a16:creationId xmlns:a16="http://schemas.microsoft.com/office/drawing/2014/main" id="{4DD374C7-E0CD-3043-B0FC-16BD1277ACD3}"/>
              </a:ext>
            </a:extLst>
          </p:cNvPr>
          <p:cNvCxnSpPr>
            <a:cxnSpLocks/>
          </p:cNvCxnSpPr>
          <p:nvPr/>
        </p:nvCxnSpPr>
        <p:spPr>
          <a:xfrm>
            <a:off x="2503278" y="2354353"/>
            <a:ext cx="850946" cy="320846"/>
          </a:xfrm>
          <a:prstGeom prst="line">
            <a:avLst/>
          </a:prstGeom>
          <a:ln>
            <a:solidFill>
              <a:srgbClr val="174260"/>
            </a:solidFill>
            <a:prstDash val="dash"/>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8A4006E-0DBD-424F-898D-2B3E01E69C9B}"/>
              </a:ext>
            </a:extLst>
          </p:cNvPr>
          <p:cNvSpPr>
            <a:spLocks noChangeAspect="1"/>
          </p:cNvSpPr>
          <p:nvPr/>
        </p:nvSpPr>
        <p:spPr>
          <a:xfrm>
            <a:off x="3106482" y="2480394"/>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87612CA-C8A8-1843-B65F-F3CE7F047581}"/>
              </a:ext>
            </a:extLst>
          </p:cNvPr>
          <p:cNvSpPr>
            <a:spLocks noChangeAspect="1"/>
          </p:cNvSpPr>
          <p:nvPr/>
        </p:nvSpPr>
        <p:spPr>
          <a:xfrm>
            <a:off x="3558491" y="2394469"/>
            <a:ext cx="324000" cy="324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2</a:t>
            </a:r>
          </a:p>
        </p:txBody>
      </p:sp>
      <p:cxnSp>
        <p:nvCxnSpPr>
          <p:cNvPr id="16" name="Straight Connector 15">
            <a:extLst>
              <a:ext uri="{FF2B5EF4-FFF2-40B4-BE49-F238E27FC236}">
                <a16:creationId xmlns:a16="http://schemas.microsoft.com/office/drawing/2014/main" id="{6526E6F2-BF59-AF41-9F33-79C1B1CBB5D4}"/>
              </a:ext>
            </a:extLst>
          </p:cNvPr>
          <p:cNvCxnSpPr>
            <a:cxnSpLocks/>
          </p:cNvCxnSpPr>
          <p:nvPr/>
        </p:nvCxnSpPr>
        <p:spPr>
          <a:xfrm flipV="1">
            <a:off x="2704186" y="3002354"/>
            <a:ext cx="747885" cy="1012638"/>
          </a:xfrm>
          <a:prstGeom prst="line">
            <a:avLst/>
          </a:prstGeom>
          <a:ln>
            <a:solidFill>
              <a:srgbClr val="174260"/>
            </a:solidFill>
            <a:prstDash val="dash"/>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3216431-D3F2-3C46-A6B2-D1B3065B3A0B}"/>
              </a:ext>
            </a:extLst>
          </p:cNvPr>
          <p:cNvSpPr>
            <a:spLocks noChangeAspect="1"/>
          </p:cNvSpPr>
          <p:nvPr/>
        </p:nvSpPr>
        <p:spPr>
          <a:xfrm>
            <a:off x="2382224" y="3650353"/>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6A25297-7869-E047-9248-1B4398EAAA8C}"/>
              </a:ext>
            </a:extLst>
          </p:cNvPr>
          <p:cNvSpPr>
            <a:spLocks noChangeAspect="1"/>
          </p:cNvSpPr>
          <p:nvPr/>
        </p:nvSpPr>
        <p:spPr>
          <a:xfrm>
            <a:off x="2250138" y="3650353"/>
            <a:ext cx="324000" cy="324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3</a:t>
            </a:r>
          </a:p>
        </p:txBody>
      </p:sp>
      <p:sp>
        <p:nvSpPr>
          <p:cNvPr id="20" name="Oval 19">
            <a:extLst>
              <a:ext uri="{FF2B5EF4-FFF2-40B4-BE49-F238E27FC236}">
                <a16:creationId xmlns:a16="http://schemas.microsoft.com/office/drawing/2014/main" id="{2B7159E1-14EF-3E4F-BDB1-9C5E6A1933A6}"/>
              </a:ext>
            </a:extLst>
          </p:cNvPr>
          <p:cNvSpPr>
            <a:spLocks noChangeAspect="1"/>
          </p:cNvSpPr>
          <p:nvPr/>
        </p:nvSpPr>
        <p:spPr>
          <a:xfrm>
            <a:off x="4396654" y="3452989"/>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B3BA7BD0-4B72-D442-8A3C-398553E01FD7}"/>
              </a:ext>
            </a:extLst>
          </p:cNvPr>
          <p:cNvCxnSpPr>
            <a:cxnSpLocks/>
          </p:cNvCxnSpPr>
          <p:nvPr/>
        </p:nvCxnSpPr>
        <p:spPr>
          <a:xfrm flipV="1">
            <a:off x="2952904" y="3776989"/>
            <a:ext cx="1781681" cy="155164"/>
          </a:xfrm>
          <a:prstGeom prst="line">
            <a:avLst/>
          </a:prstGeom>
          <a:ln>
            <a:solidFill>
              <a:srgbClr val="174260"/>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5BB9AB-A447-8444-8175-B4855590A43D}"/>
              </a:ext>
            </a:extLst>
          </p:cNvPr>
          <p:cNvCxnSpPr>
            <a:cxnSpLocks/>
          </p:cNvCxnSpPr>
          <p:nvPr/>
        </p:nvCxnSpPr>
        <p:spPr>
          <a:xfrm flipV="1">
            <a:off x="4671993" y="2514776"/>
            <a:ext cx="710592" cy="1248382"/>
          </a:xfrm>
          <a:prstGeom prst="line">
            <a:avLst/>
          </a:prstGeom>
          <a:ln>
            <a:solidFill>
              <a:srgbClr val="174260"/>
            </a:solidFill>
            <a:prstDash val="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990E663-49FA-8E45-8FAA-16973F36F25F}"/>
              </a:ext>
            </a:extLst>
          </p:cNvPr>
          <p:cNvSpPr>
            <a:spLocks noChangeAspect="1"/>
          </p:cNvSpPr>
          <p:nvPr/>
        </p:nvSpPr>
        <p:spPr>
          <a:xfrm>
            <a:off x="4710916" y="3346673"/>
            <a:ext cx="324000" cy="324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4</a:t>
            </a:r>
          </a:p>
        </p:txBody>
      </p:sp>
      <p:sp>
        <p:nvSpPr>
          <p:cNvPr id="34" name="Oval 33">
            <a:extLst>
              <a:ext uri="{FF2B5EF4-FFF2-40B4-BE49-F238E27FC236}">
                <a16:creationId xmlns:a16="http://schemas.microsoft.com/office/drawing/2014/main" id="{99DA3809-D889-174A-9874-4D9D269018C1}"/>
              </a:ext>
            </a:extLst>
          </p:cNvPr>
          <p:cNvSpPr>
            <a:spLocks noChangeAspect="1"/>
          </p:cNvSpPr>
          <p:nvPr/>
        </p:nvSpPr>
        <p:spPr>
          <a:xfrm>
            <a:off x="5100989" y="2106428"/>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B7326602-44A3-BB4F-8286-C1556E8519BF}"/>
              </a:ext>
            </a:extLst>
          </p:cNvPr>
          <p:cNvCxnSpPr>
            <a:cxnSpLocks/>
          </p:cNvCxnSpPr>
          <p:nvPr/>
        </p:nvCxnSpPr>
        <p:spPr>
          <a:xfrm>
            <a:off x="5380547" y="2444837"/>
            <a:ext cx="1295181" cy="717939"/>
          </a:xfrm>
          <a:prstGeom prst="line">
            <a:avLst/>
          </a:prstGeom>
          <a:ln>
            <a:solidFill>
              <a:srgbClr val="174260"/>
            </a:solidFill>
            <a:prstDash val="dash"/>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CC4E84C-988A-E645-8E52-B56539710E34}"/>
              </a:ext>
            </a:extLst>
          </p:cNvPr>
          <p:cNvSpPr>
            <a:spLocks noChangeAspect="1"/>
          </p:cNvSpPr>
          <p:nvPr/>
        </p:nvSpPr>
        <p:spPr>
          <a:xfrm>
            <a:off x="6448786" y="3019990"/>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8283363-F215-424E-9698-645BC6CDBFB8}"/>
              </a:ext>
            </a:extLst>
          </p:cNvPr>
          <p:cNvSpPr>
            <a:spLocks noChangeAspect="1"/>
          </p:cNvSpPr>
          <p:nvPr/>
        </p:nvSpPr>
        <p:spPr>
          <a:xfrm>
            <a:off x="5456889" y="1958605"/>
            <a:ext cx="324000" cy="324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5</a:t>
            </a:r>
          </a:p>
        </p:txBody>
      </p:sp>
      <p:sp>
        <p:nvSpPr>
          <p:cNvPr id="14" name="Oval 13">
            <a:extLst>
              <a:ext uri="{FF2B5EF4-FFF2-40B4-BE49-F238E27FC236}">
                <a16:creationId xmlns:a16="http://schemas.microsoft.com/office/drawing/2014/main" id="{9DB008BB-4AEA-0D4F-8FA2-FE5075A700E4}"/>
              </a:ext>
            </a:extLst>
          </p:cNvPr>
          <p:cNvSpPr>
            <a:spLocks noChangeAspect="1"/>
          </p:cNvSpPr>
          <p:nvPr/>
        </p:nvSpPr>
        <p:spPr>
          <a:xfrm>
            <a:off x="6955286" y="2976967"/>
            <a:ext cx="324000" cy="3240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6</a:t>
            </a:r>
          </a:p>
        </p:txBody>
      </p:sp>
      <p:sp>
        <p:nvSpPr>
          <p:cNvPr id="42" name="Text Placeholder 7">
            <a:extLst>
              <a:ext uri="{FF2B5EF4-FFF2-40B4-BE49-F238E27FC236}">
                <a16:creationId xmlns:a16="http://schemas.microsoft.com/office/drawing/2014/main" id="{80AB17E4-30D2-F146-BAF1-CB7961A63EAE}"/>
              </a:ext>
            </a:extLst>
          </p:cNvPr>
          <p:cNvSpPr txBox="1">
            <a:spLocks/>
          </p:cNvSpPr>
          <p:nvPr/>
        </p:nvSpPr>
        <p:spPr>
          <a:xfrm>
            <a:off x="593725" y="1029756"/>
            <a:ext cx="5006975" cy="343258"/>
          </a:xfrm>
          <a:prstGeom prst="rect">
            <a:avLst/>
          </a:prstGeom>
        </p:spPr>
        <p:txBody>
          <a:bodyPr>
            <a:noAutofit/>
          </a:bodyPr>
          <a:lstStyle>
            <a:lvl1pPr marL="0" indent="0" algn="l" defTabSz="685800" rtl="0" eaLnBrk="1" fontAlgn="base" hangingPunct="1">
              <a:lnSpc>
                <a:spcPct val="90000"/>
              </a:lnSpc>
              <a:spcBef>
                <a:spcPts val="750"/>
              </a:spcBef>
              <a:spcAft>
                <a:spcPct val="0"/>
              </a:spcAft>
              <a:buFont typeface="Arial" charset="0"/>
              <a:buNone/>
              <a:defRPr sz="1400" kern="1200" baseline="0">
                <a:solidFill>
                  <a:schemeClr val="bg1">
                    <a:lumMod val="50000"/>
                  </a:schemeClr>
                </a:solidFill>
                <a:latin typeface="+mn-lt"/>
                <a:ea typeface="+mn-ea"/>
                <a:cs typeface="+mn-cs"/>
              </a:defRPr>
            </a:lvl1pPr>
            <a:lvl2pPr marL="514350" indent="-171450" algn="l" defTabSz="685800"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1" fontAlgn="base" hangingPunct="1">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defRPr/>
            </a:pPr>
            <a:r>
              <a:rPr lang="en-GB" sz="1800" dirty="0">
                <a:solidFill>
                  <a:srgbClr val="444444"/>
                </a:solidFill>
                <a:latin typeface="Open Sans" charset="0"/>
                <a:ea typeface="Open Sans" charset="0"/>
                <a:cs typeface="Open Sans" charset="0"/>
              </a:rPr>
              <a:t>The Role of a Marketer in Website Design</a:t>
            </a:r>
            <a:endParaRPr lang="en-US" sz="1800" dirty="0">
              <a:solidFill>
                <a:srgbClr val="444444"/>
              </a:solidFill>
              <a:latin typeface="Open Sans" charset="0"/>
              <a:ea typeface="Open Sans" charset="0"/>
              <a:cs typeface="Open Sans" charset="0"/>
            </a:endParaRPr>
          </a:p>
        </p:txBody>
      </p:sp>
      <p:sp>
        <p:nvSpPr>
          <p:cNvPr id="44" name="Rectangular Callout 43">
            <a:extLst>
              <a:ext uri="{FF2B5EF4-FFF2-40B4-BE49-F238E27FC236}">
                <a16:creationId xmlns:a16="http://schemas.microsoft.com/office/drawing/2014/main" id="{EE7434F2-BDB6-174B-9B2E-CAE5D8647F1A}"/>
              </a:ext>
            </a:extLst>
          </p:cNvPr>
          <p:cNvSpPr/>
          <p:nvPr/>
        </p:nvSpPr>
        <p:spPr>
          <a:xfrm>
            <a:off x="2382597" y="1564570"/>
            <a:ext cx="2254895" cy="739653"/>
          </a:xfrm>
          <a:prstGeom prst="wedgeRectCallout">
            <a:avLst>
              <a:gd name="adj1" fmla="val -54019"/>
              <a:gd name="adj2" fmla="val 46017"/>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97B442A-C268-1F43-BBC3-FF9CF00E4357}"/>
              </a:ext>
            </a:extLst>
          </p:cNvPr>
          <p:cNvSpPr/>
          <p:nvPr/>
        </p:nvSpPr>
        <p:spPr>
          <a:xfrm>
            <a:off x="2460783" y="1705055"/>
            <a:ext cx="2176709" cy="430887"/>
          </a:xfrm>
          <a:prstGeom prst="rect">
            <a:avLst/>
          </a:prstGeom>
        </p:spPr>
        <p:txBody>
          <a:bodyPr wrap="square">
            <a:spAutoFit/>
          </a:bodyPr>
          <a:lstStyle/>
          <a:p>
            <a:r>
              <a:rPr lang="en-IN" sz="1100" dirty="0">
                <a:solidFill>
                  <a:srgbClr val="626A6F"/>
                </a:solidFill>
                <a:latin typeface="Open Sans" panose="020B0606030504020204" pitchFamily="34" charset="0"/>
                <a:ea typeface="MS PGothic" panose="020B0600070205080204" pitchFamily="34" charset="-128"/>
                <a:cs typeface="Open Sans" panose="020B0606030504020204" pitchFamily="34" charset="0"/>
              </a:rPr>
              <a:t>Writing and editing website copy, including calls-to-action</a:t>
            </a:r>
            <a:endParaRPr lang="en-US" sz="1100" dirty="0">
              <a:solidFill>
                <a:srgbClr val="626A6F"/>
              </a:solidFill>
              <a:latin typeface="Open Sans" panose="020B0606030504020204" pitchFamily="34" charset="0"/>
              <a:ea typeface="MS PGothic" panose="020B0600070205080204" pitchFamily="34" charset="-128"/>
              <a:cs typeface="Open Sans" panose="020B0606030504020204" pitchFamily="34" charset="0"/>
            </a:endParaRPr>
          </a:p>
        </p:txBody>
      </p:sp>
      <p:sp>
        <p:nvSpPr>
          <p:cNvPr id="46" name="Shape 2550">
            <a:extLst>
              <a:ext uri="{FF2B5EF4-FFF2-40B4-BE49-F238E27FC236}">
                <a16:creationId xmlns:a16="http://schemas.microsoft.com/office/drawing/2014/main" id="{CC8D0D03-E05D-F34D-B729-9A6E82A86A5A}"/>
              </a:ext>
            </a:extLst>
          </p:cNvPr>
          <p:cNvSpPr>
            <a:spLocks noChangeAspect="1"/>
          </p:cNvSpPr>
          <p:nvPr/>
        </p:nvSpPr>
        <p:spPr>
          <a:xfrm>
            <a:off x="2035986" y="2195532"/>
            <a:ext cx="252064" cy="251999"/>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7" name="Freeform 22">
            <a:extLst>
              <a:ext uri="{FF2B5EF4-FFF2-40B4-BE49-F238E27FC236}">
                <a16:creationId xmlns:a16="http://schemas.microsoft.com/office/drawing/2014/main" id="{BFAC9308-5672-BD41-8537-74AEA3EC0894}"/>
              </a:ext>
            </a:extLst>
          </p:cNvPr>
          <p:cNvSpPr>
            <a:spLocks noChangeAspect="1" noChangeArrowheads="1"/>
          </p:cNvSpPr>
          <p:nvPr/>
        </p:nvSpPr>
        <p:spPr bwMode="auto">
          <a:xfrm>
            <a:off x="3299109" y="2650742"/>
            <a:ext cx="288000" cy="288000"/>
          </a:xfrm>
          <a:custGeom>
            <a:avLst/>
            <a:gdLst>
              <a:gd name="T0" fmla="*/ 550 w 624"/>
              <a:gd name="T1" fmla="*/ 206 h 625"/>
              <a:gd name="T2" fmla="*/ 349 w 624"/>
              <a:gd name="T3" fmla="*/ 50 h 625"/>
              <a:gd name="T4" fmla="*/ 249 w 624"/>
              <a:gd name="T5" fmla="*/ 50 h 625"/>
              <a:gd name="T6" fmla="*/ 72 w 624"/>
              <a:gd name="T7" fmla="*/ 203 h 625"/>
              <a:gd name="T8" fmla="*/ 0 w 624"/>
              <a:gd name="T9" fmla="*/ 248 h 625"/>
              <a:gd name="T10" fmla="*/ 124 w 624"/>
              <a:gd name="T11" fmla="*/ 540 h 625"/>
              <a:gd name="T12" fmla="*/ 124 w 624"/>
              <a:gd name="T13" fmla="*/ 547 h 625"/>
              <a:gd name="T14" fmla="*/ 222 w 624"/>
              <a:gd name="T15" fmla="*/ 562 h 625"/>
              <a:gd name="T16" fmla="*/ 461 w 624"/>
              <a:gd name="T17" fmla="*/ 624 h 625"/>
              <a:gd name="T18" fmla="*/ 506 w 624"/>
              <a:gd name="T19" fmla="*/ 520 h 625"/>
              <a:gd name="T20" fmla="*/ 623 w 624"/>
              <a:gd name="T21" fmla="*/ 251 h 625"/>
              <a:gd name="T22" fmla="*/ 299 w 624"/>
              <a:gd name="T23" fmla="*/ 27 h 625"/>
              <a:gd name="T24" fmla="*/ 299 w 624"/>
              <a:gd name="T25" fmla="*/ 76 h 625"/>
              <a:gd name="T26" fmla="*/ 299 w 624"/>
              <a:gd name="T27" fmla="*/ 27 h 625"/>
              <a:gd name="T28" fmla="*/ 299 w 624"/>
              <a:gd name="T29" fmla="*/ 101 h 625"/>
              <a:gd name="T30" fmla="*/ 530 w 624"/>
              <a:gd name="T31" fmla="*/ 226 h 625"/>
              <a:gd name="T32" fmla="*/ 523 w 624"/>
              <a:gd name="T33" fmla="*/ 258 h 625"/>
              <a:gd name="T34" fmla="*/ 336 w 624"/>
              <a:gd name="T35" fmla="*/ 278 h 625"/>
              <a:gd name="T36" fmla="*/ 100 w 624"/>
              <a:gd name="T37" fmla="*/ 256 h 625"/>
              <a:gd name="T38" fmla="*/ 92 w 624"/>
              <a:gd name="T39" fmla="*/ 226 h 625"/>
              <a:gd name="T40" fmla="*/ 374 w 624"/>
              <a:gd name="T41" fmla="*/ 338 h 625"/>
              <a:gd name="T42" fmla="*/ 299 w 624"/>
              <a:gd name="T43" fmla="*/ 338 h 625"/>
              <a:gd name="T44" fmla="*/ 374 w 624"/>
              <a:gd name="T45" fmla="*/ 338 h 625"/>
              <a:gd name="T46" fmla="*/ 50 w 624"/>
              <a:gd name="T47" fmla="*/ 226 h 625"/>
              <a:gd name="T48" fmla="*/ 50 w 624"/>
              <a:gd name="T49" fmla="*/ 275 h 625"/>
              <a:gd name="T50" fmla="*/ 174 w 624"/>
              <a:gd name="T51" fmla="*/ 574 h 625"/>
              <a:gd name="T52" fmla="*/ 174 w 624"/>
              <a:gd name="T53" fmla="*/ 525 h 625"/>
              <a:gd name="T54" fmla="*/ 174 w 624"/>
              <a:gd name="T55" fmla="*/ 574 h 625"/>
              <a:gd name="T56" fmla="*/ 423 w 624"/>
              <a:gd name="T57" fmla="*/ 562 h 625"/>
              <a:gd name="T58" fmla="*/ 498 w 624"/>
              <a:gd name="T59" fmla="*/ 562 h 625"/>
              <a:gd name="T60" fmla="*/ 483 w 624"/>
              <a:gd name="T61" fmla="*/ 502 h 625"/>
              <a:gd name="T62" fmla="*/ 401 w 624"/>
              <a:gd name="T63" fmla="*/ 545 h 625"/>
              <a:gd name="T64" fmla="*/ 177 w 624"/>
              <a:gd name="T65" fmla="*/ 495 h 625"/>
              <a:gd name="T66" fmla="*/ 70 w 624"/>
              <a:gd name="T67" fmla="*/ 293 h 625"/>
              <a:gd name="T68" fmla="*/ 276 w 624"/>
              <a:gd name="T69" fmla="*/ 328 h 625"/>
              <a:gd name="T70" fmla="*/ 339 w 624"/>
              <a:gd name="T71" fmla="*/ 395 h 625"/>
              <a:gd name="T72" fmla="*/ 401 w 624"/>
              <a:gd name="T73" fmla="*/ 323 h 625"/>
              <a:gd name="T74" fmla="*/ 560 w 624"/>
              <a:gd name="T75" fmla="*/ 290 h 625"/>
              <a:gd name="T76" fmla="*/ 573 w 624"/>
              <a:gd name="T77" fmla="*/ 275 h 625"/>
              <a:gd name="T78" fmla="*/ 573 w 624"/>
              <a:gd name="T79" fmla="*/ 226 h 625"/>
              <a:gd name="T80" fmla="*/ 573 w 624"/>
              <a:gd name="T81"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4" h="625">
                <a:moveTo>
                  <a:pt x="573" y="201"/>
                </a:moveTo>
                <a:cubicBezTo>
                  <a:pt x="565" y="201"/>
                  <a:pt x="558" y="203"/>
                  <a:pt x="550" y="206"/>
                </a:cubicBezTo>
                <a:lnTo>
                  <a:pt x="349" y="55"/>
                </a:lnTo>
                <a:cubicBezTo>
                  <a:pt x="349" y="52"/>
                  <a:pt x="349" y="52"/>
                  <a:pt x="349" y="50"/>
                </a:cubicBezTo>
                <a:cubicBezTo>
                  <a:pt x="349" y="22"/>
                  <a:pt x="327" y="0"/>
                  <a:pt x="299" y="0"/>
                </a:cubicBezTo>
                <a:cubicBezTo>
                  <a:pt x="272" y="0"/>
                  <a:pt x="249" y="22"/>
                  <a:pt x="249" y="50"/>
                </a:cubicBezTo>
                <a:cubicBezTo>
                  <a:pt x="249" y="52"/>
                  <a:pt x="249" y="55"/>
                  <a:pt x="249" y="55"/>
                </a:cubicBezTo>
                <a:lnTo>
                  <a:pt x="72" y="203"/>
                </a:lnTo>
                <a:cubicBezTo>
                  <a:pt x="65" y="198"/>
                  <a:pt x="57" y="198"/>
                  <a:pt x="50" y="198"/>
                </a:cubicBezTo>
                <a:cubicBezTo>
                  <a:pt x="22" y="198"/>
                  <a:pt x="0" y="221"/>
                  <a:pt x="0" y="248"/>
                </a:cubicBezTo>
                <a:cubicBezTo>
                  <a:pt x="0" y="273"/>
                  <a:pt x="17" y="293"/>
                  <a:pt x="40" y="298"/>
                </a:cubicBezTo>
                <a:lnTo>
                  <a:pt x="124" y="540"/>
                </a:lnTo>
                <a:lnTo>
                  <a:pt x="124" y="540"/>
                </a:lnTo>
                <a:cubicBezTo>
                  <a:pt x="124" y="542"/>
                  <a:pt x="124" y="545"/>
                  <a:pt x="124" y="547"/>
                </a:cubicBezTo>
                <a:cubicBezTo>
                  <a:pt x="124" y="574"/>
                  <a:pt x="147" y="597"/>
                  <a:pt x="174" y="597"/>
                </a:cubicBezTo>
                <a:cubicBezTo>
                  <a:pt x="197" y="597"/>
                  <a:pt x="217" y="582"/>
                  <a:pt x="222" y="562"/>
                </a:cubicBezTo>
                <a:lnTo>
                  <a:pt x="398" y="572"/>
                </a:lnTo>
                <a:cubicBezTo>
                  <a:pt x="403" y="602"/>
                  <a:pt x="428" y="624"/>
                  <a:pt x="461" y="624"/>
                </a:cubicBezTo>
                <a:cubicBezTo>
                  <a:pt x="496" y="624"/>
                  <a:pt x="523" y="597"/>
                  <a:pt x="523" y="562"/>
                </a:cubicBezTo>
                <a:cubicBezTo>
                  <a:pt x="523" y="545"/>
                  <a:pt x="516" y="530"/>
                  <a:pt x="506" y="520"/>
                </a:cubicBezTo>
                <a:lnTo>
                  <a:pt x="583" y="300"/>
                </a:lnTo>
                <a:cubicBezTo>
                  <a:pt x="605" y="295"/>
                  <a:pt x="623" y="275"/>
                  <a:pt x="623" y="251"/>
                </a:cubicBezTo>
                <a:cubicBezTo>
                  <a:pt x="623" y="223"/>
                  <a:pt x="600" y="201"/>
                  <a:pt x="573" y="201"/>
                </a:cubicBezTo>
                <a:close/>
                <a:moveTo>
                  <a:pt x="299" y="27"/>
                </a:moveTo>
                <a:cubicBezTo>
                  <a:pt x="314" y="27"/>
                  <a:pt x="324" y="37"/>
                  <a:pt x="324" y="52"/>
                </a:cubicBezTo>
                <a:cubicBezTo>
                  <a:pt x="324" y="66"/>
                  <a:pt x="314" y="76"/>
                  <a:pt x="299" y="76"/>
                </a:cubicBezTo>
                <a:cubicBezTo>
                  <a:pt x="284" y="76"/>
                  <a:pt x="274" y="66"/>
                  <a:pt x="274" y="52"/>
                </a:cubicBezTo>
                <a:cubicBezTo>
                  <a:pt x="274" y="37"/>
                  <a:pt x="284" y="27"/>
                  <a:pt x="299" y="27"/>
                </a:cubicBezTo>
                <a:close/>
                <a:moveTo>
                  <a:pt x="259" y="81"/>
                </a:moveTo>
                <a:cubicBezTo>
                  <a:pt x="269" y="94"/>
                  <a:pt x="282" y="101"/>
                  <a:pt x="299" y="101"/>
                </a:cubicBezTo>
                <a:cubicBezTo>
                  <a:pt x="317" y="101"/>
                  <a:pt x="331" y="94"/>
                  <a:pt x="339" y="81"/>
                </a:cubicBezTo>
                <a:lnTo>
                  <a:pt x="530" y="226"/>
                </a:lnTo>
                <a:cubicBezTo>
                  <a:pt x="526" y="233"/>
                  <a:pt x="523" y="243"/>
                  <a:pt x="523" y="253"/>
                </a:cubicBezTo>
                <a:cubicBezTo>
                  <a:pt x="523" y="256"/>
                  <a:pt x="523" y="256"/>
                  <a:pt x="523" y="258"/>
                </a:cubicBezTo>
                <a:lnTo>
                  <a:pt x="388" y="308"/>
                </a:lnTo>
                <a:cubicBezTo>
                  <a:pt x="379" y="290"/>
                  <a:pt x="359" y="278"/>
                  <a:pt x="336" y="278"/>
                </a:cubicBezTo>
                <a:cubicBezTo>
                  <a:pt x="314" y="278"/>
                  <a:pt x="291" y="290"/>
                  <a:pt x="281" y="310"/>
                </a:cubicBezTo>
                <a:lnTo>
                  <a:pt x="100" y="256"/>
                </a:lnTo>
                <a:lnTo>
                  <a:pt x="100" y="253"/>
                </a:lnTo>
                <a:cubicBezTo>
                  <a:pt x="100" y="243"/>
                  <a:pt x="97" y="233"/>
                  <a:pt x="92" y="226"/>
                </a:cubicBezTo>
                <a:lnTo>
                  <a:pt x="259" y="81"/>
                </a:lnTo>
                <a:close/>
                <a:moveTo>
                  <a:pt x="374" y="338"/>
                </a:moveTo>
                <a:cubicBezTo>
                  <a:pt x="374" y="358"/>
                  <a:pt x="356" y="375"/>
                  <a:pt x="336" y="375"/>
                </a:cubicBezTo>
                <a:cubicBezTo>
                  <a:pt x="316" y="375"/>
                  <a:pt x="299" y="358"/>
                  <a:pt x="299" y="338"/>
                </a:cubicBezTo>
                <a:cubicBezTo>
                  <a:pt x="299" y="318"/>
                  <a:pt x="316" y="300"/>
                  <a:pt x="336" y="300"/>
                </a:cubicBezTo>
                <a:cubicBezTo>
                  <a:pt x="356" y="300"/>
                  <a:pt x="374" y="315"/>
                  <a:pt x="374" y="338"/>
                </a:cubicBezTo>
                <a:close/>
                <a:moveTo>
                  <a:pt x="25" y="251"/>
                </a:moveTo>
                <a:cubicBezTo>
                  <a:pt x="25" y="236"/>
                  <a:pt x="35" y="226"/>
                  <a:pt x="50" y="226"/>
                </a:cubicBezTo>
                <a:cubicBezTo>
                  <a:pt x="65" y="226"/>
                  <a:pt x="75" y="236"/>
                  <a:pt x="75" y="251"/>
                </a:cubicBezTo>
                <a:cubicBezTo>
                  <a:pt x="75" y="266"/>
                  <a:pt x="65" y="275"/>
                  <a:pt x="50" y="275"/>
                </a:cubicBezTo>
                <a:cubicBezTo>
                  <a:pt x="35" y="275"/>
                  <a:pt x="25" y="263"/>
                  <a:pt x="25" y="251"/>
                </a:cubicBezTo>
                <a:close/>
                <a:moveTo>
                  <a:pt x="174" y="574"/>
                </a:moveTo>
                <a:cubicBezTo>
                  <a:pt x="159" y="574"/>
                  <a:pt x="149" y="565"/>
                  <a:pt x="149" y="550"/>
                </a:cubicBezTo>
                <a:cubicBezTo>
                  <a:pt x="149" y="536"/>
                  <a:pt x="159" y="525"/>
                  <a:pt x="174" y="525"/>
                </a:cubicBezTo>
                <a:cubicBezTo>
                  <a:pt x="189" y="525"/>
                  <a:pt x="199" y="535"/>
                  <a:pt x="199" y="550"/>
                </a:cubicBezTo>
                <a:cubicBezTo>
                  <a:pt x="199" y="562"/>
                  <a:pt x="187" y="574"/>
                  <a:pt x="174" y="574"/>
                </a:cubicBezTo>
                <a:close/>
                <a:moveTo>
                  <a:pt x="461" y="599"/>
                </a:moveTo>
                <a:cubicBezTo>
                  <a:pt x="441" y="599"/>
                  <a:pt x="423" y="582"/>
                  <a:pt x="423" y="562"/>
                </a:cubicBezTo>
                <a:cubicBezTo>
                  <a:pt x="423" y="542"/>
                  <a:pt x="441" y="525"/>
                  <a:pt x="461" y="525"/>
                </a:cubicBezTo>
                <a:cubicBezTo>
                  <a:pt x="481" y="525"/>
                  <a:pt x="498" y="542"/>
                  <a:pt x="498" y="562"/>
                </a:cubicBezTo>
                <a:cubicBezTo>
                  <a:pt x="498" y="582"/>
                  <a:pt x="481" y="599"/>
                  <a:pt x="461" y="599"/>
                </a:cubicBezTo>
                <a:close/>
                <a:moveTo>
                  <a:pt x="483" y="502"/>
                </a:moveTo>
                <a:cubicBezTo>
                  <a:pt x="476" y="500"/>
                  <a:pt x="468" y="497"/>
                  <a:pt x="461" y="497"/>
                </a:cubicBezTo>
                <a:cubicBezTo>
                  <a:pt x="431" y="497"/>
                  <a:pt x="406" y="517"/>
                  <a:pt x="401" y="545"/>
                </a:cubicBezTo>
                <a:lnTo>
                  <a:pt x="224" y="535"/>
                </a:lnTo>
                <a:cubicBezTo>
                  <a:pt x="219" y="512"/>
                  <a:pt x="199" y="495"/>
                  <a:pt x="177" y="495"/>
                </a:cubicBezTo>
                <a:cubicBezTo>
                  <a:pt x="164" y="495"/>
                  <a:pt x="152" y="500"/>
                  <a:pt x="144" y="507"/>
                </a:cubicBezTo>
                <a:lnTo>
                  <a:pt x="70" y="293"/>
                </a:lnTo>
                <a:cubicBezTo>
                  <a:pt x="80" y="288"/>
                  <a:pt x="90" y="280"/>
                  <a:pt x="95" y="273"/>
                </a:cubicBezTo>
                <a:lnTo>
                  <a:pt x="276" y="328"/>
                </a:lnTo>
                <a:cubicBezTo>
                  <a:pt x="276" y="330"/>
                  <a:pt x="276" y="333"/>
                  <a:pt x="276" y="333"/>
                </a:cubicBezTo>
                <a:cubicBezTo>
                  <a:pt x="276" y="368"/>
                  <a:pt x="304" y="395"/>
                  <a:pt x="339" y="395"/>
                </a:cubicBezTo>
                <a:cubicBezTo>
                  <a:pt x="374" y="395"/>
                  <a:pt x="401" y="368"/>
                  <a:pt x="401" y="333"/>
                </a:cubicBezTo>
                <a:cubicBezTo>
                  <a:pt x="401" y="330"/>
                  <a:pt x="401" y="325"/>
                  <a:pt x="401" y="323"/>
                </a:cubicBezTo>
                <a:lnTo>
                  <a:pt x="535" y="273"/>
                </a:lnTo>
                <a:cubicBezTo>
                  <a:pt x="540" y="280"/>
                  <a:pt x="550" y="288"/>
                  <a:pt x="560" y="290"/>
                </a:cubicBezTo>
                <a:lnTo>
                  <a:pt x="483" y="502"/>
                </a:lnTo>
                <a:close/>
                <a:moveTo>
                  <a:pt x="573" y="275"/>
                </a:moveTo>
                <a:cubicBezTo>
                  <a:pt x="558" y="275"/>
                  <a:pt x="548" y="266"/>
                  <a:pt x="548" y="251"/>
                </a:cubicBezTo>
                <a:cubicBezTo>
                  <a:pt x="548" y="236"/>
                  <a:pt x="558" y="226"/>
                  <a:pt x="573" y="226"/>
                </a:cubicBezTo>
                <a:cubicBezTo>
                  <a:pt x="588" y="226"/>
                  <a:pt x="598" y="236"/>
                  <a:pt x="598" y="251"/>
                </a:cubicBezTo>
                <a:cubicBezTo>
                  <a:pt x="598" y="266"/>
                  <a:pt x="585" y="275"/>
                  <a:pt x="573" y="27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mn-ea"/>
              <a:cs typeface="+mn-cs"/>
            </a:endParaRPr>
          </a:p>
        </p:txBody>
      </p:sp>
      <p:sp>
        <p:nvSpPr>
          <p:cNvPr id="48" name="Shape 2532">
            <a:extLst>
              <a:ext uri="{FF2B5EF4-FFF2-40B4-BE49-F238E27FC236}">
                <a16:creationId xmlns:a16="http://schemas.microsoft.com/office/drawing/2014/main" id="{83E1DCB0-2B74-AD44-8F3F-48BB5B8B7EF5}"/>
              </a:ext>
            </a:extLst>
          </p:cNvPr>
          <p:cNvSpPr>
            <a:spLocks noChangeAspect="1"/>
          </p:cNvSpPr>
          <p:nvPr/>
        </p:nvSpPr>
        <p:spPr>
          <a:xfrm>
            <a:off x="2610307" y="3834044"/>
            <a:ext cx="206234" cy="251999"/>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9" name="Shape 2591">
            <a:extLst>
              <a:ext uri="{FF2B5EF4-FFF2-40B4-BE49-F238E27FC236}">
                <a16:creationId xmlns:a16="http://schemas.microsoft.com/office/drawing/2014/main" id="{0319FF0B-10DC-074F-9160-C9219388294B}"/>
              </a:ext>
            </a:extLst>
          </p:cNvPr>
          <p:cNvSpPr>
            <a:spLocks noChangeAspect="1"/>
          </p:cNvSpPr>
          <p:nvPr/>
        </p:nvSpPr>
        <p:spPr>
          <a:xfrm>
            <a:off x="4601578" y="3658373"/>
            <a:ext cx="252064" cy="25199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solidFill>
                <a:schemeClr val="bg1"/>
              </a:solidFill>
            </a:endParaRPr>
          </a:p>
        </p:txBody>
      </p:sp>
      <p:sp>
        <p:nvSpPr>
          <p:cNvPr id="50" name="Shape 2571">
            <a:extLst>
              <a:ext uri="{FF2B5EF4-FFF2-40B4-BE49-F238E27FC236}">
                <a16:creationId xmlns:a16="http://schemas.microsoft.com/office/drawing/2014/main" id="{172E17AB-90FE-A74D-85F7-67E99BB4BC36}"/>
              </a:ext>
            </a:extLst>
          </p:cNvPr>
          <p:cNvSpPr>
            <a:spLocks noChangeAspect="1"/>
          </p:cNvSpPr>
          <p:nvPr/>
        </p:nvSpPr>
        <p:spPr>
          <a:xfrm>
            <a:off x="5295635" y="2310323"/>
            <a:ext cx="252064" cy="251999"/>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1" name="Freeform 65">
            <a:extLst>
              <a:ext uri="{FF2B5EF4-FFF2-40B4-BE49-F238E27FC236}">
                <a16:creationId xmlns:a16="http://schemas.microsoft.com/office/drawing/2014/main" id="{3344A2DC-D0CA-2D4A-954B-20015B07EC83}"/>
              </a:ext>
            </a:extLst>
          </p:cNvPr>
          <p:cNvSpPr>
            <a:spLocks noChangeAspect="1" noChangeArrowheads="1"/>
          </p:cNvSpPr>
          <p:nvPr/>
        </p:nvSpPr>
        <p:spPr bwMode="auto">
          <a:xfrm>
            <a:off x="6644417" y="3228083"/>
            <a:ext cx="275260" cy="251999"/>
          </a:xfrm>
          <a:custGeom>
            <a:avLst/>
            <a:gdLst>
              <a:gd name="T0" fmla="*/ 488 w 626"/>
              <a:gd name="T1" fmla="*/ 150 h 574"/>
              <a:gd name="T2" fmla="*/ 227 w 626"/>
              <a:gd name="T3" fmla="*/ 137 h 574"/>
              <a:gd name="T4" fmla="*/ 488 w 626"/>
              <a:gd name="T5" fmla="*/ 125 h 574"/>
              <a:gd name="T6" fmla="*/ 488 w 626"/>
              <a:gd name="T7" fmla="*/ 225 h 574"/>
              <a:gd name="T8" fmla="*/ 227 w 626"/>
              <a:gd name="T9" fmla="*/ 237 h 574"/>
              <a:gd name="T10" fmla="*/ 488 w 626"/>
              <a:gd name="T11" fmla="*/ 250 h 574"/>
              <a:gd name="T12" fmla="*/ 488 w 626"/>
              <a:gd name="T13" fmla="*/ 225 h 574"/>
              <a:gd name="T14" fmla="*/ 625 w 626"/>
              <a:gd name="T15" fmla="*/ 337 h 574"/>
              <a:gd name="T16" fmla="*/ 526 w 626"/>
              <a:gd name="T17" fmla="*/ 374 h 574"/>
              <a:gd name="T18" fmla="*/ 501 w 626"/>
              <a:gd name="T19" fmla="*/ 474 h 574"/>
              <a:gd name="T20" fmla="*/ 267 w 626"/>
              <a:gd name="T21" fmla="*/ 474 h 574"/>
              <a:gd name="T22" fmla="*/ 125 w 626"/>
              <a:gd name="T23" fmla="*/ 573 h 574"/>
              <a:gd name="T24" fmla="*/ 100 w 626"/>
              <a:gd name="T25" fmla="*/ 474 h 574"/>
              <a:gd name="T26" fmla="*/ 0 w 626"/>
              <a:gd name="T27" fmla="*/ 436 h 574"/>
              <a:gd name="T28" fmla="*/ 38 w 626"/>
              <a:gd name="T29" fmla="*/ 100 h 574"/>
              <a:gd name="T30" fmla="*/ 100 w 626"/>
              <a:gd name="T31" fmla="*/ 38 h 574"/>
              <a:gd name="T32" fmla="*/ 586 w 626"/>
              <a:gd name="T33" fmla="*/ 0 h 574"/>
              <a:gd name="T34" fmla="*/ 459 w 626"/>
              <a:gd name="T35" fmla="*/ 449 h 574"/>
              <a:gd name="T36" fmla="*/ 140 w 626"/>
              <a:gd name="T37" fmla="*/ 374 h 574"/>
              <a:gd name="T38" fmla="*/ 102 w 626"/>
              <a:gd name="T39" fmla="*/ 125 h 574"/>
              <a:gd name="T40" fmla="*/ 28 w 626"/>
              <a:gd name="T41" fmla="*/ 137 h 574"/>
              <a:gd name="T42" fmla="*/ 40 w 626"/>
              <a:gd name="T43" fmla="*/ 449 h 574"/>
              <a:gd name="T44" fmla="*/ 127 w 626"/>
              <a:gd name="T45" fmla="*/ 449 h 574"/>
              <a:gd name="T46" fmla="*/ 254 w 626"/>
              <a:gd name="T47" fmla="*/ 454 h 574"/>
              <a:gd name="T48" fmla="*/ 459 w 626"/>
              <a:gd name="T49" fmla="*/ 449 h 574"/>
              <a:gd name="T50" fmla="*/ 140 w 626"/>
              <a:gd name="T51" fmla="*/ 25 h 574"/>
              <a:gd name="T52" fmla="*/ 127 w 626"/>
              <a:gd name="T53" fmla="*/ 337 h 574"/>
              <a:gd name="T54" fmla="*/ 359 w 626"/>
              <a:gd name="T55" fmla="*/ 349 h 574"/>
              <a:gd name="T56" fmla="*/ 374 w 626"/>
              <a:gd name="T57" fmla="*/ 354 h 574"/>
              <a:gd name="T58" fmla="*/ 501 w 626"/>
              <a:gd name="T59" fmla="*/ 349 h 574"/>
              <a:gd name="T60" fmla="*/ 601 w 626"/>
              <a:gd name="T61" fmla="*/ 337 h 574"/>
              <a:gd name="T62" fmla="*/ 588 w 626"/>
              <a:gd name="T63" fmla="*/ 25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6" h="574">
                <a:moveTo>
                  <a:pt x="501" y="137"/>
                </a:moveTo>
                <a:cubicBezTo>
                  <a:pt x="501" y="145"/>
                  <a:pt x="496" y="150"/>
                  <a:pt x="488" y="150"/>
                </a:cubicBezTo>
                <a:lnTo>
                  <a:pt x="239" y="150"/>
                </a:lnTo>
                <a:cubicBezTo>
                  <a:pt x="232" y="150"/>
                  <a:pt x="227" y="144"/>
                  <a:pt x="227" y="137"/>
                </a:cubicBezTo>
                <a:cubicBezTo>
                  <a:pt x="227" y="129"/>
                  <a:pt x="232" y="125"/>
                  <a:pt x="239" y="125"/>
                </a:cubicBezTo>
                <a:lnTo>
                  <a:pt x="488" y="125"/>
                </a:lnTo>
                <a:cubicBezTo>
                  <a:pt x="496" y="125"/>
                  <a:pt x="501" y="132"/>
                  <a:pt x="501" y="137"/>
                </a:cubicBezTo>
                <a:close/>
                <a:moveTo>
                  <a:pt x="488" y="225"/>
                </a:moveTo>
                <a:lnTo>
                  <a:pt x="239" y="225"/>
                </a:lnTo>
                <a:cubicBezTo>
                  <a:pt x="232" y="225"/>
                  <a:pt x="227" y="229"/>
                  <a:pt x="227" y="237"/>
                </a:cubicBezTo>
                <a:cubicBezTo>
                  <a:pt x="227" y="244"/>
                  <a:pt x="232" y="250"/>
                  <a:pt x="239" y="250"/>
                </a:cubicBezTo>
                <a:lnTo>
                  <a:pt x="488" y="250"/>
                </a:lnTo>
                <a:cubicBezTo>
                  <a:pt x="496" y="250"/>
                  <a:pt x="501" y="244"/>
                  <a:pt x="501" y="237"/>
                </a:cubicBezTo>
                <a:cubicBezTo>
                  <a:pt x="501" y="229"/>
                  <a:pt x="496" y="225"/>
                  <a:pt x="488" y="225"/>
                </a:cubicBezTo>
                <a:close/>
                <a:moveTo>
                  <a:pt x="625" y="38"/>
                </a:moveTo>
                <a:lnTo>
                  <a:pt x="625" y="337"/>
                </a:lnTo>
                <a:cubicBezTo>
                  <a:pt x="625" y="357"/>
                  <a:pt x="608" y="374"/>
                  <a:pt x="588" y="374"/>
                </a:cubicBezTo>
                <a:lnTo>
                  <a:pt x="526" y="374"/>
                </a:lnTo>
                <a:lnTo>
                  <a:pt x="526" y="449"/>
                </a:lnTo>
                <a:cubicBezTo>
                  <a:pt x="526" y="464"/>
                  <a:pt x="513" y="474"/>
                  <a:pt x="501" y="474"/>
                </a:cubicBezTo>
                <a:lnTo>
                  <a:pt x="493" y="474"/>
                </a:lnTo>
                <a:cubicBezTo>
                  <a:pt x="483" y="476"/>
                  <a:pt x="277" y="474"/>
                  <a:pt x="267" y="474"/>
                </a:cubicBezTo>
                <a:lnTo>
                  <a:pt x="140" y="568"/>
                </a:lnTo>
                <a:cubicBezTo>
                  <a:pt x="135" y="571"/>
                  <a:pt x="130" y="573"/>
                  <a:pt x="125" y="573"/>
                </a:cubicBezTo>
                <a:cubicBezTo>
                  <a:pt x="112" y="573"/>
                  <a:pt x="100" y="563"/>
                  <a:pt x="100" y="548"/>
                </a:cubicBezTo>
                <a:lnTo>
                  <a:pt x="100" y="474"/>
                </a:lnTo>
                <a:lnTo>
                  <a:pt x="38" y="474"/>
                </a:lnTo>
                <a:cubicBezTo>
                  <a:pt x="18" y="474"/>
                  <a:pt x="0" y="456"/>
                  <a:pt x="0" y="436"/>
                </a:cubicBezTo>
                <a:lnTo>
                  <a:pt x="0" y="137"/>
                </a:lnTo>
                <a:cubicBezTo>
                  <a:pt x="0" y="117"/>
                  <a:pt x="18" y="100"/>
                  <a:pt x="38" y="100"/>
                </a:cubicBezTo>
                <a:lnTo>
                  <a:pt x="100" y="100"/>
                </a:lnTo>
                <a:lnTo>
                  <a:pt x="100" y="38"/>
                </a:lnTo>
                <a:cubicBezTo>
                  <a:pt x="100" y="18"/>
                  <a:pt x="117" y="0"/>
                  <a:pt x="137" y="0"/>
                </a:cubicBezTo>
                <a:lnTo>
                  <a:pt x="586" y="0"/>
                </a:lnTo>
                <a:cubicBezTo>
                  <a:pt x="608" y="0"/>
                  <a:pt x="625" y="18"/>
                  <a:pt x="625" y="38"/>
                </a:cubicBezTo>
                <a:close/>
                <a:moveTo>
                  <a:pt x="459" y="449"/>
                </a:moveTo>
                <a:lnTo>
                  <a:pt x="359" y="374"/>
                </a:lnTo>
                <a:lnTo>
                  <a:pt x="140" y="374"/>
                </a:lnTo>
                <a:cubicBezTo>
                  <a:pt x="120" y="374"/>
                  <a:pt x="102" y="357"/>
                  <a:pt x="102" y="337"/>
                </a:cubicBezTo>
                <a:lnTo>
                  <a:pt x="102" y="125"/>
                </a:lnTo>
                <a:lnTo>
                  <a:pt x="40" y="125"/>
                </a:lnTo>
                <a:cubicBezTo>
                  <a:pt x="33" y="125"/>
                  <a:pt x="28" y="130"/>
                  <a:pt x="28" y="137"/>
                </a:cubicBezTo>
                <a:lnTo>
                  <a:pt x="28" y="436"/>
                </a:lnTo>
                <a:cubicBezTo>
                  <a:pt x="28" y="444"/>
                  <a:pt x="33" y="449"/>
                  <a:pt x="40" y="449"/>
                </a:cubicBezTo>
                <a:lnTo>
                  <a:pt x="102" y="449"/>
                </a:lnTo>
                <a:lnTo>
                  <a:pt x="127" y="449"/>
                </a:lnTo>
                <a:lnTo>
                  <a:pt x="127" y="548"/>
                </a:lnTo>
                <a:lnTo>
                  <a:pt x="254" y="454"/>
                </a:lnTo>
                <a:lnTo>
                  <a:pt x="262" y="449"/>
                </a:lnTo>
                <a:lnTo>
                  <a:pt x="459" y="449"/>
                </a:lnTo>
                <a:close/>
                <a:moveTo>
                  <a:pt x="588" y="25"/>
                </a:moveTo>
                <a:lnTo>
                  <a:pt x="140" y="25"/>
                </a:lnTo>
                <a:cubicBezTo>
                  <a:pt x="132" y="25"/>
                  <a:pt x="127" y="30"/>
                  <a:pt x="127" y="38"/>
                </a:cubicBezTo>
                <a:lnTo>
                  <a:pt x="127" y="337"/>
                </a:lnTo>
                <a:cubicBezTo>
                  <a:pt x="127" y="344"/>
                  <a:pt x="132" y="349"/>
                  <a:pt x="140" y="349"/>
                </a:cubicBezTo>
                <a:lnTo>
                  <a:pt x="359" y="349"/>
                </a:lnTo>
                <a:lnTo>
                  <a:pt x="366" y="349"/>
                </a:lnTo>
                <a:lnTo>
                  <a:pt x="374" y="354"/>
                </a:lnTo>
                <a:lnTo>
                  <a:pt x="501" y="449"/>
                </a:lnTo>
                <a:lnTo>
                  <a:pt x="501" y="349"/>
                </a:lnTo>
                <a:lnTo>
                  <a:pt x="588" y="349"/>
                </a:lnTo>
                <a:cubicBezTo>
                  <a:pt x="596" y="349"/>
                  <a:pt x="601" y="344"/>
                  <a:pt x="601" y="337"/>
                </a:cubicBezTo>
                <a:lnTo>
                  <a:pt x="601" y="38"/>
                </a:lnTo>
                <a:cubicBezTo>
                  <a:pt x="601" y="30"/>
                  <a:pt x="596" y="25"/>
                  <a:pt x="588" y="25"/>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83D41"/>
              </a:solidFill>
              <a:effectLst/>
              <a:uLnTx/>
              <a:uFillTx/>
              <a:latin typeface="Calibri"/>
              <a:ea typeface="+mn-ea"/>
              <a:cs typeface="+mn-cs"/>
            </a:endParaRPr>
          </a:p>
        </p:txBody>
      </p:sp>
      <p:grpSp>
        <p:nvGrpSpPr>
          <p:cNvPr id="30" name="Group 29"/>
          <p:cNvGrpSpPr>
            <a:grpSpLocks noChangeAspect="1"/>
          </p:cNvGrpSpPr>
          <p:nvPr/>
        </p:nvGrpSpPr>
        <p:grpSpPr>
          <a:xfrm>
            <a:off x="374319" y="320842"/>
            <a:ext cx="144000" cy="146120"/>
            <a:chOff x="-1080368" y="1835621"/>
            <a:chExt cx="754063" cy="765175"/>
          </a:xfrm>
        </p:grpSpPr>
        <p:sp>
          <p:nvSpPr>
            <p:cNvPr id="31"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32"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176925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A7A560-CBC0-8C4C-A34A-38CDDF74AAF2}"/>
              </a:ext>
            </a:extLst>
          </p:cNvPr>
          <p:cNvSpPr/>
          <p:nvPr/>
        </p:nvSpPr>
        <p:spPr>
          <a:xfrm>
            <a:off x="182564" y="223838"/>
            <a:ext cx="5437948"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4" name="Rectangle 3">
            <a:extLst>
              <a:ext uri="{FF2B5EF4-FFF2-40B4-BE49-F238E27FC236}">
                <a16:creationId xmlns:a16="http://schemas.microsoft.com/office/drawing/2014/main" id="{B59A2EC8-424C-8340-B122-2BAF3E1F716B}"/>
              </a:ext>
            </a:extLst>
          </p:cNvPr>
          <p:cNvSpPr/>
          <p:nvPr/>
        </p:nvSpPr>
        <p:spPr>
          <a:xfrm>
            <a:off x="182564" y="211138"/>
            <a:ext cx="5437948"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6" name="Rectangle 5">
            <a:extLst>
              <a:ext uri="{FF2B5EF4-FFF2-40B4-BE49-F238E27FC236}">
                <a16:creationId xmlns:a16="http://schemas.microsoft.com/office/drawing/2014/main" id="{6F4DE157-7A20-8B44-9423-1B3317AC8106}"/>
              </a:ext>
            </a:extLst>
          </p:cNvPr>
          <p:cNvSpPr/>
          <p:nvPr/>
        </p:nvSpPr>
        <p:spPr>
          <a:xfrm>
            <a:off x="693230" y="2546059"/>
            <a:ext cx="1975294" cy="557213"/>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7" name="Rectangle 10">
            <a:extLst>
              <a:ext uri="{FF2B5EF4-FFF2-40B4-BE49-F238E27FC236}">
                <a16:creationId xmlns:a16="http://schemas.microsoft.com/office/drawing/2014/main" id="{CFD17337-78B3-7A49-A3D6-55A31A70D866}"/>
              </a:ext>
            </a:extLst>
          </p:cNvPr>
          <p:cNvSpPr>
            <a:spLocks noChangeArrowheads="1"/>
          </p:cNvSpPr>
          <p:nvPr/>
        </p:nvSpPr>
        <p:spPr bwMode="auto">
          <a:xfrm>
            <a:off x="2822056" y="2669488"/>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Design</a:t>
            </a:r>
          </a:p>
        </p:txBody>
      </p:sp>
      <p:sp>
        <p:nvSpPr>
          <p:cNvPr id="8" name="Rectangle 7">
            <a:extLst>
              <a:ext uri="{FF2B5EF4-FFF2-40B4-BE49-F238E27FC236}">
                <a16:creationId xmlns:a16="http://schemas.microsoft.com/office/drawing/2014/main" id="{3EEC2526-CDCC-1C4C-8602-0506792C48CC}"/>
              </a:ext>
            </a:extLst>
          </p:cNvPr>
          <p:cNvSpPr>
            <a:spLocks noChangeArrowheads="1"/>
          </p:cNvSpPr>
          <p:nvPr/>
        </p:nvSpPr>
        <p:spPr bwMode="auto">
          <a:xfrm>
            <a:off x="826871" y="2677376"/>
            <a:ext cx="100412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chemeClr val="bg1"/>
                </a:solidFill>
                <a:latin typeface="Open Sans" charset="0"/>
                <a:ea typeface="Open Sans" charset="0"/>
                <a:cs typeface="Open Sans" charset="0"/>
              </a:rPr>
              <a:t>Architecture</a:t>
            </a:r>
          </a:p>
        </p:txBody>
      </p:sp>
      <p:sp>
        <p:nvSpPr>
          <p:cNvPr id="9" name="Rectangle 8">
            <a:extLst>
              <a:ext uri="{FF2B5EF4-FFF2-40B4-BE49-F238E27FC236}">
                <a16:creationId xmlns:a16="http://schemas.microsoft.com/office/drawing/2014/main" id="{04FA3618-5DDC-E34A-BC46-F6BAD492235D}"/>
              </a:ext>
            </a:extLst>
          </p:cNvPr>
          <p:cNvSpPr/>
          <p:nvPr/>
        </p:nvSpPr>
        <p:spPr>
          <a:xfrm>
            <a:off x="2708505" y="2552976"/>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0" name="Rectangle 9">
            <a:extLst>
              <a:ext uri="{FF2B5EF4-FFF2-40B4-BE49-F238E27FC236}">
                <a16:creationId xmlns:a16="http://schemas.microsoft.com/office/drawing/2014/main" id="{AAED928A-3C2F-A544-BC11-728AB090AC1A}"/>
              </a:ext>
            </a:extLst>
          </p:cNvPr>
          <p:cNvSpPr/>
          <p:nvPr/>
        </p:nvSpPr>
        <p:spPr>
          <a:xfrm>
            <a:off x="693230" y="3134023"/>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1" name="Rectangle 10">
            <a:extLst>
              <a:ext uri="{FF2B5EF4-FFF2-40B4-BE49-F238E27FC236}">
                <a16:creationId xmlns:a16="http://schemas.microsoft.com/office/drawing/2014/main" id="{3A3D1483-903E-A947-9B1E-495B16E7325C}"/>
              </a:ext>
            </a:extLst>
          </p:cNvPr>
          <p:cNvSpPr/>
          <p:nvPr/>
        </p:nvSpPr>
        <p:spPr>
          <a:xfrm>
            <a:off x="2699338" y="3140052"/>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2" name="Rectangle 11">
            <a:extLst>
              <a:ext uri="{FF2B5EF4-FFF2-40B4-BE49-F238E27FC236}">
                <a16:creationId xmlns:a16="http://schemas.microsoft.com/office/drawing/2014/main" id="{20653B3E-F00D-514E-BC04-9DF1D3037D78}"/>
              </a:ext>
            </a:extLst>
          </p:cNvPr>
          <p:cNvSpPr>
            <a:spLocks noChangeArrowheads="1"/>
          </p:cNvSpPr>
          <p:nvPr/>
        </p:nvSpPr>
        <p:spPr bwMode="auto">
          <a:xfrm>
            <a:off x="839228" y="3256022"/>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Content </a:t>
            </a:r>
          </a:p>
        </p:txBody>
      </p:sp>
      <p:sp>
        <p:nvSpPr>
          <p:cNvPr id="13" name="Rectangle 12">
            <a:extLst>
              <a:ext uri="{FF2B5EF4-FFF2-40B4-BE49-F238E27FC236}">
                <a16:creationId xmlns:a16="http://schemas.microsoft.com/office/drawing/2014/main" id="{51E1227A-01A4-EC4F-9C6E-ACC209DD488A}"/>
              </a:ext>
            </a:extLst>
          </p:cNvPr>
          <p:cNvSpPr>
            <a:spLocks noChangeArrowheads="1"/>
          </p:cNvSpPr>
          <p:nvPr/>
        </p:nvSpPr>
        <p:spPr bwMode="auto">
          <a:xfrm>
            <a:off x="2820204" y="3252101"/>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Optimization</a:t>
            </a:r>
          </a:p>
        </p:txBody>
      </p:sp>
      <p:sp>
        <p:nvSpPr>
          <p:cNvPr id="14" name="TextBox 13">
            <a:extLst>
              <a:ext uri="{FF2B5EF4-FFF2-40B4-BE49-F238E27FC236}">
                <a16:creationId xmlns:a16="http://schemas.microsoft.com/office/drawing/2014/main" id="{A5D4BF70-E7D1-F54D-8904-F3EE981155E5}"/>
              </a:ext>
            </a:extLst>
          </p:cNvPr>
          <p:cNvSpPr txBox="1">
            <a:spLocks noChangeArrowheads="1"/>
          </p:cNvSpPr>
          <p:nvPr/>
        </p:nvSpPr>
        <p:spPr bwMode="auto">
          <a:xfrm>
            <a:off x="592889" y="1065402"/>
            <a:ext cx="370574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Key Components of Effective Website Design</a:t>
            </a:r>
          </a:p>
        </p:txBody>
      </p:sp>
      <p:sp>
        <p:nvSpPr>
          <p:cNvPr id="15" name="Freeform 22">
            <a:extLst>
              <a:ext uri="{FF2B5EF4-FFF2-40B4-BE49-F238E27FC236}">
                <a16:creationId xmlns:a16="http://schemas.microsoft.com/office/drawing/2014/main" id="{2A044C9D-3700-C444-B999-71C5256C61B8}"/>
              </a:ext>
            </a:extLst>
          </p:cNvPr>
          <p:cNvSpPr>
            <a:spLocks noChangeAspect="1" noChangeArrowheads="1"/>
          </p:cNvSpPr>
          <p:nvPr/>
        </p:nvSpPr>
        <p:spPr bwMode="auto">
          <a:xfrm>
            <a:off x="7260054" y="1155129"/>
            <a:ext cx="324000" cy="324000"/>
          </a:xfrm>
          <a:custGeom>
            <a:avLst/>
            <a:gdLst>
              <a:gd name="T0" fmla="*/ 550 w 624"/>
              <a:gd name="T1" fmla="*/ 206 h 625"/>
              <a:gd name="T2" fmla="*/ 349 w 624"/>
              <a:gd name="T3" fmla="*/ 50 h 625"/>
              <a:gd name="T4" fmla="*/ 249 w 624"/>
              <a:gd name="T5" fmla="*/ 50 h 625"/>
              <a:gd name="T6" fmla="*/ 72 w 624"/>
              <a:gd name="T7" fmla="*/ 203 h 625"/>
              <a:gd name="T8" fmla="*/ 0 w 624"/>
              <a:gd name="T9" fmla="*/ 248 h 625"/>
              <a:gd name="T10" fmla="*/ 124 w 624"/>
              <a:gd name="T11" fmla="*/ 540 h 625"/>
              <a:gd name="T12" fmla="*/ 124 w 624"/>
              <a:gd name="T13" fmla="*/ 547 h 625"/>
              <a:gd name="T14" fmla="*/ 222 w 624"/>
              <a:gd name="T15" fmla="*/ 562 h 625"/>
              <a:gd name="T16" fmla="*/ 461 w 624"/>
              <a:gd name="T17" fmla="*/ 624 h 625"/>
              <a:gd name="T18" fmla="*/ 506 w 624"/>
              <a:gd name="T19" fmla="*/ 520 h 625"/>
              <a:gd name="T20" fmla="*/ 623 w 624"/>
              <a:gd name="T21" fmla="*/ 251 h 625"/>
              <a:gd name="T22" fmla="*/ 299 w 624"/>
              <a:gd name="T23" fmla="*/ 27 h 625"/>
              <a:gd name="T24" fmla="*/ 299 w 624"/>
              <a:gd name="T25" fmla="*/ 76 h 625"/>
              <a:gd name="T26" fmla="*/ 299 w 624"/>
              <a:gd name="T27" fmla="*/ 27 h 625"/>
              <a:gd name="T28" fmla="*/ 299 w 624"/>
              <a:gd name="T29" fmla="*/ 101 h 625"/>
              <a:gd name="T30" fmla="*/ 530 w 624"/>
              <a:gd name="T31" fmla="*/ 226 h 625"/>
              <a:gd name="T32" fmla="*/ 523 w 624"/>
              <a:gd name="T33" fmla="*/ 258 h 625"/>
              <a:gd name="T34" fmla="*/ 336 w 624"/>
              <a:gd name="T35" fmla="*/ 278 h 625"/>
              <a:gd name="T36" fmla="*/ 100 w 624"/>
              <a:gd name="T37" fmla="*/ 256 h 625"/>
              <a:gd name="T38" fmla="*/ 92 w 624"/>
              <a:gd name="T39" fmla="*/ 226 h 625"/>
              <a:gd name="T40" fmla="*/ 374 w 624"/>
              <a:gd name="T41" fmla="*/ 338 h 625"/>
              <a:gd name="T42" fmla="*/ 299 w 624"/>
              <a:gd name="T43" fmla="*/ 338 h 625"/>
              <a:gd name="T44" fmla="*/ 374 w 624"/>
              <a:gd name="T45" fmla="*/ 338 h 625"/>
              <a:gd name="T46" fmla="*/ 50 w 624"/>
              <a:gd name="T47" fmla="*/ 226 h 625"/>
              <a:gd name="T48" fmla="*/ 50 w 624"/>
              <a:gd name="T49" fmla="*/ 275 h 625"/>
              <a:gd name="T50" fmla="*/ 174 w 624"/>
              <a:gd name="T51" fmla="*/ 574 h 625"/>
              <a:gd name="T52" fmla="*/ 174 w 624"/>
              <a:gd name="T53" fmla="*/ 525 h 625"/>
              <a:gd name="T54" fmla="*/ 174 w 624"/>
              <a:gd name="T55" fmla="*/ 574 h 625"/>
              <a:gd name="T56" fmla="*/ 423 w 624"/>
              <a:gd name="T57" fmla="*/ 562 h 625"/>
              <a:gd name="T58" fmla="*/ 498 w 624"/>
              <a:gd name="T59" fmla="*/ 562 h 625"/>
              <a:gd name="T60" fmla="*/ 483 w 624"/>
              <a:gd name="T61" fmla="*/ 502 h 625"/>
              <a:gd name="T62" fmla="*/ 401 w 624"/>
              <a:gd name="T63" fmla="*/ 545 h 625"/>
              <a:gd name="T64" fmla="*/ 177 w 624"/>
              <a:gd name="T65" fmla="*/ 495 h 625"/>
              <a:gd name="T66" fmla="*/ 70 w 624"/>
              <a:gd name="T67" fmla="*/ 293 h 625"/>
              <a:gd name="T68" fmla="*/ 276 w 624"/>
              <a:gd name="T69" fmla="*/ 328 h 625"/>
              <a:gd name="T70" fmla="*/ 339 w 624"/>
              <a:gd name="T71" fmla="*/ 395 h 625"/>
              <a:gd name="T72" fmla="*/ 401 w 624"/>
              <a:gd name="T73" fmla="*/ 323 h 625"/>
              <a:gd name="T74" fmla="*/ 560 w 624"/>
              <a:gd name="T75" fmla="*/ 290 h 625"/>
              <a:gd name="T76" fmla="*/ 573 w 624"/>
              <a:gd name="T77" fmla="*/ 275 h 625"/>
              <a:gd name="T78" fmla="*/ 573 w 624"/>
              <a:gd name="T79" fmla="*/ 226 h 625"/>
              <a:gd name="T80" fmla="*/ 573 w 624"/>
              <a:gd name="T81" fmla="*/ 275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24" h="625">
                <a:moveTo>
                  <a:pt x="573" y="201"/>
                </a:moveTo>
                <a:cubicBezTo>
                  <a:pt x="565" y="201"/>
                  <a:pt x="558" y="203"/>
                  <a:pt x="550" y="206"/>
                </a:cubicBezTo>
                <a:lnTo>
                  <a:pt x="349" y="55"/>
                </a:lnTo>
                <a:cubicBezTo>
                  <a:pt x="349" y="52"/>
                  <a:pt x="349" y="52"/>
                  <a:pt x="349" y="50"/>
                </a:cubicBezTo>
                <a:cubicBezTo>
                  <a:pt x="349" y="22"/>
                  <a:pt x="327" y="0"/>
                  <a:pt x="299" y="0"/>
                </a:cubicBezTo>
                <a:cubicBezTo>
                  <a:pt x="272" y="0"/>
                  <a:pt x="249" y="22"/>
                  <a:pt x="249" y="50"/>
                </a:cubicBezTo>
                <a:cubicBezTo>
                  <a:pt x="249" y="52"/>
                  <a:pt x="249" y="55"/>
                  <a:pt x="249" y="55"/>
                </a:cubicBezTo>
                <a:lnTo>
                  <a:pt x="72" y="203"/>
                </a:lnTo>
                <a:cubicBezTo>
                  <a:pt x="65" y="198"/>
                  <a:pt x="57" y="198"/>
                  <a:pt x="50" y="198"/>
                </a:cubicBezTo>
                <a:cubicBezTo>
                  <a:pt x="22" y="198"/>
                  <a:pt x="0" y="221"/>
                  <a:pt x="0" y="248"/>
                </a:cubicBezTo>
                <a:cubicBezTo>
                  <a:pt x="0" y="273"/>
                  <a:pt x="17" y="293"/>
                  <a:pt x="40" y="298"/>
                </a:cubicBezTo>
                <a:lnTo>
                  <a:pt x="124" y="540"/>
                </a:lnTo>
                <a:lnTo>
                  <a:pt x="124" y="540"/>
                </a:lnTo>
                <a:cubicBezTo>
                  <a:pt x="124" y="542"/>
                  <a:pt x="124" y="545"/>
                  <a:pt x="124" y="547"/>
                </a:cubicBezTo>
                <a:cubicBezTo>
                  <a:pt x="124" y="574"/>
                  <a:pt x="147" y="597"/>
                  <a:pt x="174" y="597"/>
                </a:cubicBezTo>
                <a:cubicBezTo>
                  <a:pt x="197" y="597"/>
                  <a:pt x="217" y="582"/>
                  <a:pt x="222" y="562"/>
                </a:cubicBezTo>
                <a:lnTo>
                  <a:pt x="398" y="572"/>
                </a:lnTo>
                <a:cubicBezTo>
                  <a:pt x="403" y="602"/>
                  <a:pt x="428" y="624"/>
                  <a:pt x="461" y="624"/>
                </a:cubicBezTo>
                <a:cubicBezTo>
                  <a:pt x="496" y="624"/>
                  <a:pt x="523" y="597"/>
                  <a:pt x="523" y="562"/>
                </a:cubicBezTo>
                <a:cubicBezTo>
                  <a:pt x="523" y="545"/>
                  <a:pt x="516" y="530"/>
                  <a:pt x="506" y="520"/>
                </a:cubicBezTo>
                <a:lnTo>
                  <a:pt x="583" y="300"/>
                </a:lnTo>
                <a:cubicBezTo>
                  <a:pt x="605" y="295"/>
                  <a:pt x="623" y="275"/>
                  <a:pt x="623" y="251"/>
                </a:cubicBezTo>
                <a:cubicBezTo>
                  <a:pt x="623" y="223"/>
                  <a:pt x="600" y="201"/>
                  <a:pt x="573" y="201"/>
                </a:cubicBezTo>
                <a:close/>
                <a:moveTo>
                  <a:pt x="299" y="27"/>
                </a:moveTo>
                <a:cubicBezTo>
                  <a:pt x="314" y="27"/>
                  <a:pt x="324" y="37"/>
                  <a:pt x="324" y="52"/>
                </a:cubicBezTo>
                <a:cubicBezTo>
                  <a:pt x="324" y="66"/>
                  <a:pt x="314" y="76"/>
                  <a:pt x="299" y="76"/>
                </a:cubicBezTo>
                <a:cubicBezTo>
                  <a:pt x="284" y="76"/>
                  <a:pt x="274" y="66"/>
                  <a:pt x="274" y="52"/>
                </a:cubicBezTo>
                <a:cubicBezTo>
                  <a:pt x="274" y="37"/>
                  <a:pt x="284" y="27"/>
                  <a:pt x="299" y="27"/>
                </a:cubicBezTo>
                <a:close/>
                <a:moveTo>
                  <a:pt x="259" y="81"/>
                </a:moveTo>
                <a:cubicBezTo>
                  <a:pt x="269" y="94"/>
                  <a:pt x="282" y="101"/>
                  <a:pt x="299" y="101"/>
                </a:cubicBezTo>
                <a:cubicBezTo>
                  <a:pt x="317" y="101"/>
                  <a:pt x="331" y="94"/>
                  <a:pt x="339" y="81"/>
                </a:cubicBezTo>
                <a:lnTo>
                  <a:pt x="530" y="226"/>
                </a:lnTo>
                <a:cubicBezTo>
                  <a:pt x="526" y="233"/>
                  <a:pt x="523" y="243"/>
                  <a:pt x="523" y="253"/>
                </a:cubicBezTo>
                <a:cubicBezTo>
                  <a:pt x="523" y="256"/>
                  <a:pt x="523" y="256"/>
                  <a:pt x="523" y="258"/>
                </a:cubicBezTo>
                <a:lnTo>
                  <a:pt x="388" y="308"/>
                </a:lnTo>
                <a:cubicBezTo>
                  <a:pt x="379" y="290"/>
                  <a:pt x="359" y="278"/>
                  <a:pt x="336" y="278"/>
                </a:cubicBezTo>
                <a:cubicBezTo>
                  <a:pt x="314" y="278"/>
                  <a:pt x="291" y="290"/>
                  <a:pt x="281" y="310"/>
                </a:cubicBezTo>
                <a:lnTo>
                  <a:pt x="100" y="256"/>
                </a:lnTo>
                <a:lnTo>
                  <a:pt x="100" y="253"/>
                </a:lnTo>
                <a:cubicBezTo>
                  <a:pt x="100" y="243"/>
                  <a:pt x="97" y="233"/>
                  <a:pt x="92" y="226"/>
                </a:cubicBezTo>
                <a:lnTo>
                  <a:pt x="259" y="81"/>
                </a:lnTo>
                <a:close/>
                <a:moveTo>
                  <a:pt x="374" y="338"/>
                </a:moveTo>
                <a:cubicBezTo>
                  <a:pt x="374" y="358"/>
                  <a:pt x="356" y="375"/>
                  <a:pt x="336" y="375"/>
                </a:cubicBezTo>
                <a:cubicBezTo>
                  <a:pt x="316" y="375"/>
                  <a:pt x="299" y="358"/>
                  <a:pt x="299" y="338"/>
                </a:cubicBezTo>
                <a:cubicBezTo>
                  <a:pt x="299" y="318"/>
                  <a:pt x="316" y="300"/>
                  <a:pt x="336" y="300"/>
                </a:cubicBezTo>
                <a:cubicBezTo>
                  <a:pt x="356" y="300"/>
                  <a:pt x="374" y="315"/>
                  <a:pt x="374" y="338"/>
                </a:cubicBezTo>
                <a:close/>
                <a:moveTo>
                  <a:pt x="25" y="251"/>
                </a:moveTo>
                <a:cubicBezTo>
                  <a:pt x="25" y="236"/>
                  <a:pt x="35" y="226"/>
                  <a:pt x="50" y="226"/>
                </a:cubicBezTo>
                <a:cubicBezTo>
                  <a:pt x="65" y="226"/>
                  <a:pt x="75" y="236"/>
                  <a:pt x="75" y="251"/>
                </a:cubicBezTo>
                <a:cubicBezTo>
                  <a:pt x="75" y="266"/>
                  <a:pt x="65" y="275"/>
                  <a:pt x="50" y="275"/>
                </a:cubicBezTo>
                <a:cubicBezTo>
                  <a:pt x="35" y="275"/>
                  <a:pt x="25" y="263"/>
                  <a:pt x="25" y="251"/>
                </a:cubicBezTo>
                <a:close/>
                <a:moveTo>
                  <a:pt x="174" y="574"/>
                </a:moveTo>
                <a:cubicBezTo>
                  <a:pt x="159" y="574"/>
                  <a:pt x="149" y="565"/>
                  <a:pt x="149" y="550"/>
                </a:cubicBezTo>
                <a:cubicBezTo>
                  <a:pt x="149" y="536"/>
                  <a:pt x="159" y="525"/>
                  <a:pt x="174" y="525"/>
                </a:cubicBezTo>
                <a:cubicBezTo>
                  <a:pt x="189" y="525"/>
                  <a:pt x="199" y="535"/>
                  <a:pt x="199" y="550"/>
                </a:cubicBezTo>
                <a:cubicBezTo>
                  <a:pt x="199" y="562"/>
                  <a:pt x="187" y="574"/>
                  <a:pt x="174" y="574"/>
                </a:cubicBezTo>
                <a:close/>
                <a:moveTo>
                  <a:pt x="461" y="599"/>
                </a:moveTo>
                <a:cubicBezTo>
                  <a:pt x="441" y="599"/>
                  <a:pt x="423" y="582"/>
                  <a:pt x="423" y="562"/>
                </a:cubicBezTo>
                <a:cubicBezTo>
                  <a:pt x="423" y="542"/>
                  <a:pt x="441" y="525"/>
                  <a:pt x="461" y="525"/>
                </a:cubicBezTo>
                <a:cubicBezTo>
                  <a:pt x="481" y="525"/>
                  <a:pt x="498" y="542"/>
                  <a:pt x="498" y="562"/>
                </a:cubicBezTo>
                <a:cubicBezTo>
                  <a:pt x="498" y="582"/>
                  <a:pt x="481" y="599"/>
                  <a:pt x="461" y="599"/>
                </a:cubicBezTo>
                <a:close/>
                <a:moveTo>
                  <a:pt x="483" y="502"/>
                </a:moveTo>
                <a:cubicBezTo>
                  <a:pt x="476" y="500"/>
                  <a:pt x="468" y="497"/>
                  <a:pt x="461" y="497"/>
                </a:cubicBezTo>
                <a:cubicBezTo>
                  <a:pt x="431" y="497"/>
                  <a:pt x="406" y="517"/>
                  <a:pt x="401" y="545"/>
                </a:cubicBezTo>
                <a:lnTo>
                  <a:pt x="224" y="535"/>
                </a:lnTo>
                <a:cubicBezTo>
                  <a:pt x="219" y="512"/>
                  <a:pt x="199" y="495"/>
                  <a:pt x="177" y="495"/>
                </a:cubicBezTo>
                <a:cubicBezTo>
                  <a:pt x="164" y="495"/>
                  <a:pt x="152" y="500"/>
                  <a:pt x="144" y="507"/>
                </a:cubicBezTo>
                <a:lnTo>
                  <a:pt x="70" y="293"/>
                </a:lnTo>
                <a:cubicBezTo>
                  <a:pt x="80" y="288"/>
                  <a:pt x="90" y="280"/>
                  <a:pt x="95" y="273"/>
                </a:cubicBezTo>
                <a:lnTo>
                  <a:pt x="276" y="328"/>
                </a:lnTo>
                <a:cubicBezTo>
                  <a:pt x="276" y="330"/>
                  <a:pt x="276" y="333"/>
                  <a:pt x="276" y="333"/>
                </a:cubicBezTo>
                <a:cubicBezTo>
                  <a:pt x="276" y="368"/>
                  <a:pt x="304" y="395"/>
                  <a:pt x="339" y="395"/>
                </a:cubicBezTo>
                <a:cubicBezTo>
                  <a:pt x="374" y="395"/>
                  <a:pt x="401" y="368"/>
                  <a:pt x="401" y="333"/>
                </a:cubicBezTo>
                <a:cubicBezTo>
                  <a:pt x="401" y="330"/>
                  <a:pt x="401" y="325"/>
                  <a:pt x="401" y="323"/>
                </a:cubicBezTo>
                <a:lnTo>
                  <a:pt x="535" y="273"/>
                </a:lnTo>
                <a:cubicBezTo>
                  <a:pt x="540" y="280"/>
                  <a:pt x="550" y="288"/>
                  <a:pt x="560" y="290"/>
                </a:cubicBezTo>
                <a:lnTo>
                  <a:pt x="483" y="502"/>
                </a:lnTo>
                <a:close/>
                <a:moveTo>
                  <a:pt x="573" y="275"/>
                </a:moveTo>
                <a:cubicBezTo>
                  <a:pt x="558" y="275"/>
                  <a:pt x="548" y="266"/>
                  <a:pt x="548" y="251"/>
                </a:cubicBezTo>
                <a:cubicBezTo>
                  <a:pt x="548" y="236"/>
                  <a:pt x="558" y="226"/>
                  <a:pt x="573" y="226"/>
                </a:cubicBezTo>
                <a:cubicBezTo>
                  <a:pt x="588" y="226"/>
                  <a:pt x="598" y="236"/>
                  <a:pt x="598" y="251"/>
                </a:cubicBezTo>
                <a:cubicBezTo>
                  <a:pt x="598" y="266"/>
                  <a:pt x="585" y="275"/>
                  <a:pt x="573" y="275"/>
                </a:cubicBezTo>
                <a:close/>
              </a:path>
            </a:pathLst>
          </a:custGeom>
          <a:solidFill>
            <a:srgbClr val="12AAEB"/>
          </a:solidFill>
          <a:ln>
            <a:noFill/>
          </a:ln>
          <a:effectLst/>
        </p:spPr>
        <p:txBody>
          <a:bodyPr wrap="none" anchor="ctr"/>
          <a:lstStyle/>
          <a:p>
            <a:endParaRPr lang="en-US" dirty="0">
              <a:latin typeface="Open Sans"/>
            </a:endParaRPr>
          </a:p>
        </p:txBody>
      </p:sp>
      <p:sp>
        <p:nvSpPr>
          <p:cNvPr id="17" name="Rectangle 16">
            <a:extLst>
              <a:ext uri="{FF2B5EF4-FFF2-40B4-BE49-F238E27FC236}">
                <a16:creationId xmlns:a16="http://schemas.microsoft.com/office/drawing/2014/main" id="{28F6EB59-9B74-9044-8188-5C16926A5F41}"/>
              </a:ext>
            </a:extLst>
          </p:cNvPr>
          <p:cNvSpPr>
            <a:spLocks noChangeArrowheads="1"/>
          </p:cNvSpPr>
          <p:nvPr/>
        </p:nvSpPr>
        <p:spPr bwMode="auto">
          <a:xfrm>
            <a:off x="6919991" y="1569922"/>
            <a:ext cx="100412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eaLnBrk="1" hangingPunct="1">
              <a:lnSpc>
                <a:spcPct val="120000"/>
              </a:lnSpc>
              <a:spcBef>
                <a:spcPts val="125"/>
              </a:spcBef>
              <a:spcAft>
                <a:spcPts val="125"/>
              </a:spcAft>
            </a:pPr>
            <a:r>
              <a:rPr lang="en-US" altLang="x-none" sz="1100" dirty="0">
                <a:solidFill>
                  <a:srgbClr val="12AAEB"/>
                </a:solidFill>
                <a:latin typeface="Open Sans" charset="0"/>
                <a:ea typeface="Open Sans" charset="0"/>
                <a:cs typeface="Open Sans" charset="0"/>
              </a:rPr>
              <a:t>Architecture</a:t>
            </a:r>
          </a:p>
        </p:txBody>
      </p:sp>
      <p:sp>
        <p:nvSpPr>
          <p:cNvPr id="18" name="Rectangle 17">
            <a:extLst>
              <a:ext uri="{FF2B5EF4-FFF2-40B4-BE49-F238E27FC236}">
                <a16:creationId xmlns:a16="http://schemas.microsoft.com/office/drawing/2014/main" id="{02776E72-3F60-6D46-B1D3-E506F422135A}"/>
              </a:ext>
            </a:extLst>
          </p:cNvPr>
          <p:cNvSpPr/>
          <p:nvPr/>
        </p:nvSpPr>
        <p:spPr>
          <a:xfrm>
            <a:off x="5892226" y="2061824"/>
            <a:ext cx="2794574" cy="261610"/>
          </a:xfrm>
          <a:prstGeom prst="rect">
            <a:avLst/>
          </a:prstGeom>
        </p:spPr>
        <p:txBody>
          <a:bodyPr wrap="square">
            <a:spAutoFit/>
          </a:bodyPr>
          <a:lstStyle/>
          <a:p>
            <a:pPr eaLnBrk="1" hangingPunct="1">
              <a:spcBef>
                <a:spcPts val="125"/>
              </a:spcBef>
              <a:spcAft>
                <a:spcPts val="125"/>
              </a:spcAft>
            </a:pPr>
            <a:r>
              <a:rPr lang="en-US" sz="1100" dirty="0">
                <a:solidFill>
                  <a:srgbClr val="0D0D0D"/>
                </a:solidFill>
                <a:latin typeface="Open Sans" panose="020B0606030504020204" pitchFamily="34" charset="0"/>
              </a:rPr>
              <a:t>Steps involved in building your website:</a:t>
            </a:r>
          </a:p>
        </p:txBody>
      </p:sp>
      <p:sp>
        <p:nvSpPr>
          <p:cNvPr id="19" name="Rectangle 18">
            <a:extLst>
              <a:ext uri="{FF2B5EF4-FFF2-40B4-BE49-F238E27FC236}">
                <a16:creationId xmlns:a16="http://schemas.microsoft.com/office/drawing/2014/main" id="{5891D5CE-01F9-FA49-975A-6D490D13689D}"/>
              </a:ext>
            </a:extLst>
          </p:cNvPr>
          <p:cNvSpPr/>
          <p:nvPr/>
        </p:nvSpPr>
        <p:spPr>
          <a:xfrm>
            <a:off x="6181978" y="2370841"/>
            <a:ext cx="2962022" cy="2631490"/>
          </a:xfrm>
          <a:prstGeom prst="rect">
            <a:avLst/>
          </a:prstGeom>
        </p:spPr>
        <p:txBody>
          <a:bodyPr wrap="square">
            <a:spAutoFit/>
          </a:bodyPr>
          <a:lstStyle/>
          <a:p>
            <a:r>
              <a:rPr lang="en-IN" sz="1100" dirty="0">
                <a:solidFill>
                  <a:srgbClr val="0D0D0D"/>
                </a:solidFill>
                <a:latin typeface="Open Sans" panose="020B0606030504020204" pitchFamily="34" charset="0"/>
              </a:rPr>
              <a:t>Choose a hosting provider, CMS, and domain name</a:t>
            </a:r>
          </a:p>
          <a:p>
            <a:endParaRPr lang="en-IN" sz="1100" dirty="0">
              <a:solidFill>
                <a:srgbClr val="0D0D0D"/>
              </a:solidFill>
              <a:latin typeface="Open Sans" panose="020B0606030504020204" pitchFamily="34" charset="0"/>
            </a:endParaRPr>
          </a:p>
          <a:p>
            <a:r>
              <a:rPr lang="en-IN" sz="1100" dirty="0">
                <a:solidFill>
                  <a:srgbClr val="0D0D0D"/>
                </a:solidFill>
                <a:latin typeface="Open Sans" panose="020B0606030504020204" pitchFamily="34" charset="0"/>
              </a:rPr>
              <a:t>Install CMS and required plugins or features</a:t>
            </a:r>
          </a:p>
          <a:p>
            <a:endParaRPr lang="en-IN" sz="1100" dirty="0">
              <a:solidFill>
                <a:srgbClr val="0D0D0D"/>
              </a:solidFill>
              <a:latin typeface="Open Sans" panose="020B0606030504020204" pitchFamily="34" charset="0"/>
            </a:endParaRPr>
          </a:p>
          <a:p>
            <a:r>
              <a:rPr lang="en-IN" sz="1100" dirty="0">
                <a:solidFill>
                  <a:srgbClr val="0D0D0D"/>
                </a:solidFill>
                <a:latin typeface="Open Sans" panose="020B0606030504020204" pitchFamily="34" charset="0"/>
              </a:rPr>
              <a:t>Build or install design or theme</a:t>
            </a:r>
          </a:p>
          <a:p>
            <a:endParaRPr lang="en-IN" sz="1100" dirty="0">
              <a:solidFill>
                <a:srgbClr val="0D0D0D"/>
              </a:solidFill>
              <a:latin typeface="Open Sans" panose="020B0606030504020204" pitchFamily="34" charset="0"/>
            </a:endParaRPr>
          </a:p>
          <a:p>
            <a:r>
              <a:rPr lang="en-IN" sz="1100" dirty="0">
                <a:solidFill>
                  <a:srgbClr val="0D0D0D"/>
                </a:solidFill>
                <a:latin typeface="Open Sans" panose="020B0606030504020204" pitchFamily="34" charset="0"/>
              </a:rPr>
              <a:t>Add graphic elements, text, and SEO</a:t>
            </a:r>
          </a:p>
          <a:p>
            <a:endParaRPr lang="en-IN" sz="1100" dirty="0">
              <a:solidFill>
                <a:srgbClr val="0D0D0D"/>
              </a:solidFill>
              <a:latin typeface="Open Sans" panose="020B0606030504020204" pitchFamily="34" charset="0"/>
            </a:endParaRPr>
          </a:p>
          <a:p>
            <a:r>
              <a:rPr lang="en-IN" sz="1100" dirty="0">
                <a:solidFill>
                  <a:srgbClr val="0D0D0D"/>
                </a:solidFill>
                <a:latin typeface="Open Sans" panose="020B0606030504020204" pitchFamily="34" charset="0"/>
              </a:rPr>
              <a:t>Test</a:t>
            </a:r>
          </a:p>
          <a:p>
            <a:endParaRPr lang="en-IN" sz="1100" dirty="0">
              <a:solidFill>
                <a:srgbClr val="0D0D0D"/>
              </a:solidFill>
              <a:latin typeface="Open Sans" panose="020B0606030504020204" pitchFamily="34" charset="0"/>
            </a:endParaRPr>
          </a:p>
          <a:p>
            <a:r>
              <a:rPr lang="en-IN" sz="1100" dirty="0">
                <a:solidFill>
                  <a:srgbClr val="0D0D0D"/>
                </a:solidFill>
                <a:latin typeface="Open Sans" panose="020B0606030504020204" pitchFamily="34" charset="0"/>
              </a:rPr>
              <a:t>Launch</a:t>
            </a:r>
          </a:p>
          <a:p>
            <a:endParaRPr lang="en-IN" sz="1100" dirty="0">
              <a:solidFill>
                <a:srgbClr val="0D0D0D"/>
              </a:solidFill>
              <a:latin typeface="Open Sans" panose="020B0606030504020204" pitchFamily="34" charset="0"/>
            </a:endParaRPr>
          </a:p>
          <a:p>
            <a:r>
              <a:rPr lang="en-IN" sz="1100" dirty="0">
                <a:solidFill>
                  <a:srgbClr val="0D0D0D"/>
                </a:solidFill>
                <a:latin typeface="Open Sans" panose="020B0606030504020204" pitchFamily="34" charset="0"/>
              </a:rPr>
              <a:t>Monitor for bugs as needed</a:t>
            </a:r>
            <a:endParaRPr lang="en-US" sz="1100" dirty="0">
              <a:solidFill>
                <a:srgbClr val="0D0D0D"/>
              </a:solidFill>
              <a:latin typeface="Open Sans" panose="020B0606030504020204" pitchFamily="34" charset="0"/>
            </a:endParaRPr>
          </a:p>
        </p:txBody>
      </p:sp>
      <p:sp>
        <p:nvSpPr>
          <p:cNvPr id="20" name="Oval 19">
            <a:extLst>
              <a:ext uri="{FF2B5EF4-FFF2-40B4-BE49-F238E27FC236}">
                <a16:creationId xmlns:a16="http://schemas.microsoft.com/office/drawing/2014/main" id="{E3E42C05-E1F1-0843-941F-57AEDCCB1A60}"/>
              </a:ext>
            </a:extLst>
          </p:cNvPr>
          <p:cNvSpPr>
            <a:spLocks/>
          </p:cNvSpPr>
          <p:nvPr/>
        </p:nvSpPr>
        <p:spPr>
          <a:xfrm>
            <a:off x="6005880" y="2523736"/>
            <a:ext cx="180000" cy="180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1</a:t>
            </a:r>
          </a:p>
        </p:txBody>
      </p:sp>
      <p:sp>
        <p:nvSpPr>
          <p:cNvPr id="21" name="Oval 20">
            <a:extLst>
              <a:ext uri="{FF2B5EF4-FFF2-40B4-BE49-F238E27FC236}">
                <a16:creationId xmlns:a16="http://schemas.microsoft.com/office/drawing/2014/main" id="{98ACF5A9-66AC-D24C-8D81-80111DBD8116}"/>
              </a:ext>
            </a:extLst>
          </p:cNvPr>
          <p:cNvSpPr>
            <a:spLocks/>
          </p:cNvSpPr>
          <p:nvPr/>
        </p:nvSpPr>
        <p:spPr>
          <a:xfrm>
            <a:off x="6007341" y="2952234"/>
            <a:ext cx="180000" cy="180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2</a:t>
            </a:r>
          </a:p>
        </p:txBody>
      </p:sp>
      <p:sp>
        <p:nvSpPr>
          <p:cNvPr id="22" name="Oval 21">
            <a:extLst>
              <a:ext uri="{FF2B5EF4-FFF2-40B4-BE49-F238E27FC236}">
                <a16:creationId xmlns:a16="http://schemas.microsoft.com/office/drawing/2014/main" id="{470FFF4E-1FB8-434B-A0C7-38286071C2A5}"/>
              </a:ext>
            </a:extLst>
          </p:cNvPr>
          <p:cNvSpPr>
            <a:spLocks/>
          </p:cNvSpPr>
          <p:nvPr/>
        </p:nvSpPr>
        <p:spPr>
          <a:xfrm>
            <a:off x="6009782" y="3422536"/>
            <a:ext cx="180000" cy="180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3</a:t>
            </a:r>
          </a:p>
        </p:txBody>
      </p:sp>
      <p:sp>
        <p:nvSpPr>
          <p:cNvPr id="23" name="Oval 22">
            <a:extLst>
              <a:ext uri="{FF2B5EF4-FFF2-40B4-BE49-F238E27FC236}">
                <a16:creationId xmlns:a16="http://schemas.microsoft.com/office/drawing/2014/main" id="{BC0F7365-D230-BF43-89B1-9F422C969D4A}"/>
              </a:ext>
            </a:extLst>
          </p:cNvPr>
          <p:cNvSpPr>
            <a:spLocks/>
          </p:cNvSpPr>
          <p:nvPr/>
        </p:nvSpPr>
        <p:spPr>
          <a:xfrm>
            <a:off x="6009782" y="3756700"/>
            <a:ext cx="180000" cy="180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4</a:t>
            </a:r>
          </a:p>
        </p:txBody>
      </p:sp>
      <p:sp>
        <p:nvSpPr>
          <p:cNvPr id="24" name="Oval 23">
            <a:extLst>
              <a:ext uri="{FF2B5EF4-FFF2-40B4-BE49-F238E27FC236}">
                <a16:creationId xmlns:a16="http://schemas.microsoft.com/office/drawing/2014/main" id="{1C34FDA2-AA78-5D4F-B021-48285A1057E9}"/>
              </a:ext>
            </a:extLst>
          </p:cNvPr>
          <p:cNvSpPr>
            <a:spLocks/>
          </p:cNvSpPr>
          <p:nvPr/>
        </p:nvSpPr>
        <p:spPr>
          <a:xfrm>
            <a:off x="6011857" y="4089551"/>
            <a:ext cx="180000" cy="180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5</a:t>
            </a:r>
          </a:p>
        </p:txBody>
      </p:sp>
      <p:sp>
        <p:nvSpPr>
          <p:cNvPr id="25" name="Oval 24">
            <a:extLst>
              <a:ext uri="{FF2B5EF4-FFF2-40B4-BE49-F238E27FC236}">
                <a16:creationId xmlns:a16="http://schemas.microsoft.com/office/drawing/2014/main" id="{2AA29D70-AB98-4C4B-A81D-2A86A736C65D}"/>
              </a:ext>
            </a:extLst>
          </p:cNvPr>
          <p:cNvSpPr>
            <a:spLocks/>
          </p:cNvSpPr>
          <p:nvPr/>
        </p:nvSpPr>
        <p:spPr>
          <a:xfrm>
            <a:off x="6009782" y="4416741"/>
            <a:ext cx="180000" cy="180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6</a:t>
            </a:r>
          </a:p>
        </p:txBody>
      </p:sp>
      <p:sp>
        <p:nvSpPr>
          <p:cNvPr id="26" name="Oval 25">
            <a:extLst>
              <a:ext uri="{FF2B5EF4-FFF2-40B4-BE49-F238E27FC236}">
                <a16:creationId xmlns:a16="http://schemas.microsoft.com/office/drawing/2014/main" id="{5DF71FD9-1544-044E-9BCF-684F225D4BC2}"/>
              </a:ext>
            </a:extLst>
          </p:cNvPr>
          <p:cNvSpPr>
            <a:spLocks/>
          </p:cNvSpPr>
          <p:nvPr/>
        </p:nvSpPr>
        <p:spPr>
          <a:xfrm>
            <a:off x="6011857" y="4743931"/>
            <a:ext cx="180000" cy="180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7</a:t>
            </a:r>
          </a:p>
        </p:txBody>
      </p:sp>
      <p:grpSp>
        <p:nvGrpSpPr>
          <p:cNvPr id="27" name="Group 26"/>
          <p:cNvGrpSpPr>
            <a:grpSpLocks noChangeAspect="1"/>
          </p:cNvGrpSpPr>
          <p:nvPr/>
        </p:nvGrpSpPr>
        <p:grpSpPr>
          <a:xfrm>
            <a:off x="374319" y="320842"/>
            <a:ext cx="144000" cy="146120"/>
            <a:chOff x="-1080368" y="1835621"/>
            <a:chExt cx="754063" cy="765175"/>
          </a:xfrm>
        </p:grpSpPr>
        <p:sp>
          <p:nvSpPr>
            <p:cNvPr id="28"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9"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97131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3999" cy="5143499"/>
          </a:xfrm>
          <a:prstGeom prst="rect">
            <a:avLst/>
          </a:prstGeom>
        </p:spPr>
      </p:pic>
    </p:spTree>
    <p:custDataLst>
      <p:tags r:id="rId1"/>
    </p:custDataLst>
    <p:extLst>
      <p:ext uri="{BB962C8B-B14F-4D97-AF65-F5344CB8AC3E}">
        <p14:creationId xmlns:p14="http://schemas.microsoft.com/office/powerpoint/2010/main" val="210357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3999" cy="5143500"/>
          </a:xfrm>
          <a:prstGeom prst="rect">
            <a:avLst/>
          </a:prstGeom>
        </p:spPr>
      </p:pic>
    </p:spTree>
    <p:custDataLst>
      <p:tags r:id="rId1"/>
    </p:custDataLst>
    <p:extLst>
      <p:ext uri="{BB962C8B-B14F-4D97-AF65-F5344CB8AC3E}">
        <p14:creationId xmlns:p14="http://schemas.microsoft.com/office/powerpoint/2010/main" val="167716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Website Hosting Options</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eaLnBrk="0" hangingPunct="0">
              <a:spcBef>
                <a:spcPct val="0"/>
              </a:spcBef>
              <a:defRPr/>
            </a:pPr>
            <a:r>
              <a:rPr lang="en-US" sz="1200" dirty="0">
                <a:solidFill>
                  <a:srgbClr val="898989"/>
                </a:solidFill>
                <a:latin typeface="Open Sans" charset="0"/>
                <a:ea typeface="Open Sans" charset="0"/>
                <a:cs typeface="Open Sans" charset="0"/>
              </a:rPr>
              <a:t>What are the common website hosting types?</a:t>
            </a:r>
          </a:p>
        </p:txBody>
      </p:sp>
      <p:sp>
        <p:nvSpPr>
          <p:cNvPr id="5" name="Rounded Rectangle 4"/>
          <p:cNvSpPr/>
          <p:nvPr/>
        </p:nvSpPr>
        <p:spPr>
          <a:xfrm>
            <a:off x="720190" y="1827149"/>
            <a:ext cx="1734864" cy="1656184"/>
          </a:xfrm>
          <a:prstGeom prst="roundRect">
            <a:avLst>
              <a:gd name="adj" fmla="val 0"/>
            </a:avLst>
          </a:prstGeom>
          <a:solidFill>
            <a:srgbClr val="12AAEB"/>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t">
            <a:normAutofit/>
          </a:bodyPr>
          <a:lstStyle/>
          <a:p>
            <a:r>
              <a:rPr lang="en-US" sz="1200" dirty="0">
                <a:latin typeface="Open Sans"/>
                <a:cs typeface="Open Sans"/>
              </a:rPr>
              <a:t>#1 </a:t>
            </a:r>
          </a:p>
          <a:p>
            <a:endParaRPr lang="en-US" sz="1200" dirty="0">
              <a:latin typeface="Open Sans"/>
              <a:cs typeface="Open Sans"/>
            </a:endParaRPr>
          </a:p>
          <a:p>
            <a:pPr>
              <a:buClr>
                <a:srgbClr val="969696"/>
              </a:buClr>
            </a:pPr>
            <a:r>
              <a:rPr lang="en-US" altLang="en-US" sz="1200" noProof="1">
                <a:solidFill>
                  <a:schemeClr val="bg1"/>
                </a:solidFill>
                <a:latin typeface="Open Sans"/>
                <a:ea typeface="Open Sans" panose="020B0606030504020204" pitchFamily="34" charset="0"/>
                <a:cs typeface="Open Sans"/>
              </a:rPr>
              <a:t>Shared hosting</a:t>
            </a:r>
          </a:p>
        </p:txBody>
      </p:sp>
      <p:sp>
        <p:nvSpPr>
          <p:cNvPr id="8" name="Rounded Rectangle 7"/>
          <p:cNvSpPr/>
          <p:nvPr/>
        </p:nvSpPr>
        <p:spPr>
          <a:xfrm>
            <a:off x="2606755" y="1827149"/>
            <a:ext cx="1734864" cy="1656184"/>
          </a:xfrm>
          <a:prstGeom prst="roundRect">
            <a:avLst>
              <a:gd name="adj" fmla="val 0"/>
            </a:avLst>
          </a:prstGeom>
          <a:solidFill>
            <a:srgbClr val="00AEB3"/>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t">
            <a:normAutofit/>
          </a:bodyPr>
          <a:lstStyle/>
          <a:p>
            <a:r>
              <a:rPr lang="en-US" sz="1200" dirty="0">
                <a:latin typeface="Open Sans"/>
                <a:cs typeface="Open Sans"/>
              </a:rPr>
              <a:t>#2 </a:t>
            </a:r>
          </a:p>
          <a:p>
            <a:endParaRPr lang="en-US" sz="1200" dirty="0">
              <a:latin typeface="Open Sans"/>
              <a:cs typeface="Open Sans"/>
            </a:endParaRPr>
          </a:p>
          <a:p>
            <a:pPr>
              <a:buClr>
                <a:srgbClr val="969696"/>
              </a:buClr>
            </a:pPr>
            <a:r>
              <a:rPr lang="en-US" altLang="en-US" sz="1200" noProof="1">
                <a:solidFill>
                  <a:schemeClr val="bg1"/>
                </a:solidFill>
                <a:latin typeface="Open Sans"/>
                <a:ea typeface="Open Sans" panose="020B0606030504020204" pitchFamily="34" charset="0"/>
                <a:cs typeface="Open Sans"/>
              </a:rPr>
              <a:t>Dedicated server</a:t>
            </a:r>
          </a:p>
        </p:txBody>
      </p:sp>
      <p:sp>
        <p:nvSpPr>
          <p:cNvPr id="9" name="Rounded Rectangle 8"/>
          <p:cNvSpPr/>
          <p:nvPr/>
        </p:nvSpPr>
        <p:spPr>
          <a:xfrm>
            <a:off x="4493320" y="1827149"/>
            <a:ext cx="1734864" cy="1656184"/>
          </a:xfrm>
          <a:prstGeom prst="roundRect">
            <a:avLst>
              <a:gd name="adj" fmla="val 0"/>
            </a:avLst>
          </a:prstGeom>
          <a:solidFill>
            <a:srgbClr val="004369"/>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t">
            <a:normAutofit/>
          </a:bodyPr>
          <a:lstStyle/>
          <a:p>
            <a:r>
              <a:rPr lang="en-US" sz="1200" dirty="0">
                <a:latin typeface="Open Sans"/>
                <a:cs typeface="Open Sans"/>
              </a:rPr>
              <a:t>#3 </a:t>
            </a:r>
          </a:p>
          <a:p>
            <a:endParaRPr lang="en-US" sz="1200" dirty="0">
              <a:latin typeface="Open Sans"/>
              <a:cs typeface="Open Sans"/>
            </a:endParaRPr>
          </a:p>
          <a:p>
            <a:pPr>
              <a:buClr>
                <a:srgbClr val="969696"/>
              </a:buClr>
            </a:pPr>
            <a:r>
              <a:rPr lang="en-US" altLang="en-US" sz="1200" noProof="1">
                <a:solidFill>
                  <a:schemeClr val="bg1"/>
                </a:solidFill>
                <a:latin typeface="Open Sans"/>
                <a:ea typeface="Open Sans" panose="020B0606030504020204" pitchFamily="34" charset="0"/>
                <a:cs typeface="Open Sans"/>
              </a:rPr>
              <a:t>Cloud hosting</a:t>
            </a:r>
          </a:p>
        </p:txBody>
      </p:sp>
      <p:sp>
        <p:nvSpPr>
          <p:cNvPr id="10" name="Rounded Rectangle 9"/>
          <p:cNvSpPr/>
          <p:nvPr/>
        </p:nvSpPr>
        <p:spPr>
          <a:xfrm>
            <a:off x="6380938" y="1827149"/>
            <a:ext cx="1734864" cy="1656184"/>
          </a:xfrm>
          <a:prstGeom prst="roundRect">
            <a:avLst>
              <a:gd name="adj" fmla="val 0"/>
            </a:avLst>
          </a:prstGeom>
          <a:solidFill>
            <a:srgbClr val="13324D"/>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t">
            <a:normAutofit/>
          </a:bodyPr>
          <a:lstStyle/>
          <a:p>
            <a:r>
              <a:rPr lang="en-US" sz="1200" dirty="0">
                <a:latin typeface="Open Sans"/>
                <a:cs typeface="Open Sans"/>
              </a:rPr>
              <a:t>#4 </a:t>
            </a:r>
          </a:p>
          <a:p>
            <a:endParaRPr lang="en-US" sz="1200" dirty="0">
              <a:latin typeface="Open Sans"/>
              <a:cs typeface="Open Sans"/>
            </a:endParaRPr>
          </a:p>
          <a:p>
            <a:pPr>
              <a:buClr>
                <a:srgbClr val="969696"/>
              </a:buClr>
            </a:pPr>
            <a:r>
              <a:rPr lang="en-US" altLang="en-US" sz="1200" noProof="1">
                <a:solidFill>
                  <a:schemeClr val="bg1"/>
                </a:solidFill>
                <a:latin typeface="Open Sans"/>
                <a:ea typeface="Open Sans" panose="020B0606030504020204" pitchFamily="34" charset="0"/>
                <a:cs typeface="Open Sans"/>
              </a:rPr>
              <a:t>CMS-specific hosting</a:t>
            </a:r>
          </a:p>
        </p:txBody>
      </p:sp>
      <p:grpSp>
        <p:nvGrpSpPr>
          <p:cNvPr id="12" name="Group 11"/>
          <p:cNvGrpSpPr>
            <a:grpSpLocks noChangeAspect="1"/>
          </p:cNvGrpSpPr>
          <p:nvPr/>
        </p:nvGrpSpPr>
        <p:grpSpPr>
          <a:xfrm>
            <a:off x="374319" y="320842"/>
            <a:ext cx="144000" cy="146120"/>
            <a:chOff x="-1080368" y="1835621"/>
            <a:chExt cx="754063" cy="765175"/>
          </a:xfrm>
        </p:grpSpPr>
        <p:sp>
          <p:nvSpPr>
            <p:cNvPr id="13"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4"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505526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Website Hosting Options</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eaLnBrk="0" hangingPunct="0">
              <a:spcBef>
                <a:spcPct val="0"/>
              </a:spcBef>
              <a:defRPr/>
            </a:pPr>
            <a:r>
              <a:rPr lang="en-US" sz="1200" dirty="0">
                <a:solidFill>
                  <a:srgbClr val="898989"/>
                </a:solidFill>
                <a:latin typeface="Open Sans" charset="0"/>
                <a:ea typeface="Open Sans" charset="0"/>
                <a:cs typeface="Open Sans" charset="0"/>
              </a:rPr>
              <a:t>Benefits and limitations of hosting options</a:t>
            </a:r>
          </a:p>
        </p:txBody>
      </p:sp>
      <p:graphicFrame>
        <p:nvGraphicFramePr>
          <p:cNvPr id="7" name="Table 35227"/>
          <p:cNvGraphicFramePr/>
          <p:nvPr/>
        </p:nvGraphicFramePr>
        <p:xfrm>
          <a:off x="785808" y="1865193"/>
          <a:ext cx="6696745" cy="1777553"/>
        </p:xfrm>
        <a:graphic>
          <a:graphicData uri="http://schemas.openxmlformats.org/drawingml/2006/table">
            <a:tbl>
              <a:tblPr firstRow="1" bandRow="1"/>
              <a:tblGrid>
                <a:gridCol w="1420032">
                  <a:extLst>
                    <a:ext uri="{9D8B030D-6E8A-4147-A177-3AD203B41FA5}">
                      <a16:colId xmlns:a16="http://schemas.microsoft.com/office/drawing/2014/main" val="20000"/>
                    </a:ext>
                  </a:extLst>
                </a:gridCol>
                <a:gridCol w="718569">
                  <a:extLst>
                    <a:ext uri="{9D8B030D-6E8A-4147-A177-3AD203B41FA5}">
                      <a16:colId xmlns:a16="http://schemas.microsoft.com/office/drawing/2014/main" val="20001"/>
                    </a:ext>
                  </a:extLst>
                </a:gridCol>
                <a:gridCol w="860612">
                  <a:extLst>
                    <a:ext uri="{9D8B030D-6E8A-4147-A177-3AD203B41FA5}">
                      <a16:colId xmlns:a16="http://schemas.microsoft.com/office/drawing/2014/main" val="20002"/>
                    </a:ext>
                  </a:extLst>
                </a:gridCol>
                <a:gridCol w="810479">
                  <a:extLst>
                    <a:ext uri="{9D8B030D-6E8A-4147-A177-3AD203B41FA5}">
                      <a16:colId xmlns:a16="http://schemas.microsoft.com/office/drawing/2014/main" val="20003"/>
                    </a:ext>
                  </a:extLst>
                </a:gridCol>
                <a:gridCol w="802123">
                  <a:extLst>
                    <a:ext uri="{9D8B030D-6E8A-4147-A177-3AD203B41FA5}">
                      <a16:colId xmlns:a16="http://schemas.microsoft.com/office/drawing/2014/main" val="20004"/>
                    </a:ext>
                  </a:extLst>
                </a:gridCol>
                <a:gridCol w="2084930">
                  <a:extLst>
                    <a:ext uri="{9D8B030D-6E8A-4147-A177-3AD203B41FA5}">
                      <a16:colId xmlns:a16="http://schemas.microsoft.com/office/drawing/2014/main" val="20005"/>
                    </a:ext>
                  </a:extLst>
                </a:gridCol>
              </a:tblGrid>
              <a:tr h="379693">
                <a:tc>
                  <a:txBody>
                    <a:bodyPr/>
                    <a:lstStyle/>
                    <a:p>
                      <a:pPr algn="ctr">
                        <a:defRPr sz="1800" b="0">
                          <a:solidFill>
                            <a:srgbClr val="000000"/>
                          </a:solidFill>
                        </a:defRPr>
                      </a:pPr>
                      <a:r>
                        <a:rPr lang="en-IE" sz="1000" b="0" dirty="0">
                          <a:solidFill>
                            <a:schemeClr val="bg1"/>
                          </a:solidFill>
                          <a:latin typeface="Open Sans" panose="020B0606030504020204" pitchFamily="34" charset="0"/>
                          <a:ea typeface="Open Sans "/>
                          <a:cs typeface="Open Sans "/>
                          <a:sym typeface="Open Sans "/>
                        </a:rPr>
                        <a:t>Hosting Option</a:t>
                      </a:r>
                      <a:endParaRPr sz="1000" b="0" dirty="0">
                        <a:solidFill>
                          <a:schemeClr val="bg1"/>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rgbClr val="13324D"/>
                    </a:solidFill>
                  </a:tcPr>
                </a:tc>
                <a:tc>
                  <a:txBody>
                    <a:bodyPr/>
                    <a:lstStyle/>
                    <a:p>
                      <a:pPr algn="ctr">
                        <a:defRPr sz="1800" b="0">
                          <a:solidFill>
                            <a:srgbClr val="000000"/>
                          </a:solidFill>
                        </a:defRPr>
                      </a:pPr>
                      <a:r>
                        <a:rPr lang="en-IE" sz="1000" b="0" dirty="0">
                          <a:solidFill>
                            <a:schemeClr val="bg1"/>
                          </a:solidFill>
                          <a:latin typeface="Open Sans" panose="020B0606030504020204" pitchFamily="34" charset="0"/>
                          <a:ea typeface="Open Sans "/>
                          <a:cs typeface="Open Sans "/>
                          <a:sym typeface="Open Sans "/>
                        </a:rPr>
                        <a:t>Security</a:t>
                      </a:r>
                      <a:endParaRPr sz="1000" b="0" dirty="0">
                        <a:solidFill>
                          <a:schemeClr val="bg1"/>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rgbClr val="13324D"/>
                    </a:solidFill>
                  </a:tcPr>
                </a:tc>
                <a:tc>
                  <a:txBody>
                    <a:bodyPr/>
                    <a:lstStyle/>
                    <a:p>
                      <a:pPr algn="ctr">
                        <a:defRPr sz="1800" b="0">
                          <a:solidFill>
                            <a:srgbClr val="000000"/>
                          </a:solidFill>
                        </a:defRPr>
                      </a:pPr>
                      <a:r>
                        <a:rPr lang="en-IE" sz="1000" b="0" dirty="0">
                          <a:solidFill>
                            <a:schemeClr val="bg1"/>
                          </a:solidFill>
                          <a:latin typeface="Open Sans" panose="020B0606030504020204" pitchFamily="34" charset="0"/>
                          <a:ea typeface="Open Sans "/>
                          <a:cs typeface="Open Sans "/>
                          <a:sym typeface="Open Sans "/>
                        </a:rPr>
                        <a:t>Affordability</a:t>
                      </a:r>
                      <a:endParaRPr sz="1000" b="0" dirty="0">
                        <a:solidFill>
                          <a:schemeClr val="bg1"/>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rgbClr val="13324D"/>
                    </a:solidFill>
                  </a:tcPr>
                </a:tc>
                <a:tc>
                  <a:txBody>
                    <a:bodyPr/>
                    <a:lstStyle/>
                    <a:p>
                      <a:pPr marL="0" algn="ctr" defTabSz="457200" rtl="0" eaLnBrk="1" latinLnBrk="0" hangingPunct="1">
                        <a:defRPr sz="1800" b="0">
                          <a:solidFill>
                            <a:srgbClr val="000000"/>
                          </a:solidFill>
                        </a:defRPr>
                      </a:pPr>
                      <a:r>
                        <a:rPr lang="en-IE" sz="1000" b="0" kern="1200" dirty="0">
                          <a:solidFill>
                            <a:schemeClr val="bg1"/>
                          </a:solidFill>
                          <a:latin typeface="Open Sans" panose="020B0606030504020204" pitchFamily="34" charset="0"/>
                          <a:ea typeface="Open Sans "/>
                          <a:cs typeface="Open Sans "/>
                          <a:sym typeface="Open Sans "/>
                        </a:rPr>
                        <a:t>Support</a:t>
                      </a:r>
                      <a:endParaRPr sz="1000" b="0" kern="1200" dirty="0">
                        <a:solidFill>
                          <a:schemeClr val="bg1"/>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rgbClr val="13324D"/>
                    </a:solidFill>
                  </a:tcPr>
                </a:tc>
                <a:tc>
                  <a:txBody>
                    <a:bodyPr/>
                    <a:lstStyle/>
                    <a:p>
                      <a:pPr marL="0" algn="ctr" defTabSz="457200" rtl="0" eaLnBrk="1" latinLnBrk="0" hangingPunct="1">
                        <a:defRPr sz="1800" b="0">
                          <a:solidFill>
                            <a:srgbClr val="000000"/>
                          </a:solidFill>
                        </a:defRPr>
                      </a:pPr>
                      <a:r>
                        <a:rPr lang="en-IE" sz="1000" b="0" kern="1200" dirty="0">
                          <a:solidFill>
                            <a:schemeClr val="bg1"/>
                          </a:solidFill>
                          <a:latin typeface="Open Sans" panose="020B0606030504020204" pitchFamily="34" charset="0"/>
                          <a:ea typeface="Open Sans "/>
                          <a:cs typeface="Open Sans "/>
                          <a:sym typeface="Open Sans "/>
                        </a:rPr>
                        <a:t>Downtime</a:t>
                      </a:r>
                      <a:endParaRPr sz="1000" b="0" kern="1200" dirty="0">
                        <a:solidFill>
                          <a:schemeClr val="bg1"/>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rgbClr val="13324D"/>
                    </a:solidFill>
                  </a:tcPr>
                </a:tc>
                <a:tc>
                  <a:txBody>
                    <a:bodyPr/>
                    <a:lstStyle/>
                    <a:p>
                      <a:pPr marL="0" algn="ctr" defTabSz="457200" rtl="0" eaLnBrk="1" latinLnBrk="0" hangingPunct="1">
                        <a:defRPr sz="1800" b="0">
                          <a:solidFill>
                            <a:srgbClr val="000000"/>
                          </a:solidFill>
                        </a:defRPr>
                      </a:pPr>
                      <a:r>
                        <a:rPr lang="en-IE" sz="1000" b="0" kern="1200" dirty="0">
                          <a:solidFill>
                            <a:schemeClr val="bg1"/>
                          </a:solidFill>
                          <a:latin typeface="Open Sans" panose="020B0606030504020204" pitchFamily="34" charset="0"/>
                          <a:ea typeface="Open Sans "/>
                          <a:cs typeface="Open Sans "/>
                          <a:sym typeface="Open Sans "/>
                        </a:rPr>
                        <a:t>Specific Requirements</a:t>
                      </a:r>
                      <a:endParaRPr sz="1000" b="0" kern="1200" dirty="0">
                        <a:solidFill>
                          <a:schemeClr val="bg1"/>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rgbClr val="13324D"/>
                    </a:solidFill>
                  </a:tcPr>
                </a:tc>
                <a:extLst>
                  <a:ext uri="{0D108BD9-81ED-4DB2-BD59-A6C34878D82A}">
                    <a16:rowId xmlns:a16="http://schemas.microsoft.com/office/drawing/2014/main" val="10000"/>
                  </a:ext>
                </a:extLst>
              </a:tr>
              <a:tr h="397025">
                <a:tc>
                  <a:txBody>
                    <a:bodyPr/>
                    <a:lstStyle/>
                    <a:p>
                      <a:pPr algn="ctr">
                        <a:lnSpc>
                          <a:spcPct val="120000"/>
                        </a:lnSpc>
                        <a:defRPr sz="1800"/>
                      </a:pPr>
                      <a:r>
                        <a:rPr lang="en-IE" sz="1000" kern="1200" dirty="0">
                          <a:solidFill>
                            <a:srgbClr val="3B3B3B"/>
                          </a:solidFill>
                          <a:latin typeface="Open Sans" panose="020B0606030504020204" pitchFamily="34" charset="0"/>
                          <a:ea typeface="Open Sans "/>
                          <a:cs typeface="Open Sans "/>
                          <a:sym typeface="Open Sans "/>
                        </a:rPr>
                        <a:t>Shared</a:t>
                      </a:r>
                      <a:endParaRPr sz="10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US" sz="1000" kern="1200" dirty="0">
                          <a:solidFill>
                            <a:srgbClr val="3B3B3B"/>
                          </a:solidFill>
                          <a:latin typeface="Open Sans" panose="020B0606030504020204" pitchFamily="34" charset="0"/>
                          <a:ea typeface="Open Sans "/>
                          <a:cs typeface="Open Sans "/>
                          <a:sym typeface="Open Sans "/>
                        </a:rPr>
                        <a:t>4</a:t>
                      </a:r>
                      <a:endParaRPr sz="10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IE" sz="1000" dirty="0">
                          <a:solidFill>
                            <a:srgbClr val="3B3B3B"/>
                          </a:solidFill>
                          <a:latin typeface="Open Sans" panose="020B0606030504020204" pitchFamily="34" charset="0"/>
                          <a:ea typeface="Open Sans "/>
                          <a:cs typeface="Open Sans "/>
                          <a:sym typeface="Open Sans "/>
                        </a:rPr>
                        <a:t> 1</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US" sz="1000" dirty="0">
                          <a:solidFill>
                            <a:srgbClr val="3B3B3B"/>
                          </a:solidFill>
                          <a:latin typeface="Open Sans" panose="020B0606030504020204" pitchFamily="34" charset="0"/>
                          <a:ea typeface="Open Sans "/>
                          <a:cs typeface="Open Sans "/>
                          <a:sym typeface="Open Sans "/>
                        </a:rPr>
                        <a:t>1</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IE" sz="1000" dirty="0">
                          <a:solidFill>
                            <a:srgbClr val="3B3B3B"/>
                          </a:solidFill>
                          <a:latin typeface="Open Sans" panose="020B0606030504020204" pitchFamily="34" charset="0"/>
                          <a:ea typeface="Open Sans "/>
                          <a:cs typeface="Open Sans "/>
                          <a:sym typeface="Open Sans "/>
                        </a:rPr>
                        <a:t>4</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rowSpan="4">
                  <a:txBody>
                    <a:bodyPr/>
                    <a:lstStyle/>
                    <a:p>
                      <a:pPr marL="0" algn="ctr" defTabSz="457200" rtl="0" eaLnBrk="1" latinLnBrk="0" hangingPunct="1">
                        <a:lnSpc>
                          <a:spcPct val="120000"/>
                        </a:lnSpc>
                        <a:defRPr sz="1800"/>
                      </a:pPr>
                      <a:r>
                        <a:rPr lang="en-GB" sz="1000" kern="1200" dirty="0">
                          <a:solidFill>
                            <a:srgbClr val="3B3B3B"/>
                          </a:solidFill>
                          <a:latin typeface="Open Sans" panose="020B0606030504020204" pitchFamily="34" charset="0"/>
                          <a:ea typeface="Open Sans "/>
                          <a:cs typeface="Open Sans "/>
                          <a:sym typeface="Open Sans "/>
                        </a:rPr>
                        <a:t>The hosting provider may require a specific CMS, website size, monthly traffic</a:t>
                      </a:r>
                      <a:r>
                        <a:rPr lang="en-GB" sz="1000" kern="1200" baseline="0" dirty="0">
                          <a:solidFill>
                            <a:srgbClr val="3B3B3B"/>
                          </a:solidFill>
                          <a:latin typeface="Open Sans" panose="020B0606030504020204" pitchFamily="34" charset="0"/>
                          <a:ea typeface="Open Sans "/>
                          <a:cs typeface="Open Sans "/>
                          <a:sym typeface="Open Sans "/>
                        </a:rPr>
                        <a:t> etc. </a:t>
                      </a:r>
                      <a:r>
                        <a:rPr lang="en-GB" sz="1000" kern="1200" dirty="0">
                          <a:solidFill>
                            <a:srgbClr val="3B3B3B"/>
                          </a:solidFill>
                          <a:latin typeface="Open Sans" panose="020B0606030504020204" pitchFamily="34" charset="0"/>
                          <a:ea typeface="Open Sans "/>
                          <a:cs typeface="Open Sans "/>
                          <a:sym typeface="Open Sans "/>
                        </a:rPr>
                        <a:t>for a specific hosting plan</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7025">
                <a:tc>
                  <a:txBody>
                    <a:bodyPr/>
                    <a:lstStyle/>
                    <a:p>
                      <a:pPr algn="ctr">
                        <a:lnSpc>
                          <a:spcPct val="120000"/>
                        </a:lnSpc>
                        <a:defRPr sz="1800"/>
                      </a:pPr>
                      <a:r>
                        <a:rPr lang="en-IE" sz="1000" kern="1200" dirty="0">
                          <a:solidFill>
                            <a:srgbClr val="3B3B3B"/>
                          </a:solidFill>
                          <a:latin typeface="Open Sans" panose="020B0606030504020204" pitchFamily="34" charset="0"/>
                          <a:ea typeface="Open Sans "/>
                          <a:cs typeface="Open Sans "/>
                          <a:sym typeface="Open Sans "/>
                        </a:rPr>
                        <a:t>Dedicated</a:t>
                      </a:r>
                      <a:endParaRPr sz="10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IE" sz="1000" kern="1200" dirty="0">
                          <a:solidFill>
                            <a:srgbClr val="3B3B3B"/>
                          </a:solidFill>
                          <a:latin typeface="Open Sans" panose="020B0606030504020204" pitchFamily="34" charset="0"/>
                          <a:ea typeface="Open Sans "/>
                          <a:cs typeface="Open Sans "/>
                          <a:sym typeface="Open Sans "/>
                        </a:rPr>
                        <a:t>1</a:t>
                      </a:r>
                      <a:endParaRPr sz="10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IE" sz="1000" dirty="0">
                          <a:solidFill>
                            <a:srgbClr val="3B3B3B"/>
                          </a:solidFill>
                          <a:latin typeface="Open Sans" panose="020B0606030504020204" pitchFamily="34" charset="0"/>
                          <a:ea typeface="Open Sans "/>
                          <a:cs typeface="Open Sans "/>
                          <a:sym typeface="Open Sans "/>
                        </a:rPr>
                        <a:t>4</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IE" sz="1000" dirty="0">
                          <a:solidFill>
                            <a:srgbClr val="3B3B3B"/>
                          </a:solidFill>
                          <a:latin typeface="Open Sans" panose="020B0606030504020204" pitchFamily="34" charset="0"/>
                          <a:ea typeface="Open Sans "/>
                          <a:cs typeface="Open Sans "/>
                          <a:sym typeface="Open Sans "/>
                        </a:rPr>
                        <a:t>1</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US" sz="1000" dirty="0">
                          <a:solidFill>
                            <a:srgbClr val="3B3B3B"/>
                          </a:solidFill>
                          <a:latin typeface="Open Sans" panose="020B0606030504020204" pitchFamily="34" charset="0"/>
                          <a:ea typeface="Open Sans "/>
                          <a:cs typeface="Open Sans "/>
                          <a:sym typeface="Open Sans "/>
                        </a:rPr>
                        <a:t>1</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vMerge="1">
                  <a:txBody>
                    <a:bodyPr/>
                    <a:lstStyle/>
                    <a:p>
                      <a:pPr algn="ctr">
                        <a:lnSpc>
                          <a:spcPct val="120000"/>
                        </a:lnSpc>
                        <a:defRPr sz="1800"/>
                      </a:pPr>
                      <a:endParaRPr sz="800" dirty="0">
                        <a:solidFill>
                          <a:srgbClr val="626A6F"/>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1905">
                <a:tc>
                  <a:txBody>
                    <a:bodyPr/>
                    <a:lstStyle/>
                    <a:p>
                      <a:pPr algn="ctr">
                        <a:lnSpc>
                          <a:spcPct val="120000"/>
                        </a:lnSpc>
                        <a:defRPr sz="1800"/>
                      </a:pPr>
                      <a:r>
                        <a:rPr lang="en-IE" sz="1000" kern="1200" dirty="0">
                          <a:solidFill>
                            <a:srgbClr val="3B3B3B"/>
                          </a:solidFill>
                          <a:latin typeface="Open Sans" panose="020B0606030504020204" pitchFamily="34" charset="0"/>
                          <a:ea typeface="Open Sans "/>
                          <a:cs typeface="Open Sans "/>
                          <a:sym typeface="Open Sans "/>
                        </a:rPr>
                        <a:t>Cloud</a:t>
                      </a:r>
                      <a:endParaRPr sz="10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US" sz="1000" kern="1200" dirty="0">
                          <a:solidFill>
                            <a:srgbClr val="3B3B3B"/>
                          </a:solidFill>
                          <a:latin typeface="Open Sans" panose="020B0606030504020204" pitchFamily="34" charset="0"/>
                          <a:ea typeface="Open Sans "/>
                          <a:cs typeface="Open Sans "/>
                          <a:sym typeface="Open Sans "/>
                        </a:rPr>
                        <a:t>3</a:t>
                      </a:r>
                      <a:endParaRPr sz="10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IE" sz="1000" dirty="0">
                          <a:solidFill>
                            <a:srgbClr val="3B3B3B"/>
                          </a:solidFill>
                          <a:latin typeface="Open Sans" panose="020B0606030504020204" pitchFamily="34" charset="0"/>
                          <a:ea typeface="Open Sans "/>
                          <a:cs typeface="Open Sans "/>
                          <a:sym typeface="Open Sans "/>
                        </a:rPr>
                        <a:t>3</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US" sz="1000" dirty="0">
                          <a:solidFill>
                            <a:srgbClr val="3B3B3B"/>
                          </a:solidFill>
                          <a:latin typeface="Open Sans" panose="020B0606030504020204" pitchFamily="34" charset="0"/>
                          <a:ea typeface="Open Sans "/>
                          <a:cs typeface="Open Sans "/>
                          <a:sym typeface="Open Sans "/>
                        </a:rPr>
                        <a:t>3</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US" sz="1000" dirty="0">
                          <a:solidFill>
                            <a:srgbClr val="3B3B3B"/>
                          </a:solidFill>
                          <a:latin typeface="Open Sans" panose="020B0606030504020204" pitchFamily="34" charset="0"/>
                          <a:ea typeface="Open Sans "/>
                          <a:cs typeface="Open Sans "/>
                          <a:sym typeface="Open Sans "/>
                        </a:rPr>
                        <a:t>3</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vMerge="1">
                  <a:txBody>
                    <a:bodyPr/>
                    <a:lstStyle/>
                    <a:p>
                      <a:pPr algn="ctr">
                        <a:lnSpc>
                          <a:spcPct val="120000"/>
                        </a:lnSpc>
                        <a:defRPr sz="1800"/>
                      </a:pPr>
                      <a:endParaRPr sz="800" dirty="0">
                        <a:solidFill>
                          <a:srgbClr val="626A6F"/>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1905">
                <a:tc>
                  <a:txBody>
                    <a:bodyPr/>
                    <a:lstStyle/>
                    <a:p>
                      <a:pPr algn="ctr">
                        <a:lnSpc>
                          <a:spcPct val="120000"/>
                        </a:lnSpc>
                        <a:defRPr sz="1800"/>
                      </a:pPr>
                      <a:r>
                        <a:rPr lang="en-IE" sz="1000" kern="1200" dirty="0">
                          <a:solidFill>
                            <a:srgbClr val="3B3B3B"/>
                          </a:solidFill>
                          <a:latin typeface="Open Sans" panose="020B0606030504020204" pitchFamily="34" charset="0"/>
                          <a:ea typeface="Open Sans "/>
                          <a:cs typeface="Open Sans "/>
                          <a:sym typeface="Open Sans "/>
                        </a:rPr>
                        <a:t>CMS Specific Hosting</a:t>
                      </a:r>
                      <a:endParaRPr sz="10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IE" sz="1000" kern="1200" dirty="0">
                          <a:solidFill>
                            <a:srgbClr val="3B3B3B"/>
                          </a:solidFill>
                          <a:latin typeface="Open Sans" panose="020B0606030504020204" pitchFamily="34" charset="0"/>
                          <a:ea typeface="Open Sans "/>
                          <a:cs typeface="Open Sans "/>
                          <a:sym typeface="Open Sans "/>
                        </a:rPr>
                        <a:t>2</a:t>
                      </a:r>
                      <a:endParaRPr sz="10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US" sz="1000" dirty="0">
                          <a:solidFill>
                            <a:srgbClr val="3B3B3B"/>
                          </a:solidFill>
                          <a:latin typeface="Open Sans" panose="020B0606030504020204" pitchFamily="34" charset="0"/>
                          <a:ea typeface="Open Sans "/>
                          <a:cs typeface="Open Sans "/>
                          <a:sym typeface="Open Sans "/>
                        </a:rPr>
                        <a:t>2</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IE" sz="1000" dirty="0">
                          <a:solidFill>
                            <a:srgbClr val="3B3B3B"/>
                          </a:solidFill>
                          <a:latin typeface="Open Sans" panose="020B0606030504020204" pitchFamily="34" charset="0"/>
                          <a:ea typeface="Open Sans "/>
                          <a:cs typeface="Open Sans "/>
                          <a:sym typeface="Open Sans "/>
                        </a:rPr>
                        <a:t>2</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US" sz="1000" dirty="0">
                          <a:solidFill>
                            <a:srgbClr val="3B3B3B"/>
                          </a:solidFill>
                          <a:latin typeface="Open Sans" panose="020B0606030504020204" pitchFamily="34" charset="0"/>
                          <a:ea typeface="Open Sans "/>
                          <a:cs typeface="Open Sans "/>
                          <a:sym typeface="Open Sans "/>
                        </a:rPr>
                        <a:t>2</a:t>
                      </a:r>
                      <a:endParaRPr sz="10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vMerge="1">
                  <a:txBody>
                    <a:bodyPr/>
                    <a:lstStyle/>
                    <a:p>
                      <a:pPr algn="ctr">
                        <a:lnSpc>
                          <a:spcPct val="120000"/>
                        </a:lnSpc>
                        <a:defRPr sz="1800"/>
                      </a:pPr>
                      <a:endParaRPr sz="800" dirty="0">
                        <a:solidFill>
                          <a:srgbClr val="626A6F"/>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pSp>
        <p:nvGrpSpPr>
          <p:cNvPr id="8" name="Group 7"/>
          <p:cNvGrpSpPr>
            <a:grpSpLocks noChangeAspect="1"/>
          </p:cNvGrpSpPr>
          <p:nvPr/>
        </p:nvGrpSpPr>
        <p:grpSpPr>
          <a:xfrm>
            <a:off x="374319" y="320842"/>
            <a:ext cx="144000" cy="146120"/>
            <a:chOff x="-1080368" y="1835621"/>
            <a:chExt cx="754063" cy="765175"/>
          </a:xfrm>
        </p:grpSpPr>
        <p:sp>
          <p:nvSpPr>
            <p:cNvPr id="9"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0"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3143090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1A0C05-35E9-B748-8BBE-3F91C0366BF7}"/>
              </a:ext>
            </a:extLst>
          </p:cNvPr>
          <p:cNvSpPr/>
          <p:nvPr/>
        </p:nvSpPr>
        <p:spPr>
          <a:xfrm>
            <a:off x="182564" y="211138"/>
            <a:ext cx="4837111"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2" name="TextBox 1">
            <a:extLst>
              <a:ext uri="{FF2B5EF4-FFF2-40B4-BE49-F238E27FC236}">
                <a16:creationId xmlns:a16="http://schemas.microsoft.com/office/drawing/2014/main" id="{23458B89-C89B-B14C-9FDB-C1B728E08547}"/>
              </a:ext>
            </a:extLst>
          </p:cNvPr>
          <p:cNvSpPr txBox="1">
            <a:spLocks noChangeArrowheads="1"/>
          </p:cNvSpPr>
          <p:nvPr/>
        </p:nvSpPr>
        <p:spPr bwMode="auto">
          <a:xfrm>
            <a:off x="592888" y="1065402"/>
            <a:ext cx="4499811" cy="616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WordPress.com and </a:t>
            </a:r>
          </a:p>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WordPress.org</a:t>
            </a:r>
          </a:p>
        </p:txBody>
      </p:sp>
      <p:sp>
        <p:nvSpPr>
          <p:cNvPr id="4" name="Rectangle 3">
            <a:extLst>
              <a:ext uri="{FF2B5EF4-FFF2-40B4-BE49-F238E27FC236}">
                <a16:creationId xmlns:a16="http://schemas.microsoft.com/office/drawing/2014/main" id="{3F190518-9911-9D4D-8BD6-7A4F16A9227B}"/>
              </a:ext>
            </a:extLst>
          </p:cNvPr>
          <p:cNvSpPr/>
          <p:nvPr/>
        </p:nvSpPr>
        <p:spPr>
          <a:xfrm>
            <a:off x="719138" y="1919130"/>
            <a:ext cx="3134405" cy="524782"/>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DAD00DA-9B28-1B44-A7BB-FB750BBE4D0F}"/>
              </a:ext>
            </a:extLst>
          </p:cNvPr>
          <p:cNvSpPr/>
          <p:nvPr/>
        </p:nvSpPr>
        <p:spPr>
          <a:xfrm>
            <a:off x="719138" y="3657720"/>
            <a:ext cx="3134405" cy="524782"/>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4332FA9-6CA2-534A-9A0B-C55C521A476A}"/>
              </a:ext>
            </a:extLst>
          </p:cNvPr>
          <p:cNvSpPr/>
          <p:nvPr/>
        </p:nvSpPr>
        <p:spPr>
          <a:xfrm>
            <a:off x="919076" y="3811630"/>
            <a:ext cx="1157689" cy="261610"/>
          </a:xfrm>
          <a:prstGeom prst="rect">
            <a:avLst/>
          </a:prstGeom>
        </p:spPr>
        <p:txBody>
          <a:bodyPr wrap="none">
            <a:spAutoFit/>
          </a:bodyPr>
          <a:lstStyle/>
          <a:p>
            <a:r>
              <a:rPr lang="en-US" sz="1100" dirty="0">
                <a:solidFill>
                  <a:srgbClr val="0D0D0D"/>
                </a:solidFill>
                <a:latin typeface="Open Sans" panose="020B0606030504020204" pitchFamily="34" charset="0"/>
              </a:rPr>
              <a:t>Wordpress.org</a:t>
            </a:r>
          </a:p>
        </p:txBody>
      </p:sp>
      <p:sp>
        <p:nvSpPr>
          <p:cNvPr id="7" name="Rectangle 6">
            <a:extLst>
              <a:ext uri="{FF2B5EF4-FFF2-40B4-BE49-F238E27FC236}">
                <a16:creationId xmlns:a16="http://schemas.microsoft.com/office/drawing/2014/main" id="{CBCFF75D-BA4E-C34A-BD8A-B7237A94A412}"/>
              </a:ext>
            </a:extLst>
          </p:cNvPr>
          <p:cNvSpPr/>
          <p:nvPr/>
        </p:nvSpPr>
        <p:spPr>
          <a:xfrm>
            <a:off x="899209" y="2074739"/>
            <a:ext cx="1221809" cy="261610"/>
          </a:xfrm>
          <a:prstGeom prst="rect">
            <a:avLst/>
          </a:prstGeom>
        </p:spPr>
        <p:txBody>
          <a:bodyPr wrap="none">
            <a:spAutoFit/>
          </a:bodyPr>
          <a:lstStyle/>
          <a:p>
            <a:pPr algn="ctr"/>
            <a:r>
              <a:rPr lang="en-US" sz="1100" dirty="0">
                <a:solidFill>
                  <a:schemeClr val="bg1"/>
                </a:solidFill>
                <a:latin typeface="Open Sans"/>
                <a:cs typeface="Open Sans"/>
              </a:rPr>
              <a:t>Wordpress.com</a:t>
            </a:r>
          </a:p>
        </p:txBody>
      </p:sp>
      <p:sp>
        <p:nvSpPr>
          <p:cNvPr id="8" name="TextBox 7">
            <a:extLst>
              <a:ext uri="{FF2B5EF4-FFF2-40B4-BE49-F238E27FC236}">
                <a16:creationId xmlns:a16="http://schemas.microsoft.com/office/drawing/2014/main" id="{EB946FE8-40D1-2045-AC14-1B84C968D6F9}"/>
              </a:ext>
            </a:extLst>
          </p:cNvPr>
          <p:cNvSpPr txBox="1"/>
          <p:nvPr/>
        </p:nvSpPr>
        <p:spPr>
          <a:xfrm>
            <a:off x="725918" y="3758486"/>
            <a:ext cx="287258" cy="338554"/>
          </a:xfrm>
          <a:prstGeom prst="rect">
            <a:avLst/>
          </a:prstGeom>
          <a:noFill/>
        </p:spPr>
        <p:txBody>
          <a:bodyPr wrap="none" rtlCol="0">
            <a:spAutoFit/>
          </a:bodyPr>
          <a:lstStyle/>
          <a:p>
            <a:r>
              <a:rPr lang="en-US" sz="1600">
                <a:solidFill>
                  <a:srgbClr val="12AAEB"/>
                </a:solidFill>
              </a:rPr>
              <a:t>+</a:t>
            </a:r>
          </a:p>
        </p:txBody>
      </p:sp>
      <p:sp>
        <p:nvSpPr>
          <p:cNvPr id="9" name="TextBox 8">
            <a:extLst>
              <a:ext uri="{FF2B5EF4-FFF2-40B4-BE49-F238E27FC236}">
                <a16:creationId xmlns:a16="http://schemas.microsoft.com/office/drawing/2014/main" id="{0EAFF080-C48B-F945-A36D-9637FB1DB3F7}"/>
              </a:ext>
            </a:extLst>
          </p:cNvPr>
          <p:cNvSpPr txBox="1"/>
          <p:nvPr/>
        </p:nvSpPr>
        <p:spPr>
          <a:xfrm>
            <a:off x="734128" y="2016786"/>
            <a:ext cx="247184" cy="338554"/>
          </a:xfrm>
          <a:prstGeom prst="rect">
            <a:avLst/>
          </a:prstGeom>
          <a:noFill/>
        </p:spPr>
        <p:txBody>
          <a:bodyPr wrap="none" rtlCol="0">
            <a:spAutoFit/>
          </a:bodyPr>
          <a:lstStyle/>
          <a:p>
            <a:r>
              <a:rPr lang="en-US" sz="1600" dirty="0">
                <a:solidFill>
                  <a:schemeClr val="bg1"/>
                </a:solidFill>
              </a:rPr>
              <a:t>-</a:t>
            </a:r>
          </a:p>
        </p:txBody>
      </p:sp>
      <p:sp>
        <p:nvSpPr>
          <p:cNvPr id="10" name="Rectangle 9">
            <a:extLst>
              <a:ext uri="{FF2B5EF4-FFF2-40B4-BE49-F238E27FC236}">
                <a16:creationId xmlns:a16="http://schemas.microsoft.com/office/drawing/2014/main" id="{73DBE53F-3C97-724D-833E-57ADFD75AD2F}"/>
              </a:ext>
            </a:extLst>
          </p:cNvPr>
          <p:cNvSpPr/>
          <p:nvPr/>
        </p:nvSpPr>
        <p:spPr>
          <a:xfrm>
            <a:off x="684213" y="2552619"/>
            <a:ext cx="3773487" cy="938719"/>
          </a:xfrm>
          <a:prstGeom prst="rect">
            <a:avLst/>
          </a:prstGeom>
        </p:spPr>
        <p:txBody>
          <a:bodyPr wrap="square">
            <a:spAutoFit/>
          </a:bodyPr>
          <a:lstStyle/>
          <a:p>
            <a:r>
              <a:rPr lang="en-IN" sz="1100" dirty="0">
                <a:solidFill>
                  <a:srgbClr val="0D0D0D"/>
                </a:solidFill>
                <a:latin typeface="Open Sans" panose="020B0606030504020204" pitchFamily="34" charset="0"/>
              </a:rPr>
              <a:t>WordPress websites are free and run on WordPress servers, and their domains are usually something like, websitename.wordpress.com. Users can pay to have their own domain (e.g. website.com), but free hosting will still require ads on their site. </a:t>
            </a:r>
            <a:endParaRPr lang="en-US" sz="1100" dirty="0">
              <a:solidFill>
                <a:srgbClr val="0D0D0D"/>
              </a:solidFill>
              <a:latin typeface="Open Sans" panose="020B0606030504020204" pitchFamily="34" charset="0"/>
            </a:endParaRPr>
          </a:p>
        </p:txBody>
      </p:sp>
      <p:pic>
        <p:nvPicPr>
          <p:cNvPr id="11" name="Picture 10">
            <a:extLst>
              <a:ext uri="{FF2B5EF4-FFF2-40B4-BE49-F238E27FC236}">
                <a16:creationId xmlns:a16="http://schemas.microsoft.com/office/drawing/2014/main" id="{B1BBF256-A97A-774A-BE09-5BE4B43998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28658" y="1546854"/>
            <a:ext cx="4080434" cy="2725005"/>
          </a:xfrm>
          <a:prstGeom prst="rect">
            <a:avLst/>
          </a:prstGeom>
        </p:spPr>
      </p:pic>
      <p:grpSp>
        <p:nvGrpSpPr>
          <p:cNvPr id="12" name="Group 11"/>
          <p:cNvGrpSpPr>
            <a:grpSpLocks noChangeAspect="1"/>
          </p:cNvGrpSpPr>
          <p:nvPr/>
        </p:nvGrpSpPr>
        <p:grpSpPr>
          <a:xfrm>
            <a:off x="374319" y="320842"/>
            <a:ext cx="144000" cy="146120"/>
            <a:chOff x="-1080368" y="1835621"/>
            <a:chExt cx="754063" cy="765175"/>
          </a:xfrm>
        </p:grpSpPr>
        <p:sp>
          <p:nvSpPr>
            <p:cNvPr id="13"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4"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261291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D8C00C-76C0-444B-901F-10D6E23A34DA}"/>
              </a:ext>
            </a:extLst>
          </p:cNvPr>
          <p:cNvSpPr/>
          <p:nvPr/>
        </p:nvSpPr>
        <p:spPr>
          <a:xfrm>
            <a:off x="182563" y="170675"/>
            <a:ext cx="8698201" cy="4761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9" name="TextBox 18">
            <a:extLst>
              <a:ext uri="{FF2B5EF4-FFF2-40B4-BE49-F238E27FC236}">
                <a16:creationId xmlns:a16="http://schemas.microsoft.com/office/drawing/2014/main" id="{69276AED-75EC-CA4D-9915-763DE56FD1DB}"/>
              </a:ext>
            </a:extLst>
          </p:cNvPr>
          <p:cNvSpPr txBox="1">
            <a:spLocks noChangeArrowheads="1"/>
          </p:cNvSpPr>
          <p:nvPr/>
        </p:nvSpPr>
        <p:spPr bwMode="auto">
          <a:xfrm>
            <a:off x="592888" y="874902"/>
            <a:ext cx="449981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Build a Website Using WordPress.org</a:t>
            </a:r>
          </a:p>
        </p:txBody>
      </p:sp>
      <p:grpSp>
        <p:nvGrpSpPr>
          <p:cNvPr id="2" name="Group 1">
            <a:extLst>
              <a:ext uri="{FF2B5EF4-FFF2-40B4-BE49-F238E27FC236}">
                <a16:creationId xmlns:a16="http://schemas.microsoft.com/office/drawing/2014/main" id="{BF37ADF9-FCDB-A046-9FDF-BB4D33AE9B1D}"/>
              </a:ext>
            </a:extLst>
          </p:cNvPr>
          <p:cNvGrpSpPr/>
          <p:nvPr/>
        </p:nvGrpSpPr>
        <p:grpSpPr>
          <a:xfrm>
            <a:off x="1801685" y="1620838"/>
            <a:ext cx="5586955" cy="3206269"/>
            <a:chOff x="1315772" y="1455969"/>
            <a:chExt cx="6253949" cy="3589047"/>
          </a:xfrm>
        </p:grpSpPr>
        <p:graphicFrame>
          <p:nvGraphicFramePr>
            <p:cNvPr id="5" name="Chart 4">
              <a:extLst>
                <a:ext uri="{FF2B5EF4-FFF2-40B4-BE49-F238E27FC236}">
                  <a16:creationId xmlns:a16="http://schemas.microsoft.com/office/drawing/2014/main" id="{75625ED4-9713-C740-B6A2-FFF877235B26}"/>
                </a:ext>
              </a:extLst>
            </p:cNvPr>
            <p:cNvGraphicFramePr/>
            <p:nvPr>
              <p:extLst>
                <p:ext uri="{D42A27DB-BD31-4B8C-83A1-F6EECF244321}">
                  <p14:modId xmlns:p14="http://schemas.microsoft.com/office/powerpoint/2010/main" val="4114384436"/>
                </p:ext>
              </p:extLst>
            </p:nvPr>
          </p:nvGraphicFramePr>
          <p:xfrm>
            <a:off x="1315772" y="1587043"/>
            <a:ext cx="5579526" cy="3161606"/>
          </p:xfrm>
          <a:graphic>
            <a:graphicData uri="http://schemas.openxmlformats.org/drawingml/2006/chart">
              <c:chart xmlns:c="http://schemas.openxmlformats.org/drawingml/2006/chart" xmlns:r="http://schemas.openxmlformats.org/officeDocument/2006/relationships" r:id="rId4"/>
            </a:graphicData>
          </a:graphic>
        </p:graphicFrame>
        <p:sp>
          <p:nvSpPr>
            <p:cNvPr id="6" name="Freeform: Shape 44">
              <a:extLst>
                <a:ext uri="{FF2B5EF4-FFF2-40B4-BE49-F238E27FC236}">
                  <a16:creationId xmlns:a16="http://schemas.microsoft.com/office/drawing/2014/main" id="{96DD290B-BA48-944F-929A-0980A51D4400}"/>
                </a:ext>
              </a:extLst>
            </p:cNvPr>
            <p:cNvSpPr/>
            <p:nvPr/>
          </p:nvSpPr>
          <p:spPr>
            <a:xfrm>
              <a:off x="4582513" y="4707100"/>
              <a:ext cx="1006514" cy="330587"/>
            </a:xfrm>
            <a:custGeom>
              <a:avLst/>
              <a:gdLst>
                <a:gd name="connsiteX0" fmla="*/ 0 w 859547"/>
                <a:gd name="connsiteY0" fmla="*/ 42977 h 429773"/>
                <a:gd name="connsiteX1" fmla="*/ 42977 w 859547"/>
                <a:gd name="connsiteY1" fmla="*/ 0 h 429773"/>
                <a:gd name="connsiteX2" fmla="*/ 816570 w 859547"/>
                <a:gd name="connsiteY2" fmla="*/ 0 h 429773"/>
                <a:gd name="connsiteX3" fmla="*/ 859547 w 859547"/>
                <a:gd name="connsiteY3" fmla="*/ 42977 h 429773"/>
                <a:gd name="connsiteX4" fmla="*/ 859547 w 859547"/>
                <a:gd name="connsiteY4" fmla="*/ 386796 h 429773"/>
                <a:gd name="connsiteX5" fmla="*/ 816570 w 859547"/>
                <a:gd name="connsiteY5" fmla="*/ 429773 h 429773"/>
                <a:gd name="connsiteX6" fmla="*/ 42977 w 859547"/>
                <a:gd name="connsiteY6" fmla="*/ 429773 h 429773"/>
                <a:gd name="connsiteX7" fmla="*/ 0 w 859547"/>
                <a:gd name="connsiteY7" fmla="*/ 386796 h 429773"/>
                <a:gd name="connsiteX8" fmla="*/ 0 w 859547"/>
                <a:gd name="connsiteY8" fmla="*/ 42977 h 42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47" h="429773">
                  <a:moveTo>
                    <a:pt x="0" y="42977"/>
                  </a:moveTo>
                  <a:cubicBezTo>
                    <a:pt x="0" y="19241"/>
                    <a:pt x="19241" y="0"/>
                    <a:pt x="42977" y="0"/>
                  </a:cubicBezTo>
                  <a:lnTo>
                    <a:pt x="816570" y="0"/>
                  </a:lnTo>
                  <a:cubicBezTo>
                    <a:pt x="840306" y="0"/>
                    <a:pt x="859547" y="19241"/>
                    <a:pt x="859547" y="42977"/>
                  </a:cubicBezTo>
                  <a:lnTo>
                    <a:pt x="859547" y="386796"/>
                  </a:lnTo>
                  <a:cubicBezTo>
                    <a:pt x="859547" y="410532"/>
                    <a:pt x="840306" y="429773"/>
                    <a:pt x="816570" y="429773"/>
                  </a:cubicBezTo>
                  <a:lnTo>
                    <a:pt x="42977" y="429773"/>
                  </a:lnTo>
                  <a:cubicBezTo>
                    <a:pt x="19241" y="429773"/>
                    <a:pt x="0" y="410532"/>
                    <a:pt x="0" y="386796"/>
                  </a:cubicBezTo>
                  <a:lnTo>
                    <a:pt x="0" y="42977"/>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lvl="0" indent="0" algn="ctr" defTabSz="444500">
                <a:spcBef>
                  <a:spcPct val="0"/>
                </a:spcBef>
                <a:spcAft>
                  <a:spcPct val="35000"/>
                </a:spcAft>
                <a:buNone/>
              </a:pPr>
              <a:r>
                <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Install theme</a:t>
              </a:r>
            </a:p>
          </p:txBody>
        </p:sp>
        <p:sp>
          <p:nvSpPr>
            <p:cNvPr id="7" name="Freeform: Shape 44">
              <a:extLst>
                <a:ext uri="{FF2B5EF4-FFF2-40B4-BE49-F238E27FC236}">
                  <a16:creationId xmlns:a16="http://schemas.microsoft.com/office/drawing/2014/main" id="{BE648146-F0A6-554D-9E36-3AF2FBE0AF3C}"/>
                </a:ext>
              </a:extLst>
            </p:cNvPr>
            <p:cNvSpPr/>
            <p:nvPr/>
          </p:nvSpPr>
          <p:spPr>
            <a:xfrm>
              <a:off x="2840161" y="4714429"/>
              <a:ext cx="976903" cy="330587"/>
            </a:xfrm>
            <a:custGeom>
              <a:avLst/>
              <a:gdLst>
                <a:gd name="connsiteX0" fmla="*/ 0 w 859547"/>
                <a:gd name="connsiteY0" fmla="*/ 42977 h 429773"/>
                <a:gd name="connsiteX1" fmla="*/ 42977 w 859547"/>
                <a:gd name="connsiteY1" fmla="*/ 0 h 429773"/>
                <a:gd name="connsiteX2" fmla="*/ 816570 w 859547"/>
                <a:gd name="connsiteY2" fmla="*/ 0 h 429773"/>
                <a:gd name="connsiteX3" fmla="*/ 859547 w 859547"/>
                <a:gd name="connsiteY3" fmla="*/ 42977 h 429773"/>
                <a:gd name="connsiteX4" fmla="*/ 859547 w 859547"/>
                <a:gd name="connsiteY4" fmla="*/ 386796 h 429773"/>
                <a:gd name="connsiteX5" fmla="*/ 816570 w 859547"/>
                <a:gd name="connsiteY5" fmla="*/ 429773 h 429773"/>
                <a:gd name="connsiteX6" fmla="*/ 42977 w 859547"/>
                <a:gd name="connsiteY6" fmla="*/ 429773 h 429773"/>
                <a:gd name="connsiteX7" fmla="*/ 0 w 859547"/>
                <a:gd name="connsiteY7" fmla="*/ 386796 h 429773"/>
                <a:gd name="connsiteX8" fmla="*/ 0 w 859547"/>
                <a:gd name="connsiteY8" fmla="*/ 42977 h 42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47" h="429773">
                  <a:moveTo>
                    <a:pt x="0" y="42977"/>
                  </a:moveTo>
                  <a:cubicBezTo>
                    <a:pt x="0" y="19241"/>
                    <a:pt x="19241" y="0"/>
                    <a:pt x="42977" y="0"/>
                  </a:cubicBezTo>
                  <a:lnTo>
                    <a:pt x="816570" y="0"/>
                  </a:lnTo>
                  <a:cubicBezTo>
                    <a:pt x="840306" y="0"/>
                    <a:pt x="859547" y="19241"/>
                    <a:pt x="859547" y="42977"/>
                  </a:cubicBezTo>
                  <a:lnTo>
                    <a:pt x="859547" y="386796"/>
                  </a:lnTo>
                  <a:cubicBezTo>
                    <a:pt x="859547" y="410532"/>
                    <a:pt x="840306" y="429773"/>
                    <a:pt x="816570" y="429773"/>
                  </a:cubicBezTo>
                  <a:lnTo>
                    <a:pt x="42977" y="429773"/>
                  </a:lnTo>
                  <a:cubicBezTo>
                    <a:pt x="19241" y="429773"/>
                    <a:pt x="0" y="410532"/>
                    <a:pt x="0" y="386796"/>
                  </a:cubicBezTo>
                  <a:lnTo>
                    <a:pt x="0" y="42977"/>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algn="ctr" defTabSz="444500">
                <a:spcBef>
                  <a:spcPct val="0"/>
                </a:spcBef>
                <a:spcAft>
                  <a:spcPct val="35000"/>
                </a:spcAft>
              </a:pPr>
              <a:r>
                <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Add plugins</a:t>
              </a:r>
            </a:p>
          </p:txBody>
        </p:sp>
        <p:sp>
          <p:nvSpPr>
            <p:cNvPr id="8" name="Freeform: Shape 44">
              <a:extLst>
                <a:ext uri="{FF2B5EF4-FFF2-40B4-BE49-F238E27FC236}">
                  <a16:creationId xmlns:a16="http://schemas.microsoft.com/office/drawing/2014/main" id="{3DCCA234-9A86-1040-B4A8-1E15F2ADDB52}"/>
                </a:ext>
              </a:extLst>
            </p:cNvPr>
            <p:cNvSpPr/>
            <p:nvPr/>
          </p:nvSpPr>
          <p:spPr>
            <a:xfrm>
              <a:off x="1863257" y="4094805"/>
              <a:ext cx="976903" cy="330587"/>
            </a:xfrm>
            <a:custGeom>
              <a:avLst/>
              <a:gdLst>
                <a:gd name="connsiteX0" fmla="*/ 0 w 859547"/>
                <a:gd name="connsiteY0" fmla="*/ 42977 h 429773"/>
                <a:gd name="connsiteX1" fmla="*/ 42977 w 859547"/>
                <a:gd name="connsiteY1" fmla="*/ 0 h 429773"/>
                <a:gd name="connsiteX2" fmla="*/ 816570 w 859547"/>
                <a:gd name="connsiteY2" fmla="*/ 0 h 429773"/>
                <a:gd name="connsiteX3" fmla="*/ 859547 w 859547"/>
                <a:gd name="connsiteY3" fmla="*/ 42977 h 429773"/>
                <a:gd name="connsiteX4" fmla="*/ 859547 w 859547"/>
                <a:gd name="connsiteY4" fmla="*/ 386796 h 429773"/>
                <a:gd name="connsiteX5" fmla="*/ 816570 w 859547"/>
                <a:gd name="connsiteY5" fmla="*/ 429773 h 429773"/>
                <a:gd name="connsiteX6" fmla="*/ 42977 w 859547"/>
                <a:gd name="connsiteY6" fmla="*/ 429773 h 429773"/>
                <a:gd name="connsiteX7" fmla="*/ 0 w 859547"/>
                <a:gd name="connsiteY7" fmla="*/ 386796 h 429773"/>
                <a:gd name="connsiteX8" fmla="*/ 0 w 859547"/>
                <a:gd name="connsiteY8" fmla="*/ 42977 h 42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47" h="429773">
                  <a:moveTo>
                    <a:pt x="0" y="42977"/>
                  </a:moveTo>
                  <a:cubicBezTo>
                    <a:pt x="0" y="19241"/>
                    <a:pt x="19241" y="0"/>
                    <a:pt x="42977" y="0"/>
                  </a:cubicBezTo>
                  <a:lnTo>
                    <a:pt x="816570" y="0"/>
                  </a:lnTo>
                  <a:cubicBezTo>
                    <a:pt x="840306" y="0"/>
                    <a:pt x="859547" y="19241"/>
                    <a:pt x="859547" y="42977"/>
                  </a:cubicBezTo>
                  <a:lnTo>
                    <a:pt x="859547" y="386796"/>
                  </a:lnTo>
                  <a:cubicBezTo>
                    <a:pt x="859547" y="410532"/>
                    <a:pt x="840306" y="429773"/>
                    <a:pt x="816570" y="429773"/>
                  </a:cubicBezTo>
                  <a:lnTo>
                    <a:pt x="42977" y="429773"/>
                  </a:lnTo>
                  <a:cubicBezTo>
                    <a:pt x="19241" y="429773"/>
                    <a:pt x="0" y="410532"/>
                    <a:pt x="0" y="386796"/>
                  </a:cubicBezTo>
                  <a:lnTo>
                    <a:pt x="0" y="42977"/>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algn="ctr" defTabSz="444500">
                <a:spcBef>
                  <a:spcPct val="0"/>
                </a:spcBef>
                <a:spcAft>
                  <a:spcPct val="35000"/>
                </a:spcAft>
              </a:pPr>
              <a:r>
                <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Format plugins and themes</a:t>
              </a:r>
            </a:p>
          </p:txBody>
        </p:sp>
        <p:sp>
          <p:nvSpPr>
            <p:cNvPr id="9" name="Freeform: Shape 44">
              <a:extLst>
                <a:ext uri="{FF2B5EF4-FFF2-40B4-BE49-F238E27FC236}">
                  <a16:creationId xmlns:a16="http://schemas.microsoft.com/office/drawing/2014/main" id="{78F95120-4010-CB49-B77F-2759F44EE6C3}"/>
                </a:ext>
              </a:extLst>
            </p:cNvPr>
            <p:cNvSpPr/>
            <p:nvPr/>
          </p:nvSpPr>
          <p:spPr>
            <a:xfrm>
              <a:off x="1459854" y="3138809"/>
              <a:ext cx="1187030" cy="256670"/>
            </a:xfrm>
            <a:custGeom>
              <a:avLst/>
              <a:gdLst>
                <a:gd name="connsiteX0" fmla="*/ 0 w 859547"/>
                <a:gd name="connsiteY0" fmla="*/ 42977 h 429773"/>
                <a:gd name="connsiteX1" fmla="*/ 42977 w 859547"/>
                <a:gd name="connsiteY1" fmla="*/ 0 h 429773"/>
                <a:gd name="connsiteX2" fmla="*/ 816570 w 859547"/>
                <a:gd name="connsiteY2" fmla="*/ 0 h 429773"/>
                <a:gd name="connsiteX3" fmla="*/ 859547 w 859547"/>
                <a:gd name="connsiteY3" fmla="*/ 42977 h 429773"/>
                <a:gd name="connsiteX4" fmla="*/ 859547 w 859547"/>
                <a:gd name="connsiteY4" fmla="*/ 386796 h 429773"/>
                <a:gd name="connsiteX5" fmla="*/ 816570 w 859547"/>
                <a:gd name="connsiteY5" fmla="*/ 429773 h 429773"/>
                <a:gd name="connsiteX6" fmla="*/ 42977 w 859547"/>
                <a:gd name="connsiteY6" fmla="*/ 429773 h 429773"/>
                <a:gd name="connsiteX7" fmla="*/ 0 w 859547"/>
                <a:gd name="connsiteY7" fmla="*/ 386796 h 429773"/>
                <a:gd name="connsiteX8" fmla="*/ 0 w 859547"/>
                <a:gd name="connsiteY8" fmla="*/ 42977 h 42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47" h="429773">
                  <a:moveTo>
                    <a:pt x="0" y="42977"/>
                  </a:moveTo>
                  <a:cubicBezTo>
                    <a:pt x="0" y="19241"/>
                    <a:pt x="19241" y="0"/>
                    <a:pt x="42977" y="0"/>
                  </a:cubicBezTo>
                  <a:lnTo>
                    <a:pt x="816570" y="0"/>
                  </a:lnTo>
                  <a:cubicBezTo>
                    <a:pt x="840306" y="0"/>
                    <a:pt x="859547" y="19241"/>
                    <a:pt x="859547" y="42977"/>
                  </a:cubicBezTo>
                  <a:lnTo>
                    <a:pt x="859547" y="386796"/>
                  </a:lnTo>
                  <a:cubicBezTo>
                    <a:pt x="859547" y="410532"/>
                    <a:pt x="840306" y="429773"/>
                    <a:pt x="816570" y="429773"/>
                  </a:cubicBezTo>
                  <a:lnTo>
                    <a:pt x="42977" y="429773"/>
                  </a:lnTo>
                  <a:cubicBezTo>
                    <a:pt x="19241" y="429773"/>
                    <a:pt x="0" y="410532"/>
                    <a:pt x="0" y="386796"/>
                  </a:cubicBezTo>
                  <a:lnTo>
                    <a:pt x="0" y="42977"/>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algn="ctr" defTabSz="444500">
                <a:spcBef>
                  <a:spcPct val="0"/>
                </a:spcBef>
                <a:spcAft>
                  <a:spcPct val="35000"/>
                </a:spcAft>
              </a:pPr>
              <a:r>
                <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Write content and modify settings</a:t>
              </a:r>
            </a:p>
          </p:txBody>
        </p:sp>
        <p:sp>
          <p:nvSpPr>
            <p:cNvPr id="10" name="Freeform: Shape 44">
              <a:extLst>
                <a:ext uri="{FF2B5EF4-FFF2-40B4-BE49-F238E27FC236}">
                  <a16:creationId xmlns:a16="http://schemas.microsoft.com/office/drawing/2014/main" id="{5E38B5F0-A78A-4F4F-8752-3BAA3BFF1D74}"/>
                </a:ext>
              </a:extLst>
            </p:cNvPr>
            <p:cNvSpPr/>
            <p:nvPr/>
          </p:nvSpPr>
          <p:spPr>
            <a:xfrm>
              <a:off x="1701529" y="2115046"/>
              <a:ext cx="1250033" cy="296335"/>
            </a:xfrm>
            <a:custGeom>
              <a:avLst/>
              <a:gdLst>
                <a:gd name="connsiteX0" fmla="*/ 0 w 859547"/>
                <a:gd name="connsiteY0" fmla="*/ 42977 h 429773"/>
                <a:gd name="connsiteX1" fmla="*/ 42977 w 859547"/>
                <a:gd name="connsiteY1" fmla="*/ 0 h 429773"/>
                <a:gd name="connsiteX2" fmla="*/ 816570 w 859547"/>
                <a:gd name="connsiteY2" fmla="*/ 0 h 429773"/>
                <a:gd name="connsiteX3" fmla="*/ 859547 w 859547"/>
                <a:gd name="connsiteY3" fmla="*/ 42977 h 429773"/>
                <a:gd name="connsiteX4" fmla="*/ 859547 w 859547"/>
                <a:gd name="connsiteY4" fmla="*/ 386796 h 429773"/>
                <a:gd name="connsiteX5" fmla="*/ 816570 w 859547"/>
                <a:gd name="connsiteY5" fmla="*/ 429773 h 429773"/>
                <a:gd name="connsiteX6" fmla="*/ 42977 w 859547"/>
                <a:gd name="connsiteY6" fmla="*/ 429773 h 429773"/>
                <a:gd name="connsiteX7" fmla="*/ 0 w 859547"/>
                <a:gd name="connsiteY7" fmla="*/ 386796 h 429773"/>
                <a:gd name="connsiteX8" fmla="*/ 0 w 859547"/>
                <a:gd name="connsiteY8" fmla="*/ 42977 h 42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47" h="429773">
                  <a:moveTo>
                    <a:pt x="0" y="42977"/>
                  </a:moveTo>
                  <a:cubicBezTo>
                    <a:pt x="0" y="19241"/>
                    <a:pt x="19241" y="0"/>
                    <a:pt x="42977" y="0"/>
                  </a:cubicBezTo>
                  <a:lnTo>
                    <a:pt x="816570" y="0"/>
                  </a:lnTo>
                  <a:cubicBezTo>
                    <a:pt x="840306" y="0"/>
                    <a:pt x="859547" y="19241"/>
                    <a:pt x="859547" y="42977"/>
                  </a:cubicBezTo>
                  <a:lnTo>
                    <a:pt x="859547" y="386796"/>
                  </a:lnTo>
                  <a:cubicBezTo>
                    <a:pt x="859547" y="410532"/>
                    <a:pt x="840306" y="429773"/>
                    <a:pt x="816570" y="429773"/>
                  </a:cubicBezTo>
                  <a:lnTo>
                    <a:pt x="42977" y="429773"/>
                  </a:lnTo>
                  <a:cubicBezTo>
                    <a:pt x="19241" y="429773"/>
                    <a:pt x="0" y="410532"/>
                    <a:pt x="0" y="386796"/>
                  </a:cubicBezTo>
                  <a:lnTo>
                    <a:pt x="0" y="42977"/>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algn="ctr" defTabSz="444500">
                <a:spcBef>
                  <a:spcPct val="0"/>
                </a:spcBef>
                <a:spcAft>
                  <a:spcPct val="35000"/>
                </a:spcAft>
              </a:pPr>
              <a:r>
                <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Set up tracking</a:t>
              </a:r>
            </a:p>
          </p:txBody>
        </p:sp>
        <p:sp>
          <p:nvSpPr>
            <p:cNvPr id="11" name="Freeform: Shape 44">
              <a:extLst>
                <a:ext uri="{FF2B5EF4-FFF2-40B4-BE49-F238E27FC236}">
                  <a16:creationId xmlns:a16="http://schemas.microsoft.com/office/drawing/2014/main" id="{A4983549-13D2-A14F-8FF5-DE34037CAD58}"/>
                </a:ext>
              </a:extLst>
            </p:cNvPr>
            <p:cNvSpPr/>
            <p:nvPr/>
          </p:nvSpPr>
          <p:spPr>
            <a:xfrm>
              <a:off x="5589028" y="4211818"/>
              <a:ext cx="1980693" cy="330587"/>
            </a:xfrm>
            <a:custGeom>
              <a:avLst/>
              <a:gdLst>
                <a:gd name="connsiteX0" fmla="*/ 0 w 859547"/>
                <a:gd name="connsiteY0" fmla="*/ 42977 h 429773"/>
                <a:gd name="connsiteX1" fmla="*/ 42977 w 859547"/>
                <a:gd name="connsiteY1" fmla="*/ 0 h 429773"/>
                <a:gd name="connsiteX2" fmla="*/ 816570 w 859547"/>
                <a:gd name="connsiteY2" fmla="*/ 0 h 429773"/>
                <a:gd name="connsiteX3" fmla="*/ 859547 w 859547"/>
                <a:gd name="connsiteY3" fmla="*/ 42977 h 429773"/>
                <a:gd name="connsiteX4" fmla="*/ 859547 w 859547"/>
                <a:gd name="connsiteY4" fmla="*/ 386796 h 429773"/>
                <a:gd name="connsiteX5" fmla="*/ 816570 w 859547"/>
                <a:gd name="connsiteY5" fmla="*/ 429773 h 429773"/>
                <a:gd name="connsiteX6" fmla="*/ 42977 w 859547"/>
                <a:gd name="connsiteY6" fmla="*/ 429773 h 429773"/>
                <a:gd name="connsiteX7" fmla="*/ 0 w 859547"/>
                <a:gd name="connsiteY7" fmla="*/ 386796 h 429773"/>
                <a:gd name="connsiteX8" fmla="*/ 0 w 859547"/>
                <a:gd name="connsiteY8" fmla="*/ 42977 h 42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47" h="429773">
                  <a:moveTo>
                    <a:pt x="0" y="42977"/>
                  </a:moveTo>
                  <a:cubicBezTo>
                    <a:pt x="0" y="19241"/>
                    <a:pt x="19241" y="0"/>
                    <a:pt x="42977" y="0"/>
                  </a:cubicBezTo>
                  <a:lnTo>
                    <a:pt x="816570" y="0"/>
                  </a:lnTo>
                  <a:cubicBezTo>
                    <a:pt x="840306" y="0"/>
                    <a:pt x="859547" y="19241"/>
                    <a:pt x="859547" y="42977"/>
                  </a:cubicBezTo>
                  <a:lnTo>
                    <a:pt x="859547" y="386796"/>
                  </a:lnTo>
                  <a:cubicBezTo>
                    <a:pt x="859547" y="410532"/>
                    <a:pt x="840306" y="429773"/>
                    <a:pt x="816570" y="429773"/>
                  </a:cubicBezTo>
                  <a:lnTo>
                    <a:pt x="42977" y="429773"/>
                  </a:lnTo>
                  <a:cubicBezTo>
                    <a:pt x="19241" y="429773"/>
                    <a:pt x="0" y="410532"/>
                    <a:pt x="0" y="386796"/>
                  </a:cubicBezTo>
                  <a:lnTo>
                    <a:pt x="0" y="42977"/>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defTabSz="444500">
                <a:spcBef>
                  <a:spcPct val="0"/>
                </a:spcBef>
                <a:spcAft>
                  <a:spcPct val="35000"/>
                </a:spcAft>
              </a:pPr>
              <a:r>
                <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Log in at </a:t>
              </a:r>
            </a:p>
            <a:p>
              <a:pPr algn="ctr" defTabSz="444500">
                <a:spcBef>
                  <a:spcPct val="0"/>
                </a:spcBef>
                <a:spcAft>
                  <a:spcPct val="35000"/>
                </a:spcAft>
              </a:pPr>
              <a:r>
                <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yourwebsite.com/</a:t>
              </a:r>
              <a:r>
                <a:rPr lang="en-US" sz="1000" dirty="0" err="1">
                  <a:solidFill>
                    <a:srgbClr val="3B3B3B"/>
                  </a:solidFill>
                  <a:latin typeface="Open Sans" panose="020B0606030504020204" pitchFamily="34" charset="0"/>
                  <a:ea typeface="Open Sans" panose="020B0606030504020204" pitchFamily="34" charset="0"/>
                  <a:cs typeface="Open Sans" panose="020B0606030504020204" pitchFamily="34" charset="0"/>
                </a:rPr>
                <a:t>wp</a:t>
              </a:r>
              <a:r>
                <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-admin</a:t>
              </a:r>
            </a:p>
            <a:p>
              <a:pPr algn="ctr" defTabSz="444500">
                <a:spcBef>
                  <a:spcPct val="0"/>
                </a:spcBef>
                <a:spcAft>
                  <a:spcPct val="35000"/>
                </a:spcAft>
              </a:pPr>
              <a:endPar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Freeform: Shape 44">
              <a:extLst>
                <a:ext uri="{FF2B5EF4-FFF2-40B4-BE49-F238E27FC236}">
                  <a16:creationId xmlns:a16="http://schemas.microsoft.com/office/drawing/2014/main" id="{C655FD48-BB7D-5948-AEAB-0C36E42C2209}"/>
                </a:ext>
              </a:extLst>
            </p:cNvPr>
            <p:cNvSpPr/>
            <p:nvPr/>
          </p:nvSpPr>
          <p:spPr>
            <a:xfrm>
              <a:off x="5812826" y="2982739"/>
              <a:ext cx="839949" cy="330587"/>
            </a:xfrm>
            <a:custGeom>
              <a:avLst/>
              <a:gdLst>
                <a:gd name="connsiteX0" fmla="*/ 0 w 859547"/>
                <a:gd name="connsiteY0" fmla="*/ 42977 h 429773"/>
                <a:gd name="connsiteX1" fmla="*/ 42977 w 859547"/>
                <a:gd name="connsiteY1" fmla="*/ 0 h 429773"/>
                <a:gd name="connsiteX2" fmla="*/ 816570 w 859547"/>
                <a:gd name="connsiteY2" fmla="*/ 0 h 429773"/>
                <a:gd name="connsiteX3" fmla="*/ 859547 w 859547"/>
                <a:gd name="connsiteY3" fmla="*/ 42977 h 429773"/>
                <a:gd name="connsiteX4" fmla="*/ 859547 w 859547"/>
                <a:gd name="connsiteY4" fmla="*/ 386796 h 429773"/>
                <a:gd name="connsiteX5" fmla="*/ 816570 w 859547"/>
                <a:gd name="connsiteY5" fmla="*/ 429773 h 429773"/>
                <a:gd name="connsiteX6" fmla="*/ 42977 w 859547"/>
                <a:gd name="connsiteY6" fmla="*/ 429773 h 429773"/>
                <a:gd name="connsiteX7" fmla="*/ 0 w 859547"/>
                <a:gd name="connsiteY7" fmla="*/ 386796 h 429773"/>
                <a:gd name="connsiteX8" fmla="*/ 0 w 859547"/>
                <a:gd name="connsiteY8" fmla="*/ 42977 h 42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47" h="429773">
                  <a:moveTo>
                    <a:pt x="0" y="42977"/>
                  </a:moveTo>
                  <a:cubicBezTo>
                    <a:pt x="0" y="19241"/>
                    <a:pt x="19241" y="0"/>
                    <a:pt x="42977" y="0"/>
                  </a:cubicBezTo>
                  <a:lnTo>
                    <a:pt x="816570" y="0"/>
                  </a:lnTo>
                  <a:cubicBezTo>
                    <a:pt x="840306" y="0"/>
                    <a:pt x="859547" y="19241"/>
                    <a:pt x="859547" y="42977"/>
                  </a:cubicBezTo>
                  <a:lnTo>
                    <a:pt x="859547" y="386796"/>
                  </a:lnTo>
                  <a:cubicBezTo>
                    <a:pt x="859547" y="410532"/>
                    <a:pt x="840306" y="429773"/>
                    <a:pt x="816570" y="429773"/>
                  </a:cubicBezTo>
                  <a:lnTo>
                    <a:pt x="42977" y="429773"/>
                  </a:lnTo>
                  <a:cubicBezTo>
                    <a:pt x="19241" y="429773"/>
                    <a:pt x="0" y="410532"/>
                    <a:pt x="0" y="386796"/>
                  </a:cubicBezTo>
                  <a:lnTo>
                    <a:pt x="0" y="42977"/>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algn="ctr" defTabSz="444500">
                <a:spcBef>
                  <a:spcPct val="0"/>
                </a:spcBef>
                <a:spcAft>
                  <a:spcPct val="35000"/>
                </a:spcAft>
              </a:pPr>
              <a:r>
                <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Get your WordPress login </a:t>
              </a:r>
            </a:p>
          </p:txBody>
        </p:sp>
        <p:sp>
          <p:nvSpPr>
            <p:cNvPr id="13" name="Freeform: Shape 44">
              <a:extLst>
                <a:ext uri="{FF2B5EF4-FFF2-40B4-BE49-F238E27FC236}">
                  <a16:creationId xmlns:a16="http://schemas.microsoft.com/office/drawing/2014/main" id="{F693FA74-59CF-3744-A741-CC47D0C96CBF}"/>
                </a:ext>
              </a:extLst>
            </p:cNvPr>
            <p:cNvSpPr/>
            <p:nvPr/>
          </p:nvSpPr>
          <p:spPr>
            <a:xfrm>
              <a:off x="5386735" y="2115045"/>
              <a:ext cx="1272450" cy="330587"/>
            </a:xfrm>
            <a:custGeom>
              <a:avLst/>
              <a:gdLst>
                <a:gd name="connsiteX0" fmla="*/ 0 w 859547"/>
                <a:gd name="connsiteY0" fmla="*/ 42977 h 429773"/>
                <a:gd name="connsiteX1" fmla="*/ 42977 w 859547"/>
                <a:gd name="connsiteY1" fmla="*/ 0 h 429773"/>
                <a:gd name="connsiteX2" fmla="*/ 816570 w 859547"/>
                <a:gd name="connsiteY2" fmla="*/ 0 h 429773"/>
                <a:gd name="connsiteX3" fmla="*/ 859547 w 859547"/>
                <a:gd name="connsiteY3" fmla="*/ 42977 h 429773"/>
                <a:gd name="connsiteX4" fmla="*/ 859547 w 859547"/>
                <a:gd name="connsiteY4" fmla="*/ 386796 h 429773"/>
                <a:gd name="connsiteX5" fmla="*/ 816570 w 859547"/>
                <a:gd name="connsiteY5" fmla="*/ 429773 h 429773"/>
                <a:gd name="connsiteX6" fmla="*/ 42977 w 859547"/>
                <a:gd name="connsiteY6" fmla="*/ 429773 h 429773"/>
                <a:gd name="connsiteX7" fmla="*/ 0 w 859547"/>
                <a:gd name="connsiteY7" fmla="*/ 386796 h 429773"/>
                <a:gd name="connsiteX8" fmla="*/ 0 w 859547"/>
                <a:gd name="connsiteY8" fmla="*/ 42977 h 42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47" h="429773">
                  <a:moveTo>
                    <a:pt x="0" y="42977"/>
                  </a:moveTo>
                  <a:cubicBezTo>
                    <a:pt x="0" y="19241"/>
                    <a:pt x="19241" y="0"/>
                    <a:pt x="42977" y="0"/>
                  </a:cubicBezTo>
                  <a:lnTo>
                    <a:pt x="816570" y="0"/>
                  </a:lnTo>
                  <a:cubicBezTo>
                    <a:pt x="840306" y="0"/>
                    <a:pt x="859547" y="19241"/>
                    <a:pt x="859547" y="42977"/>
                  </a:cubicBezTo>
                  <a:lnTo>
                    <a:pt x="859547" y="386796"/>
                  </a:lnTo>
                  <a:cubicBezTo>
                    <a:pt x="859547" y="410532"/>
                    <a:pt x="840306" y="429773"/>
                    <a:pt x="816570" y="429773"/>
                  </a:cubicBezTo>
                  <a:lnTo>
                    <a:pt x="42977" y="429773"/>
                  </a:lnTo>
                  <a:cubicBezTo>
                    <a:pt x="19241" y="429773"/>
                    <a:pt x="0" y="410532"/>
                    <a:pt x="0" y="386796"/>
                  </a:cubicBezTo>
                  <a:lnTo>
                    <a:pt x="0" y="42977"/>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algn="ctr" defTabSz="444500">
                <a:spcBef>
                  <a:spcPct val="0"/>
                </a:spcBef>
                <a:spcAft>
                  <a:spcPct val="35000"/>
                </a:spcAft>
              </a:pPr>
              <a:r>
                <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Install WordPress</a:t>
              </a:r>
            </a:p>
          </p:txBody>
        </p:sp>
        <p:sp>
          <p:nvSpPr>
            <p:cNvPr id="14" name="Freeform: Shape 44">
              <a:extLst>
                <a:ext uri="{FF2B5EF4-FFF2-40B4-BE49-F238E27FC236}">
                  <a16:creationId xmlns:a16="http://schemas.microsoft.com/office/drawing/2014/main" id="{58BBF891-AF90-8146-9228-18B1AE9FA189}"/>
                </a:ext>
              </a:extLst>
            </p:cNvPr>
            <p:cNvSpPr/>
            <p:nvPr/>
          </p:nvSpPr>
          <p:spPr>
            <a:xfrm>
              <a:off x="2270177" y="1482702"/>
              <a:ext cx="1377928" cy="375700"/>
            </a:xfrm>
            <a:custGeom>
              <a:avLst/>
              <a:gdLst>
                <a:gd name="connsiteX0" fmla="*/ 0 w 859547"/>
                <a:gd name="connsiteY0" fmla="*/ 42977 h 429773"/>
                <a:gd name="connsiteX1" fmla="*/ 42977 w 859547"/>
                <a:gd name="connsiteY1" fmla="*/ 0 h 429773"/>
                <a:gd name="connsiteX2" fmla="*/ 816570 w 859547"/>
                <a:gd name="connsiteY2" fmla="*/ 0 h 429773"/>
                <a:gd name="connsiteX3" fmla="*/ 859547 w 859547"/>
                <a:gd name="connsiteY3" fmla="*/ 42977 h 429773"/>
                <a:gd name="connsiteX4" fmla="*/ 859547 w 859547"/>
                <a:gd name="connsiteY4" fmla="*/ 386796 h 429773"/>
                <a:gd name="connsiteX5" fmla="*/ 816570 w 859547"/>
                <a:gd name="connsiteY5" fmla="*/ 429773 h 429773"/>
                <a:gd name="connsiteX6" fmla="*/ 42977 w 859547"/>
                <a:gd name="connsiteY6" fmla="*/ 429773 h 429773"/>
                <a:gd name="connsiteX7" fmla="*/ 0 w 859547"/>
                <a:gd name="connsiteY7" fmla="*/ 386796 h 429773"/>
                <a:gd name="connsiteX8" fmla="*/ 0 w 859547"/>
                <a:gd name="connsiteY8" fmla="*/ 42977 h 42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47" h="429773">
                  <a:moveTo>
                    <a:pt x="0" y="42977"/>
                  </a:moveTo>
                  <a:cubicBezTo>
                    <a:pt x="0" y="19241"/>
                    <a:pt x="19241" y="0"/>
                    <a:pt x="42977" y="0"/>
                  </a:cubicBezTo>
                  <a:lnTo>
                    <a:pt x="816570" y="0"/>
                  </a:lnTo>
                  <a:cubicBezTo>
                    <a:pt x="840306" y="0"/>
                    <a:pt x="859547" y="19241"/>
                    <a:pt x="859547" y="42977"/>
                  </a:cubicBezTo>
                  <a:lnTo>
                    <a:pt x="859547" y="386796"/>
                  </a:lnTo>
                  <a:cubicBezTo>
                    <a:pt x="859547" y="410532"/>
                    <a:pt x="840306" y="429773"/>
                    <a:pt x="816570" y="429773"/>
                  </a:cubicBezTo>
                  <a:lnTo>
                    <a:pt x="42977" y="429773"/>
                  </a:lnTo>
                  <a:cubicBezTo>
                    <a:pt x="19241" y="429773"/>
                    <a:pt x="0" y="410532"/>
                    <a:pt x="0" y="386796"/>
                  </a:cubicBezTo>
                  <a:lnTo>
                    <a:pt x="0" y="42977"/>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algn="ctr" defTabSz="444500">
                <a:spcBef>
                  <a:spcPct val="0"/>
                </a:spcBef>
                <a:spcAft>
                  <a:spcPct val="35000"/>
                </a:spcAft>
              </a:pPr>
              <a:r>
                <a:rPr lang="en-US"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Test and tweak as you go</a:t>
              </a:r>
            </a:p>
          </p:txBody>
        </p:sp>
        <p:sp>
          <p:nvSpPr>
            <p:cNvPr id="15" name="Freeform: Shape 44">
              <a:extLst>
                <a:ext uri="{FF2B5EF4-FFF2-40B4-BE49-F238E27FC236}">
                  <a16:creationId xmlns:a16="http://schemas.microsoft.com/office/drawing/2014/main" id="{C796E055-81ED-5D48-A3E9-29C25325A736}"/>
                </a:ext>
              </a:extLst>
            </p:cNvPr>
            <p:cNvSpPr/>
            <p:nvPr/>
          </p:nvSpPr>
          <p:spPr>
            <a:xfrm>
              <a:off x="4573723" y="1455969"/>
              <a:ext cx="1314009" cy="330587"/>
            </a:xfrm>
            <a:custGeom>
              <a:avLst/>
              <a:gdLst>
                <a:gd name="connsiteX0" fmla="*/ 0 w 859547"/>
                <a:gd name="connsiteY0" fmla="*/ 42977 h 429773"/>
                <a:gd name="connsiteX1" fmla="*/ 42977 w 859547"/>
                <a:gd name="connsiteY1" fmla="*/ 0 h 429773"/>
                <a:gd name="connsiteX2" fmla="*/ 816570 w 859547"/>
                <a:gd name="connsiteY2" fmla="*/ 0 h 429773"/>
                <a:gd name="connsiteX3" fmla="*/ 859547 w 859547"/>
                <a:gd name="connsiteY3" fmla="*/ 42977 h 429773"/>
                <a:gd name="connsiteX4" fmla="*/ 859547 w 859547"/>
                <a:gd name="connsiteY4" fmla="*/ 386796 h 429773"/>
                <a:gd name="connsiteX5" fmla="*/ 816570 w 859547"/>
                <a:gd name="connsiteY5" fmla="*/ 429773 h 429773"/>
                <a:gd name="connsiteX6" fmla="*/ 42977 w 859547"/>
                <a:gd name="connsiteY6" fmla="*/ 429773 h 429773"/>
                <a:gd name="connsiteX7" fmla="*/ 0 w 859547"/>
                <a:gd name="connsiteY7" fmla="*/ 386796 h 429773"/>
                <a:gd name="connsiteX8" fmla="*/ 0 w 859547"/>
                <a:gd name="connsiteY8" fmla="*/ 42977 h 42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9547" h="429773">
                  <a:moveTo>
                    <a:pt x="0" y="42977"/>
                  </a:moveTo>
                  <a:cubicBezTo>
                    <a:pt x="0" y="19241"/>
                    <a:pt x="19241" y="0"/>
                    <a:pt x="42977" y="0"/>
                  </a:cubicBezTo>
                  <a:lnTo>
                    <a:pt x="816570" y="0"/>
                  </a:lnTo>
                  <a:cubicBezTo>
                    <a:pt x="840306" y="0"/>
                    <a:pt x="859547" y="19241"/>
                    <a:pt x="859547" y="42977"/>
                  </a:cubicBezTo>
                  <a:lnTo>
                    <a:pt x="859547" y="386796"/>
                  </a:lnTo>
                  <a:cubicBezTo>
                    <a:pt x="859547" y="410532"/>
                    <a:pt x="840306" y="429773"/>
                    <a:pt x="816570" y="429773"/>
                  </a:cubicBezTo>
                  <a:lnTo>
                    <a:pt x="42977" y="429773"/>
                  </a:lnTo>
                  <a:cubicBezTo>
                    <a:pt x="19241" y="429773"/>
                    <a:pt x="0" y="410532"/>
                    <a:pt x="0" y="386796"/>
                  </a:cubicBezTo>
                  <a:lnTo>
                    <a:pt x="0" y="42977"/>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marL="0" lvl="0" indent="0" algn="ctr" defTabSz="444500">
                <a:spcBef>
                  <a:spcPct val="0"/>
                </a:spcBef>
                <a:spcAft>
                  <a:spcPct val="35000"/>
                </a:spcAft>
                <a:buNone/>
              </a:pPr>
              <a:r>
                <a:rPr lang="en-US" sz="1000" kern="1200" dirty="0">
                  <a:solidFill>
                    <a:srgbClr val="3B3B3B"/>
                  </a:solidFill>
                  <a:latin typeface="Open Sans" panose="020B0606030504020204" pitchFamily="34" charset="0"/>
                  <a:ea typeface="Open Sans" panose="020B0606030504020204" pitchFamily="34" charset="0"/>
                  <a:cs typeface="Open Sans" panose="020B0606030504020204" pitchFamily="34" charset="0"/>
                </a:rPr>
                <a:t> Buy a domain and hosting plan</a:t>
              </a:r>
            </a:p>
          </p:txBody>
        </p:sp>
        <p:sp>
          <p:nvSpPr>
            <p:cNvPr id="16" name="Oval 15">
              <a:extLst>
                <a:ext uri="{FF2B5EF4-FFF2-40B4-BE49-F238E27FC236}">
                  <a16:creationId xmlns:a16="http://schemas.microsoft.com/office/drawing/2014/main" id="{115E539E-B06E-C248-91AF-EB8F4D680982}"/>
                </a:ext>
              </a:extLst>
            </p:cNvPr>
            <p:cNvSpPr>
              <a:spLocks noChangeAspect="1"/>
            </p:cNvSpPr>
            <p:nvPr/>
          </p:nvSpPr>
          <p:spPr>
            <a:xfrm>
              <a:off x="3187675" y="2181659"/>
              <a:ext cx="2097058" cy="2097055"/>
            </a:xfrm>
            <a:prstGeom prst="ellipse">
              <a:avLst/>
            </a:prstGeom>
            <a:solidFill>
              <a:schemeClr val="bg1"/>
            </a:solidFill>
            <a:ln w="12700" cmpd="sng">
              <a:noFill/>
              <a:prstDash val="dash"/>
            </a:ln>
            <a:effectLst>
              <a:softEdge rad="0"/>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algn="ctr" defTabSz="444500">
                <a:spcBef>
                  <a:spcPct val="0"/>
                </a:spcBef>
                <a:spcAft>
                  <a:spcPct val="35000"/>
                </a:spcAft>
              </a:pPr>
              <a:r>
                <a:rPr lang="en-IE" sz="800" b="1" dirty="0">
                  <a:solidFill>
                    <a:srgbClr val="626A6F"/>
                  </a:solidFill>
                  <a:latin typeface="Open Sans" panose="020B0606030504020204" pitchFamily="34" charset="0"/>
                  <a:ea typeface="Open Sans" panose="020B0606030504020204" pitchFamily="34" charset="0"/>
                  <a:cs typeface="Open Sans" panose="020B0606030504020204" pitchFamily="34" charset="0"/>
                </a:rPr>
                <a:t>CMS</a:t>
              </a:r>
            </a:p>
          </p:txBody>
        </p:sp>
        <p:sp>
          <p:nvSpPr>
            <p:cNvPr id="17" name="Oval 16">
              <a:extLst>
                <a:ext uri="{FF2B5EF4-FFF2-40B4-BE49-F238E27FC236}">
                  <a16:creationId xmlns:a16="http://schemas.microsoft.com/office/drawing/2014/main" id="{2098D0B7-6C9A-474E-82A6-B7273B0187A1}"/>
                </a:ext>
              </a:extLst>
            </p:cNvPr>
            <p:cNvSpPr>
              <a:spLocks noChangeAspect="1"/>
            </p:cNvSpPr>
            <p:nvPr/>
          </p:nvSpPr>
          <p:spPr>
            <a:xfrm>
              <a:off x="3286370" y="2305404"/>
              <a:ext cx="1906416" cy="1906414"/>
            </a:xfrm>
            <a:prstGeom prst="ellipse">
              <a:avLst/>
            </a:prstGeom>
            <a:solidFill>
              <a:schemeClr val="bg1"/>
            </a:solidFill>
            <a:ln w="12700" cmpd="sng">
              <a:solidFill>
                <a:srgbClr val="1998E6"/>
              </a:solidFill>
              <a:prstDash val="dash"/>
            </a:ln>
            <a:effectLst>
              <a:softEdge rad="0"/>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938" tIns="18938" rIns="18938" bIns="18938" numCol="1" spcCol="1270" anchor="ctr" anchorCtr="0">
              <a:noAutofit/>
            </a:bodyPr>
            <a:lstStyle/>
            <a:p>
              <a:pPr algn="ctr" defTabSz="444500">
                <a:spcBef>
                  <a:spcPct val="0"/>
                </a:spcBef>
                <a:spcAft>
                  <a:spcPct val="35000"/>
                </a:spcAft>
              </a:pPr>
              <a:r>
                <a:rPr lang="en-IE" sz="1200" b="1" dirty="0">
                  <a:solidFill>
                    <a:srgbClr val="1998E6"/>
                  </a:solidFill>
                  <a:latin typeface="Open Sans" panose="020B0606030504020204" pitchFamily="34" charset="0"/>
                  <a:ea typeface="Open Sans" panose="020B0606030504020204" pitchFamily="34" charset="0"/>
                  <a:cs typeface="Open Sans" panose="020B0606030504020204" pitchFamily="34" charset="0"/>
                </a:rPr>
                <a:t>Setting up a website</a:t>
              </a:r>
            </a:p>
          </p:txBody>
        </p:sp>
      </p:grpSp>
      <p:grpSp>
        <p:nvGrpSpPr>
          <p:cNvPr id="20" name="Group 19"/>
          <p:cNvGrpSpPr>
            <a:grpSpLocks noChangeAspect="1"/>
          </p:cNvGrpSpPr>
          <p:nvPr/>
        </p:nvGrpSpPr>
        <p:grpSpPr>
          <a:xfrm>
            <a:off x="374319" y="320842"/>
            <a:ext cx="144000" cy="146120"/>
            <a:chOff x="-1080368" y="1835621"/>
            <a:chExt cx="754063" cy="765175"/>
          </a:xfrm>
        </p:grpSpPr>
        <p:sp>
          <p:nvSpPr>
            <p:cNvPr id="21"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2"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703028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D59302-9AE6-B548-8072-FB4A7C42F1D5}"/>
              </a:ext>
            </a:extLst>
          </p:cNvPr>
          <p:cNvSpPr/>
          <p:nvPr/>
        </p:nvSpPr>
        <p:spPr>
          <a:xfrm>
            <a:off x="182564" y="211138"/>
            <a:ext cx="5024436"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4" name="TextBox 3">
            <a:extLst>
              <a:ext uri="{FF2B5EF4-FFF2-40B4-BE49-F238E27FC236}">
                <a16:creationId xmlns:a16="http://schemas.microsoft.com/office/drawing/2014/main" id="{C3EA4663-C7B5-F84E-B354-1888B66F6FC0}"/>
              </a:ext>
            </a:extLst>
          </p:cNvPr>
          <p:cNvSpPr txBox="1">
            <a:spLocks noChangeArrowheads="1"/>
          </p:cNvSpPr>
          <p:nvPr/>
        </p:nvSpPr>
        <p:spPr bwMode="auto">
          <a:xfrm>
            <a:off x="592889" y="1065402"/>
            <a:ext cx="370574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WordPress Theme</a:t>
            </a:r>
          </a:p>
        </p:txBody>
      </p:sp>
      <p:sp>
        <p:nvSpPr>
          <p:cNvPr id="2" name="Content Placeholder 2">
            <a:extLst>
              <a:ext uri="{FF2B5EF4-FFF2-40B4-BE49-F238E27FC236}">
                <a16:creationId xmlns:a16="http://schemas.microsoft.com/office/drawing/2014/main" id="{5549F234-566C-C047-A31F-0F7C816385E5}"/>
              </a:ext>
            </a:extLst>
          </p:cNvPr>
          <p:cNvSpPr txBox="1">
            <a:spLocks/>
          </p:cNvSpPr>
          <p:nvPr/>
        </p:nvSpPr>
        <p:spPr>
          <a:xfrm>
            <a:off x="592889" y="1829560"/>
            <a:ext cx="4014036" cy="681037"/>
          </a:xfrm>
          <a:prstGeom prst="rect">
            <a:avLst/>
          </a:prstGeom>
        </p:spPr>
        <p:txBody>
          <a:bodyPr vert="horz" lIns="91440" tIns="45720" rIns="91440" bIns="45720" numCol="1" spcCol="360000" rtlCol="0">
            <a:noAutofit/>
          </a:bodyPr>
          <a:lstStyle>
            <a:lvl1pPr marL="0" indent="0" algn="l" defTabSz="457200" rtl="0" eaLnBrk="1" latinLnBrk="0" hangingPunct="1">
              <a:lnSpc>
                <a:spcPct val="130000"/>
              </a:lnSpc>
              <a:spcBef>
                <a:spcPct val="20000"/>
              </a:spcBef>
              <a:buFont typeface="Arial"/>
              <a:buNone/>
              <a:defRPr sz="1200" kern="1200">
                <a:solidFill>
                  <a:srgbClr val="626A6F"/>
                </a:solidFill>
                <a:latin typeface="Open Sans"/>
                <a:ea typeface="+mn-ea"/>
                <a:cs typeface="Open Sans"/>
              </a:defRPr>
            </a:lvl1pPr>
            <a:lvl2pPr marL="457200" indent="0" algn="l" defTabSz="457200" rtl="0" eaLnBrk="1" latinLnBrk="0" hangingPunct="1">
              <a:spcBef>
                <a:spcPct val="20000"/>
              </a:spcBef>
              <a:buFont typeface="Arial"/>
              <a:buNone/>
              <a:defRPr sz="1400" kern="1200">
                <a:solidFill>
                  <a:srgbClr val="626A6F"/>
                </a:solidFill>
                <a:latin typeface="Open Sans"/>
                <a:ea typeface="+mn-ea"/>
                <a:cs typeface="Open Sans"/>
              </a:defRPr>
            </a:lvl2pPr>
            <a:lvl3pPr marL="914400" indent="0" algn="l" defTabSz="457200" rtl="0" eaLnBrk="1" latinLnBrk="0" hangingPunct="1">
              <a:spcBef>
                <a:spcPct val="20000"/>
              </a:spcBef>
              <a:buFont typeface="Arial"/>
              <a:buNone/>
              <a:defRPr sz="1400" kern="1200">
                <a:solidFill>
                  <a:srgbClr val="626A6F"/>
                </a:solidFill>
                <a:latin typeface="Open Sans"/>
                <a:ea typeface="+mn-ea"/>
                <a:cs typeface="Open Sans"/>
              </a:defRPr>
            </a:lvl3pPr>
            <a:lvl4pPr marL="1371600" indent="0" algn="l" defTabSz="457200" rtl="0" eaLnBrk="1" latinLnBrk="0" hangingPunct="1">
              <a:spcBef>
                <a:spcPct val="20000"/>
              </a:spcBef>
              <a:buFont typeface="Arial"/>
              <a:buNone/>
              <a:defRPr sz="1400" kern="1200">
                <a:solidFill>
                  <a:srgbClr val="626A6F"/>
                </a:solidFill>
                <a:latin typeface="Open Sans"/>
                <a:ea typeface="+mn-ea"/>
                <a:cs typeface="Open Sans"/>
              </a:defRPr>
            </a:lvl4pPr>
            <a:lvl5pPr marL="1828800" indent="0" algn="l" defTabSz="457200" rtl="0" eaLnBrk="1" latinLnBrk="0" hangingPunct="1">
              <a:spcBef>
                <a:spcPct val="20000"/>
              </a:spcBef>
              <a:buFont typeface="Arial"/>
              <a:buNone/>
              <a:defRPr sz="1400" kern="1200">
                <a:solidFill>
                  <a:srgbClr val="626A6F"/>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E" sz="1100" dirty="0">
                <a:solidFill>
                  <a:srgbClr val="0D0D0D"/>
                </a:solidFill>
                <a:latin typeface="Open Sans" panose="020B0606030504020204" pitchFamily="34" charset="0"/>
                <a:cs typeface="+mn-cs"/>
              </a:rPr>
              <a:t>A WordPress theme is a set of code and design files that create the overall look and feel of your website</a:t>
            </a:r>
          </a:p>
        </p:txBody>
      </p:sp>
      <p:sp>
        <p:nvSpPr>
          <p:cNvPr id="6" name="Rectangle 5">
            <a:extLst>
              <a:ext uri="{FF2B5EF4-FFF2-40B4-BE49-F238E27FC236}">
                <a16:creationId xmlns:a16="http://schemas.microsoft.com/office/drawing/2014/main" id="{12D50DA1-F392-8B4F-8670-B64D23F12D9B}"/>
              </a:ext>
            </a:extLst>
          </p:cNvPr>
          <p:cNvSpPr/>
          <p:nvPr/>
        </p:nvSpPr>
        <p:spPr>
          <a:xfrm>
            <a:off x="702175" y="3628262"/>
            <a:ext cx="966787" cy="336550"/>
          </a:xfrm>
          <a:prstGeom prst="rect">
            <a:avLst/>
          </a:prstGeom>
          <a:solidFill>
            <a:srgbClr val="12AA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7" name="TextBox 6">
            <a:extLst>
              <a:ext uri="{FF2B5EF4-FFF2-40B4-BE49-F238E27FC236}">
                <a16:creationId xmlns:a16="http://schemas.microsoft.com/office/drawing/2014/main" id="{8A916866-0995-6244-B326-7C026C0785EB}"/>
              </a:ext>
            </a:extLst>
          </p:cNvPr>
          <p:cNvSpPr txBox="1">
            <a:spLocks noChangeArrowheads="1"/>
          </p:cNvSpPr>
          <p:nvPr/>
        </p:nvSpPr>
        <p:spPr bwMode="auto">
          <a:xfrm>
            <a:off x="754562" y="3691762"/>
            <a:ext cx="8659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r>
              <a:rPr lang="en-US" altLang="x-none" sz="800" dirty="0">
                <a:solidFill>
                  <a:schemeClr val="bg1"/>
                </a:solidFill>
                <a:latin typeface="Open Sans" charset="0"/>
                <a:ea typeface="Open Sans" charset="0"/>
                <a:cs typeface="Open Sans" charset="0"/>
              </a:rPr>
              <a:t>REVEAL MORE</a:t>
            </a:r>
          </a:p>
        </p:txBody>
      </p:sp>
      <p:pic>
        <p:nvPicPr>
          <p:cNvPr id="8" name="Picture 7">
            <a:extLst>
              <a:ext uri="{FF2B5EF4-FFF2-40B4-BE49-F238E27FC236}">
                <a16:creationId xmlns:a16="http://schemas.microsoft.com/office/drawing/2014/main" id="{295E47FF-BA57-1F49-AD00-B8036E73D24E}"/>
              </a:ext>
            </a:extLst>
          </p:cNvPr>
          <p:cNvPicPr>
            <a:picLocks noChangeAspect="1"/>
          </p:cNvPicPr>
          <p:nvPr/>
        </p:nvPicPr>
        <p:blipFill>
          <a:blip r:embed="rId4" cstate="screen">
            <a:clrChange>
              <a:clrFrom>
                <a:srgbClr val="EFEFEF"/>
              </a:clrFrom>
              <a:clrTo>
                <a:srgbClr val="EFEFEF">
                  <a:alpha val="0"/>
                </a:srgbClr>
              </a:clrTo>
            </a:clrChange>
            <a:extLst>
              <a:ext uri="{28A0092B-C50C-407E-A947-70E740481C1C}">
                <a14:useLocalDpi xmlns:a14="http://schemas.microsoft.com/office/drawing/2010/main"/>
              </a:ext>
            </a:extLst>
          </a:blip>
          <a:stretch>
            <a:fillRect/>
          </a:stretch>
        </p:blipFill>
        <p:spPr>
          <a:xfrm>
            <a:off x="4458180" y="1266825"/>
            <a:ext cx="4616461" cy="3077641"/>
          </a:xfrm>
          <a:prstGeom prst="rect">
            <a:avLst/>
          </a:prstGeom>
        </p:spPr>
      </p:pic>
      <p:grpSp>
        <p:nvGrpSpPr>
          <p:cNvPr id="9" name="Group 8"/>
          <p:cNvGrpSpPr>
            <a:grpSpLocks noChangeAspect="1"/>
          </p:cNvGrpSpPr>
          <p:nvPr/>
        </p:nvGrpSpPr>
        <p:grpSpPr>
          <a:xfrm>
            <a:off x="374319" y="320842"/>
            <a:ext cx="144000" cy="146120"/>
            <a:chOff x="-1080368" y="1835621"/>
            <a:chExt cx="754063" cy="765175"/>
          </a:xfrm>
        </p:grpSpPr>
        <p:sp>
          <p:nvSpPr>
            <p:cNvPr id="10"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1"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282702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 y="572"/>
            <a:ext cx="9141965" cy="5142356"/>
          </a:xfrm>
          <a:prstGeom prst="rect">
            <a:avLst/>
          </a:prstGeom>
        </p:spPr>
      </p:pic>
    </p:spTree>
    <p:custDataLst>
      <p:tags r:id="rId1"/>
    </p:custDataLst>
    <p:extLst>
      <p:ext uri="{BB962C8B-B14F-4D97-AF65-F5344CB8AC3E}">
        <p14:creationId xmlns:p14="http://schemas.microsoft.com/office/powerpoint/2010/main" val="3310197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D59302-9AE6-B548-8072-FB4A7C42F1D5}"/>
              </a:ext>
            </a:extLst>
          </p:cNvPr>
          <p:cNvSpPr/>
          <p:nvPr/>
        </p:nvSpPr>
        <p:spPr>
          <a:xfrm>
            <a:off x="182564" y="211138"/>
            <a:ext cx="5024436"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4" name="TextBox 3">
            <a:extLst>
              <a:ext uri="{FF2B5EF4-FFF2-40B4-BE49-F238E27FC236}">
                <a16:creationId xmlns:a16="http://schemas.microsoft.com/office/drawing/2014/main" id="{C3EA4663-C7B5-F84E-B354-1888B66F6FC0}"/>
              </a:ext>
            </a:extLst>
          </p:cNvPr>
          <p:cNvSpPr txBox="1">
            <a:spLocks noChangeArrowheads="1"/>
          </p:cNvSpPr>
          <p:nvPr/>
        </p:nvSpPr>
        <p:spPr bwMode="auto">
          <a:xfrm>
            <a:off x="592889" y="1065402"/>
            <a:ext cx="370574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WordPress Theme</a:t>
            </a:r>
          </a:p>
        </p:txBody>
      </p:sp>
      <p:sp>
        <p:nvSpPr>
          <p:cNvPr id="2" name="Content Placeholder 2">
            <a:extLst>
              <a:ext uri="{FF2B5EF4-FFF2-40B4-BE49-F238E27FC236}">
                <a16:creationId xmlns:a16="http://schemas.microsoft.com/office/drawing/2014/main" id="{5549F234-566C-C047-A31F-0F7C816385E5}"/>
              </a:ext>
            </a:extLst>
          </p:cNvPr>
          <p:cNvSpPr txBox="1">
            <a:spLocks/>
          </p:cNvSpPr>
          <p:nvPr/>
        </p:nvSpPr>
        <p:spPr>
          <a:xfrm>
            <a:off x="592889" y="1829560"/>
            <a:ext cx="4066423" cy="681037"/>
          </a:xfrm>
          <a:prstGeom prst="rect">
            <a:avLst/>
          </a:prstGeom>
        </p:spPr>
        <p:txBody>
          <a:bodyPr vert="horz" lIns="91440" tIns="45720" rIns="91440" bIns="45720" numCol="1" spcCol="360000" rtlCol="0">
            <a:noAutofit/>
          </a:bodyPr>
          <a:lstStyle>
            <a:lvl1pPr marL="0" indent="0" algn="l" defTabSz="457200" rtl="0" eaLnBrk="1" latinLnBrk="0" hangingPunct="1">
              <a:lnSpc>
                <a:spcPct val="130000"/>
              </a:lnSpc>
              <a:spcBef>
                <a:spcPct val="20000"/>
              </a:spcBef>
              <a:buFont typeface="Arial"/>
              <a:buNone/>
              <a:defRPr sz="1200" kern="1200">
                <a:solidFill>
                  <a:srgbClr val="626A6F"/>
                </a:solidFill>
                <a:latin typeface="Open Sans"/>
                <a:ea typeface="+mn-ea"/>
                <a:cs typeface="Open Sans"/>
              </a:defRPr>
            </a:lvl1pPr>
            <a:lvl2pPr marL="457200" indent="0" algn="l" defTabSz="457200" rtl="0" eaLnBrk="1" latinLnBrk="0" hangingPunct="1">
              <a:spcBef>
                <a:spcPct val="20000"/>
              </a:spcBef>
              <a:buFont typeface="Arial"/>
              <a:buNone/>
              <a:defRPr sz="1400" kern="1200">
                <a:solidFill>
                  <a:srgbClr val="626A6F"/>
                </a:solidFill>
                <a:latin typeface="Open Sans"/>
                <a:ea typeface="+mn-ea"/>
                <a:cs typeface="Open Sans"/>
              </a:defRPr>
            </a:lvl2pPr>
            <a:lvl3pPr marL="914400" indent="0" algn="l" defTabSz="457200" rtl="0" eaLnBrk="1" latinLnBrk="0" hangingPunct="1">
              <a:spcBef>
                <a:spcPct val="20000"/>
              </a:spcBef>
              <a:buFont typeface="Arial"/>
              <a:buNone/>
              <a:defRPr sz="1400" kern="1200">
                <a:solidFill>
                  <a:srgbClr val="626A6F"/>
                </a:solidFill>
                <a:latin typeface="Open Sans"/>
                <a:ea typeface="+mn-ea"/>
                <a:cs typeface="Open Sans"/>
              </a:defRPr>
            </a:lvl3pPr>
            <a:lvl4pPr marL="1371600" indent="0" algn="l" defTabSz="457200" rtl="0" eaLnBrk="1" latinLnBrk="0" hangingPunct="1">
              <a:spcBef>
                <a:spcPct val="20000"/>
              </a:spcBef>
              <a:buFont typeface="Arial"/>
              <a:buNone/>
              <a:defRPr sz="1400" kern="1200">
                <a:solidFill>
                  <a:srgbClr val="626A6F"/>
                </a:solidFill>
                <a:latin typeface="Open Sans"/>
                <a:ea typeface="+mn-ea"/>
                <a:cs typeface="Open Sans"/>
              </a:defRPr>
            </a:lvl4pPr>
            <a:lvl5pPr marL="1828800" indent="0" algn="l" defTabSz="457200" rtl="0" eaLnBrk="1" latinLnBrk="0" hangingPunct="1">
              <a:spcBef>
                <a:spcPct val="20000"/>
              </a:spcBef>
              <a:buFont typeface="Arial"/>
              <a:buNone/>
              <a:defRPr sz="1400" kern="1200">
                <a:solidFill>
                  <a:srgbClr val="626A6F"/>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E" sz="1100" dirty="0">
                <a:solidFill>
                  <a:srgbClr val="0D0D0D"/>
                </a:solidFill>
                <a:latin typeface="Open Sans" panose="020B0606030504020204" pitchFamily="34" charset="0"/>
                <a:cs typeface="+mn-cs"/>
              </a:rPr>
              <a:t>A WordPress theme is a set of code and design files that create the overall look and feel of your website</a:t>
            </a:r>
          </a:p>
        </p:txBody>
      </p:sp>
      <p:sp>
        <p:nvSpPr>
          <p:cNvPr id="5" name="Rectangle 4">
            <a:extLst>
              <a:ext uri="{FF2B5EF4-FFF2-40B4-BE49-F238E27FC236}">
                <a16:creationId xmlns:a16="http://schemas.microsoft.com/office/drawing/2014/main" id="{0EB86FE2-3855-D947-8183-5DC934C6F7FD}"/>
              </a:ext>
            </a:extLst>
          </p:cNvPr>
          <p:cNvSpPr/>
          <p:nvPr/>
        </p:nvSpPr>
        <p:spPr>
          <a:xfrm>
            <a:off x="5207000" y="211138"/>
            <a:ext cx="3760788" cy="4676775"/>
          </a:xfrm>
          <a:prstGeom prst="rect">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D50DA1-F392-8B4F-8670-B64D23F12D9B}"/>
              </a:ext>
            </a:extLst>
          </p:cNvPr>
          <p:cNvSpPr/>
          <p:nvPr/>
        </p:nvSpPr>
        <p:spPr>
          <a:xfrm>
            <a:off x="702175" y="3628262"/>
            <a:ext cx="966787" cy="336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7" name="TextBox 6">
            <a:extLst>
              <a:ext uri="{FF2B5EF4-FFF2-40B4-BE49-F238E27FC236}">
                <a16:creationId xmlns:a16="http://schemas.microsoft.com/office/drawing/2014/main" id="{8A916866-0995-6244-B326-7C026C0785EB}"/>
              </a:ext>
            </a:extLst>
          </p:cNvPr>
          <p:cNvSpPr txBox="1">
            <a:spLocks noChangeArrowheads="1"/>
          </p:cNvSpPr>
          <p:nvPr/>
        </p:nvSpPr>
        <p:spPr bwMode="auto">
          <a:xfrm>
            <a:off x="754562" y="3691762"/>
            <a:ext cx="8659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r>
              <a:rPr lang="en-US" altLang="x-none" sz="800" dirty="0">
                <a:solidFill>
                  <a:schemeClr val="tx1">
                    <a:lumMod val="50000"/>
                    <a:lumOff val="50000"/>
                  </a:schemeClr>
                </a:solidFill>
                <a:latin typeface="Open Sans" charset="0"/>
                <a:ea typeface="Open Sans" charset="0"/>
                <a:cs typeface="Open Sans" charset="0"/>
              </a:rPr>
              <a:t>REVEAL MORE</a:t>
            </a:r>
          </a:p>
        </p:txBody>
      </p:sp>
      <p:sp>
        <p:nvSpPr>
          <p:cNvPr id="8" name="Rectangle 7">
            <a:extLst>
              <a:ext uri="{FF2B5EF4-FFF2-40B4-BE49-F238E27FC236}">
                <a16:creationId xmlns:a16="http://schemas.microsoft.com/office/drawing/2014/main" id="{CD92E9C0-53AF-824C-A370-8F3D7ACC90ED}"/>
              </a:ext>
            </a:extLst>
          </p:cNvPr>
          <p:cNvSpPr/>
          <p:nvPr/>
        </p:nvSpPr>
        <p:spPr>
          <a:xfrm>
            <a:off x="5697141" y="1398673"/>
            <a:ext cx="2722959" cy="430887"/>
          </a:xfrm>
          <a:prstGeom prst="rect">
            <a:avLst/>
          </a:prstGeom>
        </p:spPr>
        <p:txBody>
          <a:bodyPr wrap="square">
            <a:spAutoFit/>
          </a:bodyPr>
          <a:lstStyle/>
          <a:p>
            <a:pPr marL="0" lvl="0" indent="0">
              <a:buFont typeface="+mj-lt"/>
              <a:buNone/>
            </a:pPr>
            <a:r>
              <a:rPr lang="en-US" sz="1100" dirty="0">
                <a:solidFill>
                  <a:schemeClr val="bg1"/>
                </a:solidFill>
                <a:latin typeface="Open Sans" panose="020B0606030504020204" pitchFamily="34" charset="0"/>
              </a:rPr>
              <a:t>There are different types of themes based on their purpose. These include:</a:t>
            </a:r>
          </a:p>
        </p:txBody>
      </p:sp>
      <p:sp>
        <p:nvSpPr>
          <p:cNvPr id="26" name="Rectangle 25">
            <a:extLst>
              <a:ext uri="{FF2B5EF4-FFF2-40B4-BE49-F238E27FC236}">
                <a16:creationId xmlns:a16="http://schemas.microsoft.com/office/drawing/2014/main" id="{72C26FEC-A10F-2F4F-AE0E-752A3DBB0D9C}"/>
              </a:ext>
            </a:extLst>
          </p:cNvPr>
          <p:cNvSpPr/>
          <p:nvPr/>
        </p:nvSpPr>
        <p:spPr>
          <a:xfrm>
            <a:off x="6182320" y="1906627"/>
            <a:ext cx="2108200" cy="1978106"/>
          </a:xfrm>
          <a:prstGeom prst="rect">
            <a:avLst/>
          </a:prstGeom>
        </p:spPr>
        <p:txBody>
          <a:bodyPr wrap="square">
            <a:spAutoFit/>
          </a:bodyPr>
          <a:lstStyle/>
          <a:p>
            <a:pPr>
              <a:lnSpc>
                <a:spcPct val="190000"/>
              </a:lnSpc>
              <a:spcBef>
                <a:spcPts val="190"/>
              </a:spcBef>
              <a:spcAft>
                <a:spcPts val="190"/>
              </a:spcAft>
            </a:pPr>
            <a:r>
              <a:rPr lang="en-IN" sz="1100" dirty="0">
                <a:solidFill>
                  <a:schemeClr val="bg1"/>
                </a:solidFill>
                <a:latin typeface="Open Sans" panose="020B0606030504020204" pitchFamily="34" charset="0"/>
              </a:rPr>
              <a:t>Blog or Newspaper</a:t>
            </a:r>
            <a:br>
              <a:rPr lang="en-IN" sz="1100" dirty="0">
                <a:solidFill>
                  <a:schemeClr val="bg1"/>
                </a:solidFill>
                <a:latin typeface="Open Sans" panose="020B0606030504020204" pitchFamily="34" charset="0"/>
              </a:rPr>
            </a:br>
            <a:r>
              <a:rPr lang="en-IN" sz="1100" dirty="0">
                <a:solidFill>
                  <a:schemeClr val="bg1"/>
                </a:solidFill>
                <a:latin typeface="Open Sans" panose="020B0606030504020204" pitchFamily="34" charset="0"/>
              </a:rPr>
              <a:t>Business and services</a:t>
            </a:r>
            <a:br>
              <a:rPr lang="en-IN" sz="1100" dirty="0">
                <a:solidFill>
                  <a:schemeClr val="bg1"/>
                </a:solidFill>
                <a:latin typeface="Open Sans" panose="020B0606030504020204" pitchFamily="34" charset="0"/>
              </a:rPr>
            </a:br>
            <a:r>
              <a:rPr lang="en-IN" sz="1100" dirty="0">
                <a:solidFill>
                  <a:schemeClr val="bg1"/>
                </a:solidFill>
                <a:latin typeface="Open Sans" panose="020B0606030504020204" pitchFamily="34" charset="0"/>
              </a:rPr>
              <a:t>E-commerce</a:t>
            </a:r>
            <a:br>
              <a:rPr lang="en-IN" sz="1100" dirty="0">
                <a:solidFill>
                  <a:schemeClr val="bg1"/>
                </a:solidFill>
                <a:latin typeface="Open Sans" panose="020B0606030504020204" pitchFamily="34" charset="0"/>
              </a:rPr>
            </a:br>
            <a:r>
              <a:rPr lang="en-IN" sz="1100" dirty="0">
                <a:solidFill>
                  <a:schemeClr val="bg1"/>
                </a:solidFill>
                <a:latin typeface="Open Sans" panose="020B0606030504020204" pitchFamily="34" charset="0"/>
              </a:rPr>
              <a:t>Beauty</a:t>
            </a:r>
            <a:br>
              <a:rPr lang="en-IN" sz="1100" dirty="0">
                <a:solidFill>
                  <a:schemeClr val="bg1"/>
                </a:solidFill>
                <a:latin typeface="Open Sans" panose="020B0606030504020204" pitchFamily="34" charset="0"/>
              </a:rPr>
            </a:br>
            <a:r>
              <a:rPr lang="en-IN" sz="1100" dirty="0">
                <a:solidFill>
                  <a:schemeClr val="bg1"/>
                </a:solidFill>
                <a:latin typeface="Open Sans" panose="020B0606030504020204" pitchFamily="34" charset="0"/>
              </a:rPr>
              <a:t>Sports</a:t>
            </a:r>
            <a:br>
              <a:rPr lang="en-IN" sz="1100" dirty="0">
                <a:solidFill>
                  <a:schemeClr val="bg1"/>
                </a:solidFill>
                <a:latin typeface="Open Sans" panose="020B0606030504020204" pitchFamily="34" charset="0"/>
              </a:rPr>
            </a:br>
            <a:r>
              <a:rPr lang="en-IN" sz="1100" dirty="0">
                <a:solidFill>
                  <a:schemeClr val="bg1"/>
                </a:solidFill>
                <a:latin typeface="Open Sans" panose="020B0606030504020204" pitchFamily="34" charset="0"/>
              </a:rPr>
              <a:t>Fashion </a:t>
            </a:r>
            <a:endParaRPr lang="en-US" sz="1100" dirty="0">
              <a:solidFill>
                <a:schemeClr val="bg1"/>
              </a:solidFill>
              <a:latin typeface="Open Sans" panose="020B0606030504020204" pitchFamily="34" charset="0"/>
            </a:endParaRPr>
          </a:p>
        </p:txBody>
      </p:sp>
      <p:sp>
        <p:nvSpPr>
          <p:cNvPr id="27" name="Shape 2599">
            <a:extLst>
              <a:ext uri="{FF2B5EF4-FFF2-40B4-BE49-F238E27FC236}">
                <a16:creationId xmlns:a16="http://schemas.microsoft.com/office/drawing/2014/main" id="{1029441D-FA3E-5947-A59F-66857429C390}"/>
              </a:ext>
            </a:extLst>
          </p:cNvPr>
          <p:cNvSpPr>
            <a:spLocks noChangeAspect="1"/>
          </p:cNvSpPr>
          <p:nvPr/>
        </p:nvSpPr>
        <p:spPr>
          <a:xfrm>
            <a:off x="5788464" y="2031950"/>
            <a:ext cx="216056" cy="216000"/>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rgbClr val="1998E6"/>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solidFill>
                <a:srgbClr val="626A6F"/>
              </a:solidFill>
            </a:endParaRPr>
          </a:p>
        </p:txBody>
      </p:sp>
      <p:sp>
        <p:nvSpPr>
          <p:cNvPr id="28" name="Shape 2604">
            <a:extLst>
              <a:ext uri="{FF2B5EF4-FFF2-40B4-BE49-F238E27FC236}">
                <a16:creationId xmlns:a16="http://schemas.microsoft.com/office/drawing/2014/main" id="{CA0CD2E3-B4EA-2141-98A2-585BB4318ADD}"/>
              </a:ext>
            </a:extLst>
          </p:cNvPr>
          <p:cNvSpPr>
            <a:spLocks noChangeAspect="1"/>
          </p:cNvSpPr>
          <p:nvPr/>
        </p:nvSpPr>
        <p:spPr>
          <a:xfrm>
            <a:off x="5775764" y="2360513"/>
            <a:ext cx="264068" cy="216000"/>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solidFill>
                <a:srgbClr val="626A6F"/>
              </a:solidFill>
            </a:endParaRPr>
          </a:p>
        </p:txBody>
      </p:sp>
      <p:sp>
        <p:nvSpPr>
          <p:cNvPr id="29" name="Shape 2791">
            <a:extLst>
              <a:ext uri="{FF2B5EF4-FFF2-40B4-BE49-F238E27FC236}">
                <a16:creationId xmlns:a16="http://schemas.microsoft.com/office/drawing/2014/main" id="{5750D61F-4600-9D49-8BF7-4CFD8BAD31E5}"/>
              </a:ext>
            </a:extLst>
          </p:cNvPr>
          <p:cNvSpPr>
            <a:spLocks noChangeAspect="1"/>
          </p:cNvSpPr>
          <p:nvPr/>
        </p:nvSpPr>
        <p:spPr>
          <a:xfrm>
            <a:off x="5796208" y="2697838"/>
            <a:ext cx="264068" cy="216000"/>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solidFill>
                <a:srgbClr val="626A6F"/>
              </a:solidFill>
            </a:endParaRPr>
          </a:p>
        </p:txBody>
      </p:sp>
      <p:sp>
        <p:nvSpPr>
          <p:cNvPr id="30" name="Shape 2955">
            <a:extLst>
              <a:ext uri="{FF2B5EF4-FFF2-40B4-BE49-F238E27FC236}">
                <a16:creationId xmlns:a16="http://schemas.microsoft.com/office/drawing/2014/main" id="{170D88F2-9CA6-494F-8D95-AA9B7F36EE72}"/>
              </a:ext>
            </a:extLst>
          </p:cNvPr>
          <p:cNvSpPr>
            <a:spLocks noChangeAspect="1"/>
          </p:cNvSpPr>
          <p:nvPr/>
        </p:nvSpPr>
        <p:spPr>
          <a:xfrm>
            <a:off x="5806120" y="3298691"/>
            <a:ext cx="216056" cy="216000"/>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solidFill>
                <a:srgbClr val="626A6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Shape 2829">
            <a:extLst>
              <a:ext uri="{FF2B5EF4-FFF2-40B4-BE49-F238E27FC236}">
                <a16:creationId xmlns:a16="http://schemas.microsoft.com/office/drawing/2014/main" id="{234DA698-C634-1A4D-A04B-87BD28C1163B}"/>
              </a:ext>
            </a:extLst>
          </p:cNvPr>
          <p:cNvSpPr>
            <a:spLocks noChangeAspect="1"/>
          </p:cNvSpPr>
          <p:nvPr/>
        </p:nvSpPr>
        <p:spPr>
          <a:xfrm>
            <a:off x="5803256" y="3598899"/>
            <a:ext cx="252064" cy="251999"/>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6"/>
                  <a:pt x="9987" y="13745"/>
                  <a:pt x="10800" y="13745"/>
                </a:cubicBezTo>
                <a:cubicBezTo>
                  <a:pt x="11613" y="13745"/>
                  <a:pt x="12273" y="13086"/>
                  <a:pt x="12273" y="12273"/>
                </a:cubicBezTo>
                <a:cubicBezTo>
                  <a:pt x="12273" y="11460"/>
                  <a:pt x="11613" y="10800"/>
                  <a:pt x="10800" y="10800"/>
                </a:cubicBezTo>
                <a:moveTo>
                  <a:pt x="20469" y="11563"/>
                </a:moveTo>
                <a:lnTo>
                  <a:pt x="19745" y="13686"/>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0"/>
                </a:moveTo>
                <a:cubicBezTo>
                  <a:pt x="17636" y="19861"/>
                  <a:pt x="17438" y="20618"/>
                  <a:pt x="16691" y="20618"/>
                </a:cubicBezTo>
                <a:lnTo>
                  <a:pt x="4909" y="20618"/>
                </a:lnTo>
                <a:cubicBezTo>
                  <a:pt x="4169" y="20618"/>
                  <a:pt x="3960" y="19860"/>
                  <a:pt x="3960" y="19860"/>
                </a:cubicBezTo>
                <a:lnTo>
                  <a:pt x="2196" y="14687"/>
                </a:lnTo>
                <a:cubicBezTo>
                  <a:pt x="4567" y="15928"/>
                  <a:pt x="7651" y="16691"/>
                  <a:pt x="11045" y="16691"/>
                </a:cubicBezTo>
                <a:cubicBezTo>
                  <a:pt x="14163" y="16691"/>
                  <a:pt x="17019" y="16046"/>
                  <a:pt x="19304" y="14981"/>
                </a:cubicBezTo>
                <a:cubicBezTo>
                  <a:pt x="19304" y="14981"/>
                  <a:pt x="17640" y="19860"/>
                  <a:pt x="17640" y="19860"/>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4"/>
                  <a:pt x="21600" y="11126"/>
                  <a:pt x="21600" y="10800"/>
                </a:cubicBezTo>
                <a:cubicBezTo>
                  <a:pt x="21600" y="9174"/>
                  <a:pt x="20281" y="7855"/>
                  <a:pt x="18655" y="7855"/>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solidFill>
                <a:srgbClr val="626A6F"/>
              </a:solidFill>
            </a:endParaRPr>
          </a:p>
        </p:txBody>
      </p:sp>
      <p:sp>
        <p:nvSpPr>
          <p:cNvPr id="32" name="Freeform 68">
            <a:extLst>
              <a:ext uri="{FF2B5EF4-FFF2-40B4-BE49-F238E27FC236}">
                <a16:creationId xmlns:a16="http://schemas.microsoft.com/office/drawing/2014/main" id="{DE5BCF62-EA50-0D41-85C8-00F473898038}"/>
              </a:ext>
            </a:extLst>
          </p:cNvPr>
          <p:cNvSpPr>
            <a:spLocks noChangeAspect="1" noChangeArrowheads="1"/>
          </p:cNvSpPr>
          <p:nvPr/>
        </p:nvSpPr>
        <p:spPr bwMode="auto">
          <a:xfrm>
            <a:off x="5789827" y="2999466"/>
            <a:ext cx="257749" cy="216000"/>
          </a:xfrm>
          <a:custGeom>
            <a:avLst/>
            <a:gdLst>
              <a:gd name="T0" fmla="*/ 311 w 624"/>
              <a:gd name="T1" fmla="*/ 150 h 525"/>
              <a:gd name="T2" fmla="*/ 0 w 624"/>
              <a:gd name="T3" fmla="*/ 337 h 525"/>
              <a:gd name="T4" fmla="*/ 311 w 624"/>
              <a:gd name="T5" fmla="*/ 524 h 525"/>
              <a:gd name="T6" fmla="*/ 623 w 624"/>
              <a:gd name="T7" fmla="*/ 337 h 525"/>
              <a:gd name="T8" fmla="*/ 311 w 624"/>
              <a:gd name="T9" fmla="*/ 150 h 525"/>
              <a:gd name="T10" fmla="*/ 311 w 624"/>
              <a:gd name="T11" fmla="*/ 499 h 525"/>
              <a:gd name="T12" fmla="*/ 27 w 624"/>
              <a:gd name="T13" fmla="*/ 337 h 525"/>
              <a:gd name="T14" fmla="*/ 311 w 624"/>
              <a:gd name="T15" fmla="*/ 175 h 525"/>
              <a:gd name="T16" fmla="*/ 595 w 624"/>
              <a:gd name="T17" fmla="*/ 337 h 525"/>
              <a:gd name="T18" fmla="*/ 311 w 624"/>
              <a:gd name="T19" fmla="*/ 499 h 525"/>
              <a:gd name="T20" fmla="*/ 311 w 624"/>
              <a:gd name="T21" fmla="*/ 250 h 525"/>
              <a:gd name="T22" fmla="*/ 224 w 624"/>
              <a:gd name="T23" fmla="*/ 337 h 525"/>
              <a:gd name="T24" fmla="*/ 311 w 624"/>
              <a:gd name="T25" fmla="*/ 424 h 525"/>
              <a:gd name="T26" fmla="*/ 399 w 624"/>
              <a:gd name="T27" fmla="*/ 337 h 525"/>
              <a:gd name="T28" fmla="*/ 311 w 624"/>
              <a:gd name="T29" fmla="*/ 250 h 525"/>
              <a:gd name="T30" fmla="*/ 311 w 624"/>
              <a:gd name="T31" fmla="*/ 399 h 525"/>
              <a:gd name="T32" fmla="*/ 249 w 624"/>
              <a:gd name="T33" fmla="*/ 337 h 525"/>
              <a:gd name="T34" fmla="*/ 311 w 624"/>
              <a:gd name="T35" fmla="*/ 274 h 525"/>
              <a:gd name="T36" fmla="*/ 374 w 624"/>
              <a:gd name="T37" fmla="*/ 337 h 525"/>
              <a:gd name="T38" fmla="*/ 311 w 624"/>
              <a:gd name="T39" fmla="*/ 399 h 525"/>
              <a:gd name="T40" fmla="*/ 149 w 624"/>
              <a:gd name="T41" fmla="*/ 93 h 525"/>
              <a:gd name="T42" fmla="*/ 154 w 624"/>
              <a:gd name="T43" fmla="*/ 75 h 525"/>
              <a:gd name="T44" fmla="*/ 172 w 624"/>
              <a:gd name="T45" fmla="*/ 80 h 525"/>
              <a:gd name="T46" fmla="*/ 197 w 624"/>
              <a:gd name="T47" fmla="*/ 122 h 525"/>
              <a:gd name="T48" fmla="*/ 192 w 624"/>
              <a:gd name="T49" fmla="*/ 140 h 525"/>
              <a:gd name="T50" fmla="*/ 187 w 624"/>
              <a:gd name="T51" fmla="*/ 142 h 525"/>
              <a:gd name="T52" fmla="*/ 177 w 624"/>
              <a:gd name="T53" fmla="*/ 137 h 525"/>
              <a:gd name="T54" fmla="*/ 149 w 624"/>
              <a:gd name="T55" fmla="*/ 93 h 525"/>
              <a:gd name="T56" fmla="*/ 423 w 624"/>
              <a:gd name="T57" fmla="*/ 125 h 525"/>
              <a:gd name="T58" fmla="*/ 448 w 624"/>
              <a:gd name="T59" fmla="*/ 83 h 525"/>
              <a:gd name="T60" fmla="*/ 466 w 624"/>
              <a:gd name="T61" fmla="*/ 78 h 525"/>
              <a:gd name="T62" fmla="*/ 471 w 624"/>
              <a:gd name="T63" fmla="*/ 95 h 525"/>
              <a:gd name="T64" fmla="*/ 446 w 624"/>
              <a:gd name="T65" fmla="*/ 137 h 525"/>
              <a:gd name="T66" fmla="*/ 436 w 624"/>
              <a:gd name="T67" fmla="*/ 142 h 525"/>
              <a:gd name="T68" fmla="*/ 431 w 624"/>
              <a:gd name="T69" fmla="*/ 140 h 525"/>
              <a:gd name="T70" fmla="*/ 423 w 624"/>
              <a:gd name="T71" fmla="*/ 125 h 525"/>
              <a:gd name="T72" fmla="*/ 299 w 624"/>
              <a:gd name="T73" fmla="*/ 88 h 525"/>
              <a:gd name="T74" fmla="*/ 299 w 624"/>
              <a:gd name="T75" fmla="*/ 13 h 525"/>
              <a:gd name="T76" fmla="*/ 311 w 624"/>
              <a:gd name="T77" fmla="*/ 0 h 525"/>
              <a:gd name="T78" fmla="*/ 324 w 624"/>
              <a:gd name="T79" fmla="*/ 13 h 525"/>
              <a:gd name="T80" fmla="*/ 324 w 624"/>
              <a:gd name="T81" fmla="*/ 88 h 525"/>
              <a:gd name="T82" fmla="*/ 311 w 624"/>
              <a:gd name="T83" fmla="*/ 100 h 525"/>
              <a:gd name="T84" fmla="*/ 299 w 624"/>
              <a:gd name="T85" fmla="*/ 8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4" h="525">
                <a:moveTo>
                  <a:pt x="311" y="150"/>
                </a:moveTo>
                <a:cubicBezTo>
                  <a:pt x="139" y="150"/>
                  <a:pt x="0" y="314"/>
                  <a:pt x="0" y="337"/>
                </a:cubicBezTo>
                <a:cubicBezTo>
                  <a:pt x="0" y="359"/>
                  <a:pt x="139" y="524"/>
                  <a:pt x="311" y="524"/>
                </a:cubicBezTo>
                <a:cubicBezTo>
                  <a:pt x="483" y="524"/>
                  <a:pt x="623" y="359"/>
                  <a:pt x="623" y="337"/>
                </a:cubicBezTo>
                <a:cubicBezTo>
                  <a:pt x="623" y="314"/>
                  <a:pt x="483" y="150"/>
                  <a:pt x="311" y="150"/>
                </a:cubicBezTo>
                <a:close/>
                <a:moveTo>
                  <a:pt x="311" y="499"/>
                </a:moveTo>
                <a:cubicBezTo>
                  <a:pt x="164" y="499"/>
                  <a:pt x="45" y="369"/>
                  <a:pt x="27" y="337"/>
                </a:cubicBezTo>
                <a:cubicBezTo>
                  <a:pt x="47" y="304"/>
                  <a:pt x="164" y="175"/>
                  <a:pt x="311" y="175"/>
                </a:cubicBezTo>
                <a:cubicBezTo>
                  <a:pt x="453" y="175"/>
                  <a:pt x="578" y="302"/>
                  <a:pt x="595" y="337"/>
                </a:cubicBezTo>
                <a:cubicBezTo>
                  <a:pt x="575" y="372"/>
                  <a:pt x="453" y="499"/>
                  <a:pt x="311" y="499"/>
                </a:cubicBezTo>
                <a:close/>
                <a:moveTo>
                  <a:pt x="311" y="250"/>
                </a:moveTo>
                <a:cubicBezTo>
                  <a:pt x="264" y="250"/>
                  <a:pt x="224" y="289"/>
                  <a:pt x="224" y="337"/>
                </a:cubicBezTo>
                <a:cubicBezTo>
                  <a:pt x="224" y="384"/>
                  <a:pt x="263" y="424"/>
                  <a:pt x="311" y="424"/>
                </a:cubicBezTo>
                <a:cubicBezTo>
                  <a:pt x="358" y="424"/>
                  <a:pt x="399" y="384"/>
                  <a:pt x="399" y="337"/>
                </a:cubicBezTo>
                <a:cubicBezTo>
                  <a:pt x="399" y="289"/>
                  <a:pt x="359" y="250"/>
                  <a:pt x="311" y="250"/>
                </a:cubicBezTo>
                <a:close/>
                <a:moveTo>
                  <a:pt x="311" y="399"/>
                </a:moveTo>
                <a:cubicBezTo>
                  <a:pt x="276" y="399"/>
                  <a:pt x="249" y="372"/>
                  <a:pt x="249" y="337"/>
                </a:cubicBezTo>
                <a:cubicBezTo>
                  <a:pt x="249" y="302"/>
                  <a:pt x="276" y="274"/>
                  <a:pt x="311" y="274"/>
                </a:cubicBezTo>
                <a:cubicBezTo>
                  <a:pt x="346" y="274"/>
                  <a:pt x="374" y="302"/>
                  <a:pt x="374" y="337"/>
                </a:cubicBezTo>
                <a:cubicBezTo>
                  <a:pt x="374" y="372"/>
                  <a:pt x="344" y="399"/>
                  <a:pt x="311" y="399"/>
                </a:cubicBezTo>
                <a:close/>
                <a:moveTo>
                  <a:pt x="149" y="93"/>
                </a:moveTo>
                <a:cubicBezTo>
                  <a:pt x="147" y="88"/>
                  <a:pt x="147" y="80"/>
                  <a:pt x="154" y="75"/>
                </a:cubicBezTo>
                <a:cubicBezTo>
                  <a:pt x="159" y="73"/>
                  <a:pt x="167" y="73"/>
                  <a:pt x="172" y="80"/>
                </a:cubicBezTo>
                <a:lnTo>
                  <a:pt x="197" y="122"/>
                </a:lnTo>
                <a:cubicBezTo>
                  <a:pt x="199" y="127"/>
                  <a:pt x="199" y="135"/>
                  <a:pt x="192" y="140"/>
                </a:cubicBezTo>
                <a:cubicBezTo>
                  <a:pt x="189" y="140"/>
                  <a:pt x="187" y="142"/>
                  <a:pt x="187" y="142"/>
                </a:cubicBezTo>
                <a:cubicBezTo>
                  <a:pt x="182" y="142"/>
                  <a:pt x="179" y="140"/>
                  <a:pt x="177" y="137"/>
                </a:cubicBezTo>
                <a:lnTo>
                  <a:pt x="149" y="93"/>
                </a:lnTo>
                <a:close/>
                <a:moveTo>
                  <a:pt x="423" y="125"/>
                </a:moveTo>
                <a:lnTo>
                  <a:pt x="448" y="83"/>
                </a:lnTo>
                <a:cubicBezTo>
                  <a:pt x="451" y="78"/>
                  <a:pt x="458" y="75"/>
                  <a:pt x="466" y="78"/>
                </a:cubicBezTo>
                <a:cubicBezTo>
                  <a:pt x="471" y="80"/>
                  <a:pt x="473" y="88"/>
                  <a:pt x="471" y="95"/>
                </a:cubicBezTo>
                <a:lnTo>
                  <a:pt x="446" y="137"/>
                </a:lnTo>
                <a:cubicBezTo>
                  <a:pt x="443" y="142"/>
                  <a:pt x="438" y="142"/>
                  <a:pt x="436" y="142"/>
                </a:cubicBezTo>
                <a:cubicBezTo>
                  <a:pt x="433" y="142"/>
                  <a:pt x="431" y="142"/>
                  <a:pt x="431" y="140"/>
                </a:cubicBezTo>
                <a:cubicBezTo>
                  <a:pt x="423" y="137"/>
                  <a:pt x="421" y="130"/>
                  <a:pt x="423" y="125"/>
                </a:cubicBezTo>
                <a:close/>
                <a:moveTo>
                  <a:pt x="299" y="88"/>
                </a:moveTo>
                <a:lnTo>
                  <a:pt x="299" y="13"/>
                </a:lnTo>
                <a:cubicBezTo>
                  <a:pt x="299" y="5"/>
                  <a:pt x="303" y="0"/>
                  <a:pt x="311" y="0"/>
                </a:cubicBezTo>
                <a:cubicBezTo>
                  <a:pt x="318" y="0"/>
                  <a:pt x="324" y="5"/>
                  <a:pt x="324" y="13"/>
                </a:cubicBezTo>
                <a:lnTo>
                  <a:pt x="324" y="88"/>
                </a:lnTo>
                <a:cubicBezTo>
                  <a:pt x="324" y="95"/>
                  <a:pt x="318" y="100"/>
                  <a:pt x="311" y="100"/>
                </a:cubicBezTo>
                <a:cubicBezTo>
                  <a:pt x="303" y="100"/>
                  <a:pt x="299" y="95"/>
                  <a:pt x="299" y="88"/>
                </a:cubicBezTo>
                <a:close/>
              </a:path>
            </a:pathLst>
          </a:custGeom>
          <a:solidFill>
            <a:srgbClr val="1998E6"/>
          </a:solidFill>
          <a:ln>
            <a:noFill/>
          </a:ln>
          <a:effectLst/>
        </p:spPr>
        <p:txBody>
          <a:bodyPr wrap="none" anchor="ctr"/>
          <a:lstStyle/>
          <a:p>
            <a:endParaRPr lang="en-US" dirty="0">
              <a:latin typeface="Open Sans"/>
            </a:endParaRPr>
          </a:p>
        </p:txBody>
      </p:sp>
      <p:grpSp>
        <p:nvGrpSpPr>
          <p:cNvPr id="16" name="Group 15"/>
          <p:cNvGrpSpPr>
            <a:grpSpLocks noChangeAspect="1"/>
          </p:cNvGrpSpPr>
          <p:nvPr/>
        </p:nvGrpSpPr>
        <p:grpSpPr>
          <a:xfrm>
            <a:off x="374319" y="320842"/>
            <a:ext cx="144000" cy="146120"/>
            <a:chOff x="-1080368" y="1835621"/>
            <a:chExt cx="754063" cy="765175"/>
          </a:xfrm>
        </p:grpSpPr>
        <p:sp>
          <p:nvSpPr>
            <p:cNvPr id="17"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8"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565992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B9C049-23D4-D04E-AB43-CCF40A8BE06F}"/>
              </a:ext>
            </a:extLst>
          </p:cNvPr>
          <p:cNvSpPr/>
          <p:nvPr/>
        </p:nvSpPr>
        <p:spPr>
          <a:xfrm>
            <a:off x="182564" y="211138"/>
            <a:ext cx="8720136" cy="4741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2" name="TextBox 1">
            <a:extLst>
              <a:ext uri="{FF2B5EF4-FFF2-40B4-BE49-F238E27FC236}">
                <a16:creationId xmlns:a16="http://schemas.microsoft.com/office/drawing/2014/main" id="{F8D56365-40E7-CC4C-9223-3EC48AC303D0}"/>
              </a:ext>
            </a:extLst>
          </p:cNvPr>
          <p:cNvSpPr txBox="1">
            <a:spLocks noChangeArrowheads="1"/>
          </p:cNvSpPr>
          <p:nvPr/>
        </p:nvSpPr>
        <p:spPr bwMode="auto">
          <a:xfrm>
            <a:off x="592889" y="1065402"/>
            <a:ext cx="370574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Testing Themes across Devices</a:t>
            </a:r>
          </a:p>
        </p:txBody>
      </p:sp>
      <p:grpSp>
        <p:nvGrpSpPr>
          <p:cNvPr id="4" name="Group 3">
            <a:extLst>
              <a:ext uri="{FF2B5EF4-FFF2-40B4-BE49-F238E27FC236}">
                <a16:creationId xmlns:a16="http://schemas.microsoft.com/office/drawing/2014/main" id="{16279683-877C-5A47-A629-3D912E9D1D3B}"/>
              </a:ext>
            </a:extLst>
          </p:cNvPr>
          <p:cNvGrpSpPr/>
          <p:nvPr/>
        </p:nvGrpSpPr>
        <p:grpSpPr>
          <a:xfrm>
            <a:off x="684213" y="1700153"/>
            <a:ext cx="3391484" cy="1912039"/>
            <a:chOff x="742926" y="1876733"/>
            <a:chExt cx="3857541" cy="1958177"/>
          </a:xfrm>
        </p:grpSpPr>
        <p:sp>
          <p:nvSpPr>
            <p:cNvPr id="5" name="Rounded Rectangle 14">
              <a:extLst>
                <a:ext uri="{FF2B5EF4-FFF2-40B4-BE49-F238E27FC236}">
                  <a16:creationId xmlns:a16="http://schemas.microsoft.com/office/drawing/2014/main" id="{EBF94695-EE4E-E543-9D48-2FF347454E68}"/>
                </a:ext>
              </a:extLst>
            </p:cNvPr>
            <p:cNvSpPr>
              <a:spLocks noChangeArrowheads="1"/>
            </p:cNvSpPr>
            <p:nvPr/>
          </p:nvSpPr>
          <p:spPr bwMode="auto">
            <a:xfrm>
              <a:off x="751281" y="1884096"/>
              <a:ext cx="3844219" cy="1950814"/>
            </a:xfrm>
            <a:prstGeom prst="roundRect">
              <a:avLst>
                <a:gd name="adj" fmla="val 663"/>
              </a:avLst>
            </a:prstGeom>
            <a:noFill/>
            <a:ln w="25400">
              <a:solidFill>
                <a:srgbClr val="EDEEF1"/>
              </a:solidFill>
              <a:round/>
              <a:headEnd/>
              <a:tailEnd/>
            </a:ln>
          </p:spPr>
          <p:txBody>
            <a:bodyPr/>
            <a:lstStyle/>
            <a:p>
              <a:pPr algn="ctr"/>
              <a:endParaRPr lang="en-US" dirty="0">
                <a:latin typeface="Open Sans"/>
              </a:endParaRPr>
            </a:p>
          </p:txBody>
        </p:sp>
        <p:sp>
          <p:nvSpPr>
            <p:cNvPr id="6" name="Freeform 18">
              <a:extLst>
                <a:ext uri="{FF2B5EF4-FFF2-40B4-BE49-F238E27FC236}">
                  <a16:creationId xmlns:a16="http://schemas.microsoft.com/office/drawing/2014/main" id="{FF8BDD45-7962-0A41-A528-A5595C8E16EA}"/>
                </a:ext>
              </a:extLst>
            </p:cNvPr>
            <p:cNvSpPr>
              <a:spLocks/>
            </p:cNvSpPr>
            <p:nvPr/>
          </p:nvSpPr>
          <p:spPr bwMode="auto">
            <a:xfrm>
              <a:off x="742926" y="1876733"/>
              <a:ext cx="3857541" cy="211021"/>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7" name="Group 6">
              <a:extLst>
                <a:ext uri="{FF2B5EF4-FFF2-40B4-BE49-F238E27FC236}">
                  <a16:creationId xmlns:a16="http://schemas.microsoft.com/office/drawing/2014/main" id="{A1B71206-1E04-0F40-8A2C-7F05D85ACE53}"/>
                </a:ext>
              </a:extLst>
            </p:cNvPr>
            <p:cNvGrpSpPr/>
            <p:nvPr/>
          </p:nvGrpSpPr>
          <p:grpSpPr>
            <a:xfrm>
              <a:off x="840264" y="1946548"/>
              <a:ext cx="245783" cy="57326"/>
              <a:chOff x="2777950" y="1537406"/>
              <a:chExt cx="245783" cy="57326"/>
            </a:xfrm>
          </p:grpSpPr>
          <p:sp>
            <p:nvSpPr>
              <p:cNvPr id="9" name="Oval 8">
                <a:extLst>
                  <a:ext uri="{FF2B5EF4-FFF2-40B4-BE49-F238E27FC236}">
                    <a16:creationId xmlns:a16="http://schemas.microsoft.com/office/drawing/2014/main" id="{212D15E0-D6B9-0344-B22B-B246E11BDD2E}"/>
                  </a:ext>
                </a:extLst>
              </p:cNvPr>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10" name="Oval 9">
                <a:extLst>
                  <a:ext uri="{FF2B5EF4-FFF2-40B4-BE49-F238E27FC236}">
                    <a16:creationId xmlns:a16="http://schemas.microsoft.com/office/drawing/2014/main" id="{392F0A67-0B20-A148-9FA5-6745C26F9848}"/>
                  </a:ext>
                </a:extLst>
              </p:cNvPr>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11" name="Oval 10">
                <a:extLst>
                  <a:ext uri="{FF2B5EF4-FFF2-40B4-BE49-F238E27FC236}">
                    <a16:creationId xmlns:a16="http://schemas.microsoft.com/office/drawing/2014/main" id="{3D8EF712-BDC8-0B46-89C6-91E03641BFCC}"/>
                  </a:ext>
                </a:extLst>
              </p:cNvPr>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pic>
          <p:nvPicPr>
            <p:cNvPr id="8" name="Picture 7" descr="Screen Shot 2017-10-03 at 4.04.09 PM.png">
              <a:extLst>
                <a:ext uri="{FF2B5EF4-FFF2-40B4-BE49-F238E27FC236}">
                  <a16:creationId xmlns:a16="http://schemas.microsoft.com/office/drawing/2014/main" id="{F81F9F58-6A4D-D145-90E9-8D7A046802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680" y="2126761"/>
              <a:ext cx="3707904" cy="1566561"/>
            </a:xfrm>
            <a:prstGeom prst="rect">
              <a:avLst/>
            </a:prstGeom>
          </p:spPr>
        </p:pic>
      </p:grpSp>
      <p:grpSp>
        <p:nvGrpSpPr>
          <p:cNvPr id="12" name="Group 11">
            <a:extLst>
              <a:ext uri="{FF2B5EF4-FFF2-40B4-BE49-F238E27FC236}">
                <a16:creationId xmlns:a16="http://schemas.microsoft.com/office/drawing/2014/main" id="{3B9DC37E-3790-0848-B9F2-7B88505B3614}"/>
              </a:ext>
            </a:extLst>
          </p:cNvPr>
          <p:cNvGrpSpPr/>
          <p:nvPr/>
        </p:nvGrpSpPr>
        <p:grpSpPr>
          <a:xfrm>
            <a:off x="2597673" y="2589569"/>
            <a:ext cx="3442256" cy="2192987"/>
            <a:chOff x="4830744" y="1853680"/>
            <a:chExt cx="3857541" cy="2298717"/>
          </a:xfrm>
        </p:grpSpPr>
        <p:sp>
          <p:nvSpPr>
            <p:cNvPr id="13" name="Rounded Rectangle 14">
              <a:extLst>
                <a:ext uri="{FF2B5EF4-FFF2-40B4-BE49-F238E27FC236}">
                  <a16:creationId xmlns:a16="http://schemas.microsoft.com/office/drawing/2014/main" id="{B6D612B4-6129-D14C-A0DC-7FE82D9E858D}"/>
                </a:ext>
              </a:extLst>
            </p:cNvPr>
            <p:cNvSpPr>
              <a:spLocks noChangeArrowheads="1"/>
            </p:cNvSpPr>
            <p:nvPr/>
          </p:nvSpPr>
          <p:spPr bwMode="auto">
            <a:xfrm>
              <a:off x="4839099" y="1861043"/>
              <a:ext cx="3844219" cy="2291354"/>
            </a:xfrm>
            <a:prstGeom prst="roundRect">
              <a:avLst>
                <a:gd name="adj" fmla="val 663"/>
              </a:avLst>
            </a:prstGeom>
            <a:solidFill>
              <a:schemeClr val="bg1"/>
            </a:solidFill>
            <a:ln w="25400">
              <a:solidFill>
                <a:srgbClr val="EDEEF1"/>
              </a:solidFill>
              <a:round/>
              <a:headEnd/>
              <a:tailEnd/>
            </a:ln>
          </p:spPr>
          <p:txBody>
            <a:bodyPr/>
            <a:lstStyle/>
            <a:p>
              <a:pPr algn="ctr"/>
              <a:endParaRPr lang="en-US" dirty="0">
                <a:latin typeface="Open Sans"/>
              </a:endParaRPr>
            </a:p>
          </p:txBody>
        </p:sp>
        <p:sp>
          <p:nvSpPr>
            <p:cNvPr id="14" name="Freeform 18">
              <a:extLst>
                <a:ext uri="{FF2B5EF4-FFF2-40B4-BE49-F238E27FC236}">
                  <a16:creationId xmlns:a16="http://schemas.microsoft.com/office/drawing/2014/main" id="{0B86AED3-88EF-7B4F-B4B7-306BD70C38C8}"/>
                </a:ext>
              </a:extLst>
            </p:cNvPr>
            <p:cNvSpPr>
              <a:spLocks/>
            </p:cNvSpPr>
            <p:nvPr/>
          </p:nvSpPr>
          <p:spPr bwMode="auto">
            <a:xfrm>
              <a:off x="4830744" y="1853680"/>
              <a:ext cx="3857541" cy="211021"/>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15" name="Group 14">
              <a:extLst>
                <a:ext uri="{FF2B5EF4-FFF2-40B4-BE49-F238E27FC236}">
                  <a16:creationId xmlns:a16="http://schemas.microsoft.com/office/drawing/2014/main" id="{DD916F71-F64C-0646-AD10-997E4BC4A10B}"/>
                </a:ext>
              </a:extLst>
            </p:cNvPr>
            <p:cNvGrpSpPr/>
            <p:nvPr/>
          </p:nvGrpSpPr>
          <p:grpSpPr>
            <a:xfrm>
              <a:off x="4928082" y="1923495"/>
              <a:ext cx="245783" cy="57326"/>
              <a:chOff x="2777950" y="1537406"/>
              <a:chExt cx="245783" cy="57326"/>
            </a:xfrm>
          </p:grpSpPr>
          <p:sp>
            <p:nvSpPr>
              <p:cNvPr id="17" name="Oval 16">
                <a:extLst>
                  <a:ext uri="{FF2B5EF4-FFF2-40B4-BE49-F238E27FC236}">
                    <a16:creationId xmlns:a16="http://schemas.microsoft.com/office/drawing/2014/main" id="{331F3EF6-E061-F948-BA95-7941E2D4E10D}"/>
                  </a:ext>
                </a:extLst>
              </p:cNvPr>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18" name="Oval 17">
                <a:extLst>
                  <a:ext uri="{FF2B5EF4-FFF2-40B4-BE49-F238E27FC236}">
                    <a16:creationId xmlns:a16="http://schemas.microsoft.com/office/drawing/2014/main" id="{F6F4CC4C-3B28-1743-AD84-236B249AE6A2}"/>
                  </a:ext>
                </a:extLst>
              </p:cNvPr>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19" name="Oval 18">
                <a:extLst>
                  <a:ext uri="{FF2B5EF4-FFF2-40B4-BE49-F238E27FC236}">
                    <a16:creationId xmlns:a16="http://schemas.microsoft.com/office/drawing/2014/main" id="{4A5B26E8-AEAA-FE46-A01B-78B98F2A4075}"/>
                  </a:ext>
                </a:extLst>
              </p:cNvPr>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pic>
          <p:nvPicPr>
            <p:cNvPr id="16" name="Picture 15" descr="screenshot-storyshoutnews.com 2017-10-03 16-07-16-698.png">
              <a:extLst>
                <a:ext uri="{FF2B5EF4-FFF2-40B4-BE49-F238E27FC236}">
                  <a16:creationId xmlns:a16="http://schemas.microsoft.com/office/drawing/2014/main" id="{B8E4B1C1-C267-3F4D-9647-263D655DF8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7043" y="2159977"/>
              <a:ext cx="3635896" cy="1875142"/>
            </a:xfrm>
            <a:prstGeom prst="rect">
              <a:avLst/>
            </a:prstGeom>
          </p:spPr>
        </p:pic>
      </p:grpSp>
      <p:grpSp>
        <p:nvGrpSpPr>
          <p:cNvPr id="20" name="Group 19">
            <a:extLst>
              <a:ext uri="{FF2B5EF4-FFF2-40B4-BE49-F238E27FC236}">
                <a16:creationId xmlns:a16="http://schemas.microsoft.com/office/drawing/2014/main" id="{27AAD9B0-66C0-6A43-B936-0B405C0D7063}"/>
              </a:ext>
            </a:extLst>
          </p:cNvPr>
          <p:cNvGrpSpPr/>
          <p:nvPr/>
        </p:nvGrpSpPr>
        <p:grpSpPr>
          <a:xfrm>
            <a:off x="6064152" y="1671638"/>
            <a:ext cx="2485161" cy="3212198"/>
            <a:chOff x="5711554" y="1132794"/>
            <a:chExt cx="2785189" cy="3600000"/>
          </a:xfrm>
        </p:grpSpPr>
        <p:pic>
          <p:nvPicPr>
            <p:cNvPr id="21" name="Picture 20" descr="Screen Shot 2017-10-03 at 4.06.37 PM.png">
              <a:extLst>
                <a:ext uri="{FF2B5EF4-FFF2-40B4-BE49-F238E27FC236}">
                  <a16:creationId xmlns:a16="http://schemas.microsoft.com/office/drawing/2014/main" id="{E4B2A76C-DEEE-264C-8A48-F0C359386C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65642" y="1522648"/>
              <a:ext cx="1600776" cy="3096639"/>
            </a:xfrm>
            <a:prstGeom prst="rect">
              <a:avLst/>
            </a:prstGeom>
          </p:spPr>
        </p:pic>
        <p:sp>
          <p:nvSpPr>
            <p:cNvPr id="22" name="Rounded Rectangle 21">
              <a:extLst>
                <a:ext uri="{FF2B5EF4-FFF2-40B4-BE49-F238E27FC236}">
                  <a16:creationId xmlns:a16="http://schemas.microsoft.com/office/drawing/2014/main" id="{9FFCDE48-C52F-3543-AD49-1EF623E1396C}"/>
                </a:ext>
              </a:extLst>
            </p:cNvPr>
            <p:cNvSpPr/>
            <p:nvPr/>
          </p:nvSpPr>
          <p:spPr>
            <a:xfrm>
              <a:off x="6026448" y="1132794"/>
              <a:ext cx="1878509" cy="3561993"/>
            </a:xfrm>
            <a:prstGeom prst="roundRect">
              <a:avLst>
                <a:gd name="adj" fmla="val 14355"/>
              </a:avLst>
            </a:prstGeom>
            <a:noFill/>
            <a:ln w="1905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Open Sans"/>
                </a:rPr>
                <a:t> </a:t>
              </a:r>
            </a:p>
          </p:txBody>
        </p:sp>
        <p:sp>
          <p:nvSpPr>
            <p:cNvPr id="23" name="Rounded Rectangle 22">
              <a:extLst>
                <a:ext uri="{FF2B5EF4-FFF2-40B4-BE49-F238E27FC236}">
                  <a16:creationId xmlns:a16="http://schemas.microsoft.com/office/drawing/2014/main" id="{3101C445-F56A-B743-8746-571824C1F873}"/>
                </a:ext>
              </a:extLst>
            </p:cNvPr>
            <p:cNvSpPr/>
            <p:nvPr/>
          </p:nvSpPr>
          <p:spPr>
            <a:xfrm>
              <a:off x="6142205" y="1527295"/>
              <a:ext cx="1648741" cy="3058892"/>
            </a:xfrm>
            <a:prstGeom prst="roundRect">
              <a:avLst>
                <a:gd name="adj" fmla="val 3950"/>
              </a:avLst>
            </a:prstGeom>
            <a:noFill/>
            <a:ln w="28575" cmpd="sng">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Open Sans"/>
                </a:rPr>
                <a:t> </a:t>
              </a:r>
            </a:p>
          </p:txBody>
        </p:sp>
        <p:sp>
          <p:nvSpPr>
            <p:cNvPr id="24" name="Rectangle 23">
              <a:extLst>
                <a:ext uri="{FF2B5EF4-FFF2-40B4-BE49-F238E27FC236}">
                  <a16:creationId xmlns:a16="http://schemas.microsoft.com/office/drawing/2014/main" id="{AAC6C086-8367-BA4A-A930-DC9C9E524215}"/>
                </a:ext>
              </a:extLst>
            </p:cNvPr>
            <p:cNvSpPr/>
            <p:nvPr/>
          </p:nvSpPr>
          <p:spPr>
            <a:xfrm>
              <a:off x="5711554" y="4428721"/>
              <a:ext cx="2785189" cy="3040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cxnSp>
          <p:nvCxnSpPr>
            <p:cNvPr id="25" name="Straight Connector 24">
              <a:extLst>
                <a:ext uri="{FF2B5EF4-FFF2-40B4-BE49-F238E27FC236}">
                  <a16:creationId xmlns:a16="http://schemas.microsoft.com/office/drawing/2014/main" id="{5A16DFCE-37E2-C242-B1AA-7180D3311422}"/>
                </a:ext>
              </a:extLst>
            </p:cNvPr>
            <p:cNvCxnSpPr/>
            <p:nvPr/>
          </p:nvCxnSpPr>
          <p:spPr>
            <a:xfrm>
              <a:off x="5711554" y="4423290"/>
              <a:ext cx="2535445" cy="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6" name="Oval 25">
            <a:extLst>
              <a:ext uri="{FF2B5EF4-FFF2-40B4-BE49-F238E27FC236}">
                <a16:creationId xmlns:a16="http://schemas.microsoft.com/office/drawing/2014/main" id="{E5166A26-9564-9948-8C9F-40790D1A3973}"/>
              </a:ext>
            </a:extLst>
          </p:cNvPr>
          <p:cNvSpPr>
            <a:spLocks noChangeAspect="1"/>
          </p:cNvSpPr>
          <p:nvPr/>
        </p:nvSpPr>
        <p:spPr>
          <a:xfrm>
            <a:off x="578655" y="2376157"/>
            <a:ext cx="264577" cy="264577"/>
          </a:xfrm>
          <a:prstGeom prst="ellipse">
            <a:avLst/>
          </a:prstGeom>
          <a:solidFill>
            <a:srgbClr val="12AAEB"/>
          </a:solidFill>
          <a:ln>
            <a:noFill/>
          </a:ln>
          <a:effectLst>
            <a:outerShdw blurRad="40005" dist="12700" dir="3000000" algn="tl"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lIns="0" tIns="46800" rIns="0" bIns="46800" rtlCol="0" anchor="ctr">
            <a:normAutofit fontScale="25000" lnSpcReduction="20000"/>
          </a:bodyPr>
          <a:lstStyle/>
          <a:p>
            <a:pPr algn="ctr"/>
            <a:r>
              <a:rPr lang="en-US" sz="4000" cap="all" dirty="0">
                <a:latin typeface="Open Sans" panose="020B0606030504020204" pitchFamily="34" charset="0"/>
                <a:ea typeface="Open Sans" panose="020B0606030504020204" pitchFamily="34" charset="0"/>
                <a:cs typeface="Open Sans" panose="020B0606030504020204" pitchFamily="34" charset="0"/>
              </a:rPr>
              <a:t>A</a:t>
            </a:r>
          </a:p>
        </p:txBody>
      </p:sp>
      <p:sp>
        <p:nvSpPr>
          <p:cNvPr id="27" name="Oval 26">
            <a:extLst>
              <a:ext uri="{FF2B5EF4-FFF2-40B4-BE49-F238E27FC236}">
                <a16:creationId xmlns:a16="http://schemas.microsoft.com/office/drawing/2014/main" id="{77379BB5-F2A3-204B-A166-29E501098C60}"/>
              </a:ext>
            </a:extLst>
          </p:cNvPr>
          <p:cNvSpPr>
            <a:spLocks noChangeAspect="1"/>
          </p:cNvSpPr>
          <p:nvPr/>
        </p:nvSpPr>
        <p:spPr>
          <a:xfrm>
            <a:off x="2563985" y="4360918"/>
            <a:ext cx="264577" cy="264577"/>
          </a:xfrm>
          <a:prstGeom prst="ellipse">
            <a:avLst/>
          </a:prstGeom>
          <a:solidFill>
            <a:srgbClr val="12AAEB"/>
          </a:solidFill>
          <a:ln>
            <a:noFill/>
          </a:ln>
          <a:effectLst>
            <a:outerShdw blurRad="40005" dist="12700" dir="3000000" algn="tl"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lIns="0" tIns="46800" rIns="0" bIns="46800" rtlCol="0" anchor="ctr">
            <a:normAutofit fontScale="25000" lnSpcReduction="20000"/>
          </a:bodyPr>
          <a:lstStyle/>
          <a:p>
            <a:pPr algn="ctr"/>
            <a:r>
              <a:rPr lang="en-US" sz="4000" cap="all" dirty="0">
                <a:latin typeface="Open Sans" panose="020B0606030504020204" pitchFamily="34" charset="0"/>
                <a:ea typeface="Open Sans" panose="020B0606030504020204" pitchFamily="34" charset="0"/>
                <a:cs typeface="Open Sans" panose="020B0606030504020204" pitchFamily="34" charset="0"/>
              </a:rPr>
              <a:t>B</a:t>
            </a:r>
          </a:p>
        </p:txBody>
      </p:sp>
      <p:sp>
        <p:nvSpPr>
          <p:cNvPr id="28" name="Oval 27">
            <a:extLst>
              <a:ext uri="{FF2B5EF4-FFF2-40B4-BE49-F238E27FC236}">
                <a16:creationId xmlns:a16="http://schemas.microsoft.com/office/drawing/2014/main" id="{2EBD6917-CC00-1F49-9B4C-C0A63DF1FCD4}"/>
              </a:ext>
            </a:extLst>
          </p:cNvPr>
          <p:cNvSpPr>
            <a:spLocks noChangeAspect="1"/>
          </p:cNvSpPr>
          <p:nvPr/>
        </p:nvSpPr>
        <p:spPr>
          <a:xfrm>
            <a:off x="6193443" y="2221608"/>
            <a:ext cx="264577" cy="264577"/>
          </a:xfrm>
          <a:prstGeom prst="ellipse">
            <a:avLst/>
          </a:prstGeom>
          <a:solidFill>
            <a:srgbClr val="12AAEB"/>
          </a:solidFill>
          <a:ln>
            <a:noFill/>
          </a:ln>
          <a:effectLst>
            <a:outerShdw blurRad="40005" dist="12700" dir="3000000" algn="tl"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lIns="0" tIns="46800" rIns="0" bIns="46800" rtlCol="0" anchor="ctr">
            <a:normAutofit fontScale="25000" lnSpcReduction="20000"/>
          </a:bodyPr>
          <a:lstStyle/>
          <a:p>
            <a:pPr algn="ctr"/>
            <a:r>
              <a:rPr lang="en-US" sz="4000" cap="all" dirty="0">
                <a:latin typeface="Open Sans" panose="020B0606030504020204" pitchFamily="34" charset="0"/>
                <a:ea typeface="Open Sans" panose="020B0606030504020204" pitchFamily="34" charset="0"/>
                <a:cs typeface="Open Sans" panose="020B0606030504020204" pitchFamily="34" charset="0"/>
              </a:rPr>
              <a:t>c</a:t>
            </a:r>
          </a:p>
        </p:txBody>
      </p:sp>
      <p:grpSp>
        <p:nvGrpSpPr>
          <p:cNvPr id="29" name="Group 28"/>
          <p:cNvGrpSpPr>
            <a:grpSpLocks noChangeAspect="1"/>
          </p:cNvGrpSpPr>
          <p:nvPr/>
        </p:nvGrpSpPr>
        <p:grpSpPr>
          <a:xfrm>
            <a:off x="374319" y="320842"/>
            <a:ext cx="144000" cy="146120"/>
            <a:chOff x="-1080368" y="1835621"/>
            <a:chExt cx="754063" cy="765175"/>
          </a:xfrm>
        </p:grpSpPr>
        <p:sp>
          <p:nvSpPr>
            <p:cNvPr id="30"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31"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337151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CFEC29-1668-BB46-AD14-13A278B24939}"/>
              </a:ext>
            </a:extLst>
          </p:cNvPr>
          <p:cNvSpPr/>
          <p:nvPr/>
        </p:nvSpPr>
        <p:spPr>
          <a:xfrm>
            <a:off x="182564" y="211138"/>
            <a:ext cx="5024436"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3" name="TextBox 2">
            <a:extLst>
              <a:ext uri="{FF2B5EF4-FFF2-40B4-BE49-F238E27FC236}">
                <a16:creationId xmlns:a16="http://schemas.microsoft.com/office/drawing/2014/main" id="{C1D31FBA-0681-DE40-AD9C-65ED915BB1AD}"/>
              </a:ext>
            </a:extLst>
          </p:cNvPr>
          <p:cNvSpPr txBox="1">
            <a:spLocks noChangeArrowheads="1"/>
          </p:cNvSpPr>
          <p:nvPr/>
        </p:nvSpPr>
        <p:spPr bwMode="auto">
          <a:xfrm>
            <a:off x="592889" y="1065402"/>
            <a:ext cx="325521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Reputable Sources of WordPress Themes</a:t>
            </a:r>
          </a:p>
        </p:txBody>
      </p:sp>
      <p:sp>
        <p:nvSpPr>
          <p:cNvPr id="5" name="Rectangle 4">
            <a:extLst>
              <a:ext uri="{FF2B5EF4-FFF2-40B4-BE49-F238E27FC236}">
                <a16:creationId xmlns:a16="http://schemas.microsoft.com/office/drawing/2014/main" id="{4198CD52-A1C4-0D43-ACBE-F619221E2A3C}"/>
              </a:ext>
            </a:extLst>
          </p:cNvPr>
          <p:cNvSpPr/>
          <p:nvPr/>
        </p:nvSpPr>
        <p:spPr>
          <a:xfrm>
            <a:off x="596900" y="1935833"/>
            <a:ext cx="3492500" cy="769441"/>
          </a:xfrm>
          <a:prstGeom prst="rect">
            <a:avLst/>
          </a:prstGeom>
        </p:spPr>
        <p:txBody>
          <a:bodyPr wrap="square">
            <a:spAutoFit/>
          </a:bodyPr>
          <a:lstStyle/>
          <a:p>
            <a:pPr lvl="0"/>
            <a:r>
              <a:rPr lang="en-US" sz="1100" dirty="0">
                <a:solidFill>
                  <a:srgbClr val="0D0D0D"/>
                </a:solidFill>
                <a:latin typeface="Open Sans" panose="020B0606030504020204" pitchFamily="34" charset="0"/>
              </a:rPr>
              <a:t>Find reputable sources of WordPress themes by looking for highly rated theme sites that have a good reputation. Examples include ThemeForest, ElegantThemes, and </a:t>
            </a:r>
            <a:r>
              <a:rPr lang="en-US" sz="1100" dirty="0" err="1">
                <a:solidFill>
                  <a:srgbClr val="0D0D0D"/>
                </a:solidFill>
                <a:latin typeface="Open Sans" panose="020B0606030504020204" pitchFamily="34" charset="0"/>
              </a:rPr>
              <a:t>TemplateMonster</a:t>
            </a:r>
            <a:r>
              <a:rPr lang="en-US" sz="1100" dirty="0">
                <a:solidFill>
                  <a:srgbClr val="0D0D0D"/>
                </a:solidFill>
                <a:latin typeface="Open Sans" panose="020B0606030504020204" pitchFamily="34" charset="0"/>
              </a:rPr>
              <a:t>. </a:t>
            </a:r>
          </a:p>
        </p:txBody>
      </p:sp>
      <p:pic>
        <p:nvPicPr>
          <p:cNvPr id="7" name="Picture 6">
            <a:extLst>
              <a:ext uri="{FF2B5EF4-FFF2-40B4-BE49-F238E27FC236}">
                <a16:creationId xmlns:a16="http://schemas.microsoft.com/office/drawing/2014/main" id="{C8C87A9C-9C09-8740-AFB0-D20B25D4911A}"/>
              </a:ext>
            </a:extLst>
          </p:cNvPr>
          <p:cNvPicPr>
            <a:picLocks noChangeAspect="1"/>
          </p:cNvPicPr>
          <p:nvPr/>
        </p:nvPicPr>
        <p:blipFill>
          <a:blip r:embed="rId4"/>
          <a:stretch>
            <a:fillRect/>
          </a:stretch>
        </p:blipFill>
        <p:spPr>
          <a:xfrm>
            <a:off x="4988266" y="876300"/>
            <a:ext cx="3743475" cy="3600542"/>
          </a:xfrm>
          <a:prstGeom prst="rect">
            <a:avLst/>
          </a:prstGeom>
        </p:spPr>
      </p:pic>
      <p:grpSp>
        <p:nvGrpSpPr>
          <p:cNvPr id="6" name="Group 5"/>
          <p:cNvGrpSpPr>
            <a:grpSpLocks noChangeAspect="1"/>
          </p:cNvGrpSpPr>
          <p:nvPr/>
        </p:nvGrpSpPr>
        <p:grpSpPr>
          <a:xfrm>
            <a:off x="374319" y="320842"/>
            <a:ext cx="144000" cy="146120"/>
            <a:chOff x="-1080368" y="1835621"/>
            <a:chExt cx="754063" cy="765175"/>
          </a:xfrm>
        </p:grpSpPr>
        <p:sp>
          <p:nvSpPr>
            <p:cNvPr id="8"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9"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3321866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3999" cy="5143500"/>
          </a:xfrm>
          <a:prstGeom prst="rect">
            <a:avLst/>
          </a:prstGeom>
        </p:spPr>
      </p:pic>
    </p:spTree>
    <p:custDataLst>
      <p:tags r:id="rId1"/>
    </p:custDataLst>
    <p:extLst>
      <p:ext uri="{BB962C8B-B14F-4D97-AF65-F5344CB8AC3E}">
        <p14:creationId xmlns:p14="http://schemas.microsoft.com/office/powerpoint/2010/main" val="3980421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3999" cy="5143500"/>
          </a:xfrm>
          <a:prstGeom prst="rect">
            <a:avLst/>
          </a:prstGeom>
        </p:spPr>
      </p:pic>
    </p:spTree>
    <p:custDataLst>
      <p:tags r:id="rId1"/>
    </p:custDataLst>
    <p:extLst>
      <p:ext uri="{BB962C8B-B14F-4D97-AF65-F5344CB8AC3E}">
        <p14:creationId xmlns:p14="http://schemas.microsoft.com/office/powerpoint/2010/main" val="297391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Design Principles</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eaLnBrk="0" hangingPunct="0">
              <a:spcBef>
                <a:spcPct val="0"/>
              </a:spcBef>
            </a:pPr>
            <a:r>
              <a:rPr lang="en-US" sz="1200" dirty="0">
                <a:solidFill>
                  <a:srgbClr val="898989"/>
                </a:solidFill>
                <a:latin typeface="Open Sans" charset="0"/>
                <a:ea typeface="Open Sans" charset="0"/>
                <a:cs typeface="Open Sans" charset="0"/>
              </a:rPr>
              <a:t>The importance of web design</a:t>
            </a:r>
          </a:p>
        </p:txBody>
      </p:sp>
      <p:sp>
        <p:nvSpPr>
          <p:cNvPr id="5" name="Rounded Rectangle 4"/>
          <p:cNvSpPr/>
          <p:nvPr/>
        </p:nvSpPr>
        <p:spPr>
          <a:xfrm>
            <a:off x="777671" y="1849583"/>
            <a:ext cx="1401052" cy="2524709"/>
          </a:xfrm>
          <a:prstGeom prst="roundRect">
            <a:avLst>
              <a:gd name="adj" fmla="val 0"/>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vert="horz" lIns="180000" tIns="374400" rIns="180000" bIns="280800" rtlCol="0" anchor="t" anchorCtr="0">
            <a:noAutofit/>
          </a:bodyPr>
          <a:lstStyle/>
          <a:p>
            <a:pPr algn="ctr">
              <a:lnSpc>
                <a:spcPct val="110000"/>
              </a:lnSpc>
            </a:pPr>
            <a:endParaRPr lang="en-US" altLang="en-US" sz="1200" noProof="1">
              <a:solidFill>
                <a:srgbClr val="FFFFFF"/>
              </a:solidFill>
              <a:latin typeface="Open Sans"/>
              <a:ea typeface="Open Sans" panose="020B0606030504020204" pitchFamily="34" charset="0"/>
              <a:cs typeface="Open Sans"/>
            </a:endParaRPr>
          </a:p>
          <a:p>
            <a:pPr algn="ctr">
              <a:lnSpc>
                <a:spcPct val="110000"/>
              </a:lnSpc>
            </a:pPr>
            <a:endParaRPr lang="en-US" altLang="en-US" sz="1200" noProof="1">
              <a:solidFill>
                <a:srgbClr val="FFFFFF"/>
              </a:solidFill>
              <a:latin typeface="Open Sans"/>
              <a:ea typeface="Open Sans" panose="020B0606030504020204" pitchFamily="34" charset="0"/>
              <a:cs typeface="Open Sans"/>
            </a:endParaRPr>
          </a:p>
          <a:p>
            <a:pPr algn="ctr">
              <a:lnSpc>
                <a:spcPct val="110000"/>
              </a:lnSpc>
            </a:pPr>
            <a:r>
              <a:rPr lang="en-US" altLang="en-US" sz="1400" noProof="1">
                <a:solidFill>
                  <a:srgbClr val="FFFFFF"/>
                </a:solidFill>
                <a:latin typeface="Open Sans"/>
                <a:ea typeface="Open Sans" panose="020B0606030504020204" pitchFamily="34" charset="0"/>
                <a:cs typeface="Open Sans"/>
              </a:rPr>
              <a:t>First Impressions</a:t>
            </a:r>
          </a:p>
          <a:p>
            <a:pPr algn="ctr">
              <a:lnSpc>
                <a:spcPct val="110000"/>
              </a:lnSpc>
            </a:pPr>
            <a:endParaRPr lang="en-US" altLang="en-US" sz="800" b="1" noProof="1">
              <a:solidFill>
                <a:srgbClr val="FFFFFF"/>
              </a:solidFill>
              <a:latin typeface="Open Sans"/>
              <a:ea typeface="Open Sans" panose="020B0606030504020204" pitchFamily="34" charset="0"/>
              <a:cs typeface="Open Sans"/>
            </a:endParaRPr>
          </a:p>
          <a:p>
            <a:pPr algn="ctr">
              <a:lnSpc>
                <a:spcPct val="110000"/>
              </a:lnSpc>
            </a:pPr>
            <a:r>
              <a:rPr lang="en-GB" sz="1000" dirty="0">
                <a:solidFill>
                  <a:srgbClr val="FFFFFF"/>
                </a:solidFill>
                <a:latin typeface="Open Sans" panose="020B0606030504020204" pitchFamily="34" charset="0"/>
                <a:ea typeface="Open Sans" panose="020B0606030504020204" pitchFamily="34" charset="0"/>
                <a:cs typeface="Open Sans" panose="020B0606030504020204" pitchFamily="34" charset="0"/>
              </a:rPr>
              <a:t>A business’s first impression online</a:t>
            </a:r>
          </a:p>
        </p:txBody>
      </p:sp>
      <p:sp>
        <p:nvSpPr>
          <p:cNvPr id="7" name="Rounded Rectangle 6"/>
          <p:cNvSpPr/>
          <p:nvPr/>
        </p:nvSpPr>
        <p:spPr>
          <a:xfrm>
            <a:off x="2325686" y="1849583"/>
            <a:ext cx="1401052" cy="2524709"/>
          </a:xfrm>
          <a:prstGeom prst="roundRect">
            <a:avLst>
              <a:gd name="adj" fmla="val 0"/>
            </a:avLst>
          </a:prstGeom>
          <a:solidFill>
            <a:srgbClr val="14A0A4"/>
          </a:solidFill>
          <a:ln>
            <a:noFill/>
          </a:ln>
          <a:effectLst/>
        </p:spPr>
        <p:style>
          <a:lnRef idx="1">
            <a:schemeClr val="accent1"/>
          </a:lnRef>
          <a:fillRef idx="3">
            <a:schemeClr val="accent1"/>
          </a:fillRef>
          <a:effectRef idx="2">
            <a:schemeClr val="accent1"/>
          </a:effectRef>
          <a:fontRef idx="minor">
            <a:schemeClr val="lt1"/>
          </a:fontRef>
        </p:style>
        <p:txBody>
          <a:bodyPr vert="horz" lIns="180000" tIns="374400" rIns="180000" bIns="280800" rtlCol="0" anchor="t" anchorCtr="0">
            <a:noAutofit/>
          </a:bodyPr>
          <a:lstStyle/>
          <a:p>
            <a:pPr algn="ctr">
              <a:lnSpc>
                <a:spcPct val="110000"/>
              </a:lnSpc>
            </a:pPr>
            <a:endParaRPr lang="en-US" altLang="en-US" sz="1200" noProof="1">
              <a:solidFill>
                <a:srgbClr val="FFFFFF"/>
              </a:solidFill>
              <a:latin typeface="Open Sans"/>
              <a:ea typeface="Open Sans" panose="020B0606030504020204" pitchFamily="34" charset="0"/>
              <a:cs typeface="Open Sans"/>
            </a:endParaRPr>
          </a:p>
          <a:p>
            <a:pPr algn="ctr">
              <a:lnSpc>
                <a:spcPct val="110000"/>
              </a:lnSpc>
            </a:pPr>
            <a:endParaRPr lang="en-US" altLang="en-US" sz="1200" noProof="1">
              <a:solidFill>
                <a:srgbClr val="FFFFFF"/>
              </a:solidFill>
              <a:latin typeface="Open Sans"/>
              <a:ea typeface="Open Sans" panose="020B0606030504020204" pitchFamily="34" charset="0"/>
              <a:cs typeface="Open Sans"/>
            </a:endParaRPr>
          </a:p>
          <a:p>
            <a:pPr algn="ctr">
              <a:lnSpc>
                <a:spcPct val="110000"/>
              </a:lnSpc>
            </a:pPr>
            <a:r>
              <a:rPr lang="en-US" altLang="en-US" sz="1200" noProof="1">
                <a:solidFill>
                  <a:srgbClr val="FFFFFF"/>
                </a:solidFill>
                <a:latin typeface="Open Sans"/>
                <a:ea typeface="Open Sans" panose="020B0606030504020204" pitchFamily="34" charset="0"/>
                <a:cs typeface="Open Sans"/>
              </a:rPr>
              <a:t>Information</a:t>
            </a:r>
          </a:p>
          <a:p>
            <a:pPr algn="ctr">
              <a:lnSpc>
                <a:spcPct val="110000"/>
              </a:lnSpc>
            </a:pPr>
            <a:endParaRPr lang="en-US" altLang="en-US" sz="1200" noProof="1">
              <a:solidFill>
                <a:srgbClr val="FFFFFF"/>
              </a:solidFill>
              <a:latin typeface="Open Sans"/>
              <a:ea typeface="Open Sans" panose="020B0606030504020204" pitchFamily="34" charset="0"/>
              <a:cs typeface="Open Sans"/>
            </a:endParaRPr>
          </a:p>
          <a:p>
            <a:pPr algn="ctr">
              <a:lnSpc>
                <a:spcPct val="110000"/>
              </a:lnSpc>
            </a:pPr>
            <a:endParaRPr lang="en-GB" sz="1200" dirty="0">
              <a:solidFill>
                <a:srgbClr val="FFFFFF"/>
              </a:solidFill>
              <a:latin typeface="Open Sans"/>
              <a:ea typeface="Open Sans" panose="020B0606030504020204" pitchFamily="34" charset="0"/>
              <a:cs typeface="Open Sans"/>
            </a:endParaRPr>
          </a:p>
          <a:p>
            <a:pPr algn="ctr">
              <a:lnSpc>
                <a:spcPct val="110000"/>
              </a:lnSpc>
            </a:pPr>
            <a:r>
              <a:rPr lang="en-GB" sz="1200" dirty="0">
                <a:solidFill>
                  <a:srgbClr val="FFFFFF"/>
                </a:solidFill>
                <a:latin typeface="Open Sans"/>
                <a:ea typeface="Open Sans" panose="020B0606030504020204" pitchFamily="34" charset="0"/>
                <a:cs typeface="Open Sans"/>
              </a:rPr>
              <a:t>Information is organized in a way that makes sense</a:t>
            </a:r>
            <a:endParaRPr lang="en-US" sz="1200" dirty="0">
              <a:solidFill>
                <a:srgbClr val="FFFFFF"/>
              </a:solidFill>
              <a:latin typeface="Open Sans"/>
              <a:ea typeface="Open Sans" panose="020B0606030504020204" pitchFamily="34" charset="0"/>
              <a:cs typeface="Open Sans"/>
            </a:endParaRPr>
          </a:p>
        </p:txBody>
      </p:sp>
      <p:sp>
        <p:nvSpPr>
          <p:cNvPr id="8" name="Rounded Rectangle 7"/>
          <p:cNvSpPr/>
          <p:nvPr/>
        </p:nvSpPr>
        <p:spPr>
          <a:xfrm>
            <a:off x="3873701" y="1849583"/>
            <a:ext cx="1401052" cy="2524709"/>
          </a:xfrm>
          <a:prstGeom prst="roundRect">
            <a:avLst>
              <a:gd name="adj" fmla="val 0"/>
            </a:avLst>
          </a:prstGeom>
          <a:solidFill>
            <a:srgbClr val="174260"/>
          </a:solidFill>
          <a:ln>
            <a:noFill/>
          </a:ln>
          <a:effectLst/>
        </p:spPr>
        <p:style>
          <a:lnRef idx="1">
            <a:schemeClr val="accent1"/>
          </a:lnRef>
          <a:fillRef idx="3">
            <a:schemeClr val="accent1"/>
          </a:fillRef>
          <a:effectRef idx="2">
            <a:schemeClr val="accent1"/>
          </a:effectRef>
          <a:fontRef idx="minor">
            <a:schemeClr val="lt1"/>
          </a:fontRef>
        </p:style>
        <p:txBody>
          <a:bodyPr vert="horz" lIns="180000" tIns="374400" rIns="180000" bIns="280800" rtlCol="0" anchor="t" anchorCtr="0">
            <a:noAutofit/>
          </a:bodyPr>
          <a:lstStyle/>
          <a:p>
            <a:pPr algn="ctr">
              <a:lnSpc>
                <a:spcPct val="110000"/>
              </a:lnSpc>
            </a:pPr>
            <a:endParaRPr lang="en-US" altLang="en-US" sz="1200" noProof="1">
              <a:solidFill>
                <a:srgbClr val="FFFFFF"/>
              </a:solidFill>
              <a:latin typeface="Open Sans"/>
              <a:ea typeface="Open Sans" panose="020B0606030504020204" pitchFamily="34" charset="0"/>
              <a:cs typeface="Open Sans"/>
            </a:endParaRPr>
          </a:p>
          <a:p>
            <a:pPr algn="ctr">
              <a:lnSpc>
                <a:spcPct val="110000"/>
              </a:lnSpc>
            </a:pPr>
            <a:endParaRPr lang="en-US" altLang="en-US" sz="1200" noProof="1">
              <a:solidFill>
                <a:srgbClr val="FFFFFF"/>
              </a:solidFill>
              <a:latin typeface="Open Sans"/>
              <a:ea typeface="Open Sans" panose="020B0606030504020204" pitchFamily="34" charset="0"/>
              <a:cs typeface="Open Sans"/>
            </a:endParaRPr>
          </a:p>
          <a:p>
            <a:pPr algn="ctr">
              <a:lnSpc>
                <a:spcPct val="110000"/>
              </a:lnSpc>
            </a:pPr>
            <a:r>
              <a:rPr lang="en-US" altLang="en-US" sz="1200" noProof="1">
                <a:solidFill>
                  <a:srgbClr val="FFFFFF"/>
                </a:solidFill>
                <a:latin typeface="Open Sans"/>
                <a:ea typeface="Open Sans" panose="020B0606030504020204" pitchFamily="34" charset="0"/>
                <a:cs typeface="Open Sans"/>
              </a:rPr>
              <a:t>Navigation</a:t>
            </a:r>
          </a:p>
          <a:p>
            <a:pPr algn="ctr">
              <a:lnSpc>
                <a:spcPct val="110000"/>
              </a:lnSpc>
            </a:pPr>
            <a:endParaRPr lang="en-GB" sz="1200" dirty="0">
              <a:solidFill>
                <a:srgbClr val="FFFFFF"/>
              </a:solidFill>
              <a:latin typeface="Open Sans"/>
              <a:ea typeface="Open Sans" panose="020B0606030504020204" pitchFamily="34" charset="0"/>
              <a:cs typeface="Open Sans"/>
            </a:endParaRPr>
          </a:p>
          <a:p>
            <a:pPr algn="ctr">
              <a:lnSpc>
                <a:spcPct val="110000"/>
              </a:lnSpc>
            </a:pPr>
            <a:endParaRPr lang="en-GB" sz="1200" dirty="0">
              <a:solidFill>
                <a:srgbClr val="FFFFFF"/>
              </a:solidFill>
              <a:latin typeface="Open Sans"/>
              <a:ea typeface="Open Sans" panose="020B0606030504020204" pitchFamily="34" charset="0"/>
              <a:cs typeface="Open Sans"/>
            </a:endParaRPr>
          </a:p>
          <a:p>
            <a:pPr algn="ctr">
              <a:lnSpc>
                <a:spcPct val="110000"/>
              </a:lnSpc>
            </a:pPr>
            <a:r>
              <a:rPr lang="en-GB" sz="1200" dirty="0">
                <a:solidFill>
                  <a:srgbClr val="FFFFFF"/>
                </a:solidFill>
                <a:latin typeface="Open Sans"/>
                <a:ea typeface="Open Sans" panose="020B0606030504020204" pitchFamily="34" charset="0"/>
                <a:cs typeface="Open Sans"/>
              </a:rPr>
              <a:t>Allowing the user to navigate easily</a:t>
            </a:r>
          </a:p>
        </p:txBody>
      </p:sp>
      <p:sp>
        <p:nvSpPr>
          <p:cNvPr id="9" name="Rounded Rectangle 8"/>
          <p:cNvSpPr/>
          <p:nvPr/>
        </p:nvSpPr>
        <p:spPr>
          <a:xfrm>
            <a:off x="5421717" y="1849583"/>
            <a:ext cx="1401052" cy="2524709"/>
          </a:xfrm>
          <a:prstGeom prst="roundRect">
            <a:avLst>
              <a:gd name="adj" fmla="val 0"/>
            </a:avLst>
          </a:prstGeom>
          <a:solidFill>
            <a:srgbClr val="1F3C56"/>
          </a:solidFill>
          <a:ln>
            <a:noFill/>
          </a:ln>
          <a:effectLst/>
        </p:spPr>
        <p:style>
          <a:lnRef idx="1">
            <a:schemeClr val="accent1"/>
          </a:lnRef>
          <a:fillRef idx="3">
            <a:schemeClr val="accent1"/>
          </a:fillRef>
          <a:effectRef idx="2">
            <a:schemeClr val="accent1"/>
          </a:effectRef>
          <a:fontRef idx="minor">
            <a:schemeClr val="lt1"/>
          </a:fontRef>
        </p:style>
        <p:txBody>
          <a:bodyPr vert="horz" lIns="180000" tIns="374400" rIns="180000" bIns="280800" rtlCol="0" anchor="t" anchorCtr="0">
            <a:noAutofit/>
          </a:bodyPr>
          <a:lstStyle/>
          <a:p>
            <a:pPr algn="ctr">
              <a:lnSpc>
                <a:spcPct val="110000"/>
              </a:lnSpc>
            </a:pPr>
            <a:endParaRPr lang="en-US" altLang="en-US" sz="1200" noProof="1">
              <a:solidFill>
                <a:srgbClr val="FFFFFF"/>
              </a:solidFill>
              <a:latin typeface="Open Sans"/>
              <a:ea typeface="Open Sans" panose="020B0606030504020204" pitchFamily="34" charset="0"/>
              <a:cs typeface="Open Sans"/>
            </a:endParaRPr>
          </a:p>
          <a:p>
            <a:pPr algn="ctr">
              <a:lnSpc>
                <a:spcPct val="110000"/>
              </a:lnSpc>
            </a:pPr>
            <a:endParaRPr lang="en-US" altLang="en-US" sz="1200" noProof="1">
              <a:solidFill>
                <a:srgbClr val="FFFFFF"/>
              </a:solidFill>
              <a:latin typeface="Open Sans"/>
              <a:ea typeface="Open Sans" panose="020B0606030504020204" pitchFamily="34" charset="0"/>
              <a:cs typeface="Open Sans"/>
            </a:endParaRPr>
          </a:p>
          <a:p>
            <a:pPr algn="ctr">
              <a:lnSpc>
                <a:spcPct val="110000"/>
              </a:lnSpc>
            </a:pPr>
            <a:r>
              <a:rPr lang="en-US" altLang="en-US" sz="1400" noProof="1">
                <a:solidFill>
                  <a:srgbClr val="FFFFFF"/>
                </a:solidFill>
                <a:latin typeface="Open Sans"/>
                <a:ea typeface="Open Sans" panose="020B0606030504020204" pitchFamily="34" charset="0"/>
                <a:cs typeface="Open Sans"/>
              </a:rPr>
              <a:t>Content</a:t>
            </a:r>
          </a:p>
          <a:p>
            <a:pPr algn="ctr">
              <a:lnSpc>
                <a:spcPct val="110000"/>
              </a:lnSpc>
            </a:pPr>
            <a:endParaRPr lang="en-US" altLang="en-US" sz="800" b="1" noProof="1">
              <a:solidFill>
                <a:srgbClr val="FFFFFF"/>
              </a:solidFill>
              <a:latin typeface="Open Sans"/>
              <a:ea typeface="Open Sans" panose="020B0606030504020204" pitchFamily="34" charset="0"/>
              <a:cs typeface="Open Sans"/>
            </a:endParaRPr>
          </a:p>
          <a:p>
            <a:pPr algn="ctr">
              <a:lnSpc>
                <a:spcPct val="110000"/>
              </a:lnSpc>
            </a:pPr>
            <a:endParaRPr lang="en-US" altLang="en-US" sz="800" b="1" noProof="1">
              <a:solidFill>
                <a:srgbClr val="FFFFFF"/>
              </a:solidFill>
              <a:latin typeface="Open Sans"/>
              <a:ea typeface="Open Sans" panose="020B0606030504020204" pitchFamily="34" charset="0"/>
              <a:cs typeface="Open Sans"/>
            </a:endParaRPr>
          </a:p>
          <a:p>
            <a:pPr algn="ctr">
              <a:lnSpc>
                <a:spcPct val="110000"/>
              </a:lnSpc>
            </a:pPr>
            <a:r>
              <a:rPr lang="en-US" sz="1000" dirty="0">
                <a:solidFill>
                  <a:srgbClr val="FFFFFF"/>
                </a:solidFill>
                <a:latin typeface="Open Sans" panose="020B0606030504020204" pitchFamily="34" charset="0"/>
                <a:ea typeface="Open Sans" panose="020B0606030504020204" pitchFamily="34" charset="0"/>
                <a:cs typeface="Open Sans" panose="020B0606030504020204" pitchFamily="34" charset="0"/>
              </a:rPr>
              <a:t>Making the content easier to understand</a:t>
            </a:r>
            <a:endParaRPr lang="en-US" altLang="en-US" sz="1000" noProof="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4"/>
          <p:cNvSpPr>
            <a:spLocks noChangeArrowheads="1"/>
          </p:cNvSpPr>
          <p:nvPr/>
        </p:nvSpPr>
        <p:spPr bwMode="auto">
          <a:xfrm>
            <a:off x="1365485" y="2264746"/>
            <a:ext cx="225425" cy="225425"/>
          </a:xfrm>
          <a:custGeom>
            <a:avLst/>
            <a:gdLst>
              <a:gd name="T0" fmla="*/ 443 w 624"/>
              <a:gd name="T1" fmla="*/ 227 h 624"/>
              <a:gd name="T2" fmla="*/ 443 w 624"/>
              <a:gd name="T3" fmla="*/ 245 h 624"/>
              <a:gd name="T4" fmla="*/ 304 w 624"/>
              <a:gd name="T5" fmla="*/ 394 h 624"/>
              <a:gd name="T6" fmla="*/ 294 w 624"/>
              <a:gd name="T7" fmla="*/ 399 h 624"/>
              <a:gd name="T8" fmla="*/ 286 w 624"/>
              <a:gd name="T9" fmla="*/ 397 h 624"/>
              <a:gd name="T10" fmla="*/ 202 w 624"/>
              <a:gd name="T11" fmla="*/ 322 h 624"/>
              <a:gd name="T12" fmla="*/ 202 w 624"/>
              <a:gd name="T13" fmla="*/ 304 h 624"/>
              <a:gd name="T14" fmla="*/ 219 w 624"/>
              <a:gd name="T15" fmla="*/ 304 h 624"/>
              <a:gd name="T16" fmla="*/ 294 w 624"/>
              <a:gd name="T17" fmla="*/ 372 h 624"/>
              <a:gd name="T18" fmla="*/ 426 w 624"/>
              <a:gd name="T19" fmla="*/ 232 h 624"/>
              <a:gd name="T20" fmla="*/ 443 w 624"/>
              <a:gd name="T21" fmla="*/ 227 h 624"/>
              <a:gd name="T22" fmla="*/ 623 w 624"/>
              <a:gd name="T23" fmla="*/ 312 h 624"/>
              <a:gd name="T24" fmla="*/ 311 w 624"/>
              <a:gd name="T25" fmla="*/ 623 h 624"/>
              <a:gd name="T26" fmla="*/ 0 w 624"/>
              <a:gd name="T27" fmla="*/ 312 h 624"/>
              <a:gd name="T28" fmla="*/ 311 w 624"/>
              <a:gd name="T29" fmla="*/ 0 h 624"/>
              <a:gd name="T30" fmla="*/ 623 w 624"/>
              <a:gd name="T31" fmla="*/ 312 h 624"/>
              <a:gd name="T32" fmla="*/ 598 w 624"/>
              <a:gd name="T33" fmla="*/ 312 h 624"/>
              <a:gd name="T34" fmla="*/ 311 w 624"/>
              <a:gd name="T35" fmla="*/ 25 h 624"/>
              <a:gd name="T36" fmla="*/ 25 w 624"/>
              <a:gd name="T37" fmla="*/ 312 h 624"/>
              <a:gd name="T38" fmla="*/ 311 w 624"/>
              <a:gd name="T39" fmla="*/ 598 h 624"/>
              <a:gd name="T40" fmla="*/ 598 w 624"/>
              <a:gd name="T41" fmla="*/ 31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4" h="624">
                <a:moveTo>
                  <a:pt x="443" y="227"/>
                </a:moveTo>
                <a:cubicBezTo>
                  <a:pt x="448" y="232"/>
                  <a:pt x="448" y="240"/>
                  <a:pt x="443" y="245"/>
                </a:cubicBezTo>
                <a:lnTo>
                  <a:pt x="304" y="394"/>
                </a:lnTo>
                <a:cubicBezTo>
                  <a:pt x="301" y="397"/>
                  <a:pt x="299" y="399"/>
                  <a:pt x="294" y="399"/>
                </a:cubicBezTo>
                <a:cubicBezTo>
                  <a:pt x="291" y="399"/>
                  <a:pt x="289" y="399"/>
                  <a:pt x="286" y="397"/>
                </a:cubicBezTo>
                <a:lnTo>
                  <a:pt x="202" y="322"/>
                </a:lnTo>
                <a:cubicBezTo>
                  <a:pt x="197" y="317"/>
                  <a:pt x="198" y="309"/>
                  <a:pt x="202" y="304"/>
                </a:cubicBezTo>
                <a:cubicBezTo>
                  <a:pt x="207" y="299"/>
                  <a:pt x="214" y="299"/>
                  <a:pt x="219" y="304"/>
                </a:cubicBezTo>
                <a:lnTo>
                  <a:pt x="294" y="372"/>
                </a:lnTo>
                <a:lnTo>
                  <a:pt x="426" y="232"/>
                </a:lnTo>
                <a:cubicBezTo>
                  <a:pt x="431" y="225"/>
                  <a:pt x="438" y="222"/>
                  <a:pt x="443" y="227"/>
                </a:cubicBezTo>
                <a:close/>
                <a:moveTo>
                  <a:pt x="623" y="312"/>
                </a:moveTo>
                <a:cubicBezTo>
                  <a:pt x="623" y="484"/>
                  <a:pt x="483" y="623"/>
                  <a:pt x="311" y="623"/>
                </a:cubicBezTo>
                <a:cubicBezTo>
                  <a:pt x="139" y="623"/>
                  <a:pt x="0" y="484"/>
                  <a:pt x="0" y="312"/>
                </a:cubicBezTo>
                <a:cubicBezTo>
                  <a:pt x="0" y="140"/>
                  <a:pt x="139" y="0"/>
                  <a:pt x="311" y="0"/>
                </a:cubicBezTo>
                <a:cubicBezTo>
                  <a:pt x="483" y="0"/>
                  <a:pt x="623" y="140"/>
                  <a:pt x="623" y="312"/>
                </a:cubicBezTo>
                <a:close/>
                <a:moveTo>
                  <a:pt x="598" y="312"/>
                </a:moveTo>
                <a:cubicBezTo>
                  <a:pt x="598" y="155"/>
                  <a:pt x="468" y="25"/>
                  <a:pt x="311" y="25"/>
                </a:cubicBezTo>
                <a:cubicBezTo>
                  <a:pt x="154" y="25"/>
                  <a:pt x="25" y="155"/>
                  <a:pt x="25" y="312"/>
                </a:cubicBezTo>
                <a:cubicBezTo>
                  <a:pt x="25" y="469"/>
                  <a:pt x="154" y="598"/>
                  <a:pt x="311" y="598"/>
                </a:cubicBezTo>
                <a:cubicBezTo>
                  <a:pt x="468" y="598"/>
                  <a:pt x="598" y="469"/>
                  <a:pt x="598" y="312"/>
                </a:cubicBezTo>
                <a:close/>
              </a:path>
            </a:pathLst>
          </a:custGeom>
          <a:solidFill>
            <a:schemeClr val="bg1"/>
          </a:solidFill>
          <a:ln>
            <a:noFill/>
          </a:ln>
          <a:effectLst/>
        </p:spPr>
        <p:txBody>
          <a:bodyPr wrap="none" anchor="ctr"/>
          <a:lstStyle/>
          <a:p>
            <a:endParaRPr lang="en-US" dirty="0">
              <a:latin typeface="Open Sans"/>
            </a:endParaRPr>
          </a:p>
        </p:txBody>
      </p:sp>
      <p:sp>
        <p:nvSpPr>
          <p:cNvPr id="25" name="Freeform 24"/>
          <p:cNvSpPr>
            <a:spLocks noChangeArrowheads="1"/>
          </p:cNvSpPr>
          <p:nvPr/>
        </p:nvSpPr>
        <p:spPr bwMode="auto">
          <a:xfrm>
            <a:off x="2913500" y="2264746"/>
            <a:ext cx="225425" cy="225425"/>
          </a:xfrm>
          <a:custGeom>
            <a:avLst/>
            <a:gdLst>
              <a:gd name="T0" fmla="*/ 443 w 624"/>
              <a:gd name="T1" fmla="*/ 227 h 624"/>
              <a:gd name="T2" fmla="*/ 443 w 624"/>
              <a:gd name="T3" fmla="*/ 245 h 624"/>
              <a:gd name="T4" fmla="*/ 304 w 624"/>
              <a:gd name="T5" fmla="*/ 394 h 624"/>
              <a:gd name="T6" fmla="*/ 294 w 624"/>
              <a:gd name="T7" fmla="*/ 399 h 624"/>
              <a:gd name="T8" fmla="*/ 286 w 624"/>
              <a:gd name="T9" fmla="*/ 397 h 624"/>
              <a:gd name="T10" fmla="*/ 202 w 624"/>
              <a:gd name="T11" fmla="*/ 322 h 624"/>
              <a:gd name="T12" fmla="*/ 202 w 624"/>
              <a:gd name="T13" fmla="*/ 304 h 624"/>
              <a:gd name="T14" fmla="*/ 219 w 624"/>
              <a:gd name="T15" fmla="*/ 304 h 624"/>
              <a:gd name="T16" fmla="*/ 294 w 624"/>
              <a:gd name="T17" fmla="*/ 372 h 624"/>
              <a:gd name="T18" fmla="*/ 426 w 624"/>
              <a:gd name="T19" fmla="*/ 232 h 624"/>
              <a:gd name="T20" fmla="*/ 443 w 624"/>
              <a:gd name="T21" fmla="*/ 227 h 624"/>
              <a:gd name="T22" fmla="*/ 623 w 624"/>
              <a:gd name="T23" fmla="*/ 312 h 624"/>
              <a:gd name="T24" fmla="*/ 311 w 624"/>
              <a:gd name="T25" fmla="*/ 623 h 624"/>
              <a:gd name="T26" fmla="*/ 0 w 624"/>
              <a:gd name="T27" fmla="*/ 312 h 624"/>
              <a:gd name="T28" fmla="*/ 311 w 624"/>
              <a:gd name="T29" fmla="*/ 0 h 624"/>
              <a:gd name="T30" fmla="*/ 623 w 624"/>
              <a:gd name="T31" fmla="*/ 312 h 624"/>
              <a:gd name="T32" fmla="*/ 598 w 624"/>
              <a:gd name="T33" fmla="*/ 312 h 624"/>
              <a:gd name="T34" fmla="*/ 311 w 624"/>
              <a:gd name="T35" fmla="*/ 25 h 624"/>
              <a:gd name="T36" fmla="*/ 25 w 624"/>
              <a:gd name="T37" fmla="*/ 312 h 624"/>
              <a:gd name="T38" fmla="*/ 311 w 624"/>
              <a:gd name="T39" fmla="*/ 598 h 624"/>
              <a:gd name="T40" fmla="*/ 598 w 624"/>
              <a:gd name="T41" fmla="*/ 31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4" h="624">
                <a:moveTo>
                  <a:pt x="443" y="227"/>
                </a:moveTo>
                <a:cubicBezTo>
                  <a:pt x="448" y="232"/>
                  <a:pt x="448" y="240"/>
                  <a:pt x="443" y="245"/>
                </a:cubicBezTo>
                <a:lnTo>
                  <a:pt x="304" y="394"/>
                </a:lnTo>
                <a:cubicBezTo>
                  <a:pt x="301" y="397"/>
                  <a:pt x="299" y="399"/>
                  <a:pt x="294" y="399"/>
                </a:cubicBezTo>
                <a:cubicBezTo>
                  <a:pt x="291" y="399"/>
                  <a:pt x="289" y="399"/>
                  <a:pt x="286" y="397"/>
                </a:cubicBezTo>
                <a:lnTo>
                  <a:pt x="202" y="322"/>
                </a:lnTo>
                <a:cubicBezTo>
                  <a:pt x="197" y="317"/>
                  <a:pt x="198" y="309"/>
                  <a:pt x="202" y="304"/>
                </a:cubicBezTo>
                <a:cubicBezTo>
                  <a:pt x="207" y="299"/>
                  <a:pt x="214" y="299"/>
                  <a:pt x="219" y="304"/>
                </a:cubicBezTo>
                <a:lnTo>
                  <a:pt x="294" y="372"/>
                </a:lnTo>
                <a:lnTo>
                  <a:pt x="426" y="232"/>
                </a:lnTo>
                <a:cubicBezTo>
                  <a:pt x="431" y="225"/>
                  <a:pt x="438" y="222"/>
                  <a:pt x="443" y="227"/>
                </a:cubicBezTo>
                <a:close/>
                <a:moveTo>
                  <a:pt x="623" y="312"/>
                </a:moveTo>
                <a:cubicBezTo>
                  <a:pt x="623" y="484"/>
                  <a:pt x="483" y="623"/>
                  <a:pt x="311" y="623"/>
                </a:cubicBezTo>
                <a:cubicBezTo>
                  <a:pt x="139" y="623"/>
                  <a:pt x="0" y="484"/>
                  <a:pt x="0" y="312"/>
                </a:cubicBezTo>
                <a:cubicBezTo>
                  <a:pt x="0" y="140"/>
                  <a:pt x="139" y="0"/>
                  <a:pt x="311" y="0"/>
                </a:cubicBezTo>
                <a:cubicBezTo>
                  <a:pt x="483" y="0"/>
                  <a:pt x="623" y="140"/>
                  <a:pt x="623" y="312"/>
                </a:cubicBezTo>
                <a:close/>
                <a:moveTo>
                  <a:pt x="598" y="312"/>
                </a:moveTo>
                <a:cubicBezTo>
                  <a:pt x="598" y="155"/>
                  <a:pt x="468" y="25"/>
                  <a:pt x="311" y="25"/>
                </a:cubicBezTo>
                <a:cubicBezTo>
                  <a:pt x="154" y="25"/>
                  <a:pt x="25" y="155"/>
                  <a:pt x="25" y="312"/>
                </a:cubicBezTo>
                <a:cubicBezTo>
                  <a:pt x="25" y="469"/>
                  <a:pt x="154" y="598"/>
                  <a:pt x="311" y="598"/>
                </a:cubicBezTo>
                <a:cubicBezTo>
                  <a:pt x="468" y="598"/>
                  <a:pt x="598" y="469"/>
                  <a:pt x="598" y="312"/>
                </a:cubicBezTo>
                <a:close/>
              </a:path>
            </a:pathLst>
          </a:custGeom>
          <a:solidFill>
            <a:schemeClr val="bg1"/>
          </a:solidFill>
          <a:ln>
            <a:noFill/>
          </a:ln>
          <a:effectLst/>
        </p:spPr>
        <p:txBody>
          <a:bodyPr wrap="none" anchor="ctr"/>
          <a:lstStyle/>
          <a:p>
            <a:endParaRPr lang="en-US" dirty="0">
              <a:latin typeface="Open Sans"/>
            </a:endParaRPr>
          </a:p>
        </p:txBody>
      </p:sp>
      <p:sp>
        <p:nvSpPr>
          <p:cNvPr id="26" name="Freeform 25"/>
          <p:cNvSpPr>
            <a:spLocks noChangeArrowheads="1"/>
          </p:cNvSpPr>
          <p:nvPr/>
        </p:nvSpPr>
        <p:spPr bwMode="auto">
          <a:xfrm>
            <a:off x="4461515" y="2264746"/>
            <a:ext cx="225425" cy="225425"/>
          </a:xfrm>
          <a:custGeom>
            <a:avLst/>
            <a:gdLst>
              <a:gd name="T0" fmla="*/ 443 w 624"/>
              <a:gd name="T1" fmla="*/ 227 h 624"/>
              <a:gd name="T2" fmla="*/ 443 w 624"/>
              <a:gd name="T3" fmla="*/ 245 h 624"/>
              <a:gd name="T4" fmla="*/ 304 w 624"/>
              <a:gd name="T5" fmla="*/ 394 h 624"/>
              <a:gd name="T6" fmla="*/ 294 w 624"/>
              <a:gd name="T7" fmla="*/ 399 h 624"/>
              <a:gd name="T8" fmla="*/ 286 w 624"/>
              <a:gd name="T9" fmla="*/ 397 h 624"/>
              <a:gd name="T10" fmla="*/ 202 w 624"/>
              <a:gd name="T11" fmla="*/ 322 h 624"/>
              <a:gd name="T12" fmla="*/ 202 w 624"/>
              <a:gd name="T13" fmla="*/ 304 h 624"/>
              <a:gd name="T14" fmla="*/ 219 w 624"/>
              <a:gd name="T15" fmla="*/ 304 h 624"/>
              <a:gd name="T16" fmla="*/ 294 w 624"/>
              <a:gd name="T17" fmla="*/ 372 h 624"/>
              <a:gd name="T18" fmla="*/ 426 w 624"/>
              <a:gd name="T19" fmla="*/ 232 h 624"/>
              <a:gd name="T20" fmla="*/ 443 w 624"/>
              <a:gd name="T21" fmla="*/ 227 h 624"/>
              <a:gd name="T22" fmla="*/ 623 w 624"/>
              <a:gd name="T23" fmla="*/ 312 h 624"/>
              <a:gd name="T24" fmla="*/ 311 w 624"/>
              <a:gd name="T25" fmla="*/ 623 h 624"/>
              <a:gd name="T26" fmla="*/ 0 w 624"/>
              <a:gd name="T27" fmla="*/ 312 h 624"/>
              <a:gd name="T28" fmla="*/ 311 w 624"/>
              <a:gd name="T29" fmla="*/ 0 h 624"/>
              <a:gd name="T30" fmla="*/ 623 w 624"/>
              <a:gd name="T31" fmla="*/ 312 h 624"/>
              <a:gd name="T32" fmla="*/ 598 w 624"/>
              <a:gd name="T33" fmla="*/ 312 h 624"/>
              <a:gd name="T34" fmla="*/ 311 w 624"/>
              <a:gd name="T35" fmla="*/ 25 h 624"/>
              <a:gd name="T36" fmla="*/ 25 w 624"/>
              <a:gd name="T37" fmla="*/ 312 h 624"/>
              <a:gd name="T38" fmla="*/ 311 w 624"/>
              <a:gd name="T39" fmla="*/ 598 h 624"/>
              <a:gd name="T40" fmla="*/ 598 w 624"/>
              <a:gd name="T41" fmla="*/ 31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4" h="624">
                <a:moveTo>
                  <a:pt x="443" y="227"/>
                </a:moveTo>
                <a:cubicBezTo>
                  <a:pt x="448" y="232"/>
                  <a:pt x="448" y="240"/>
                  <a:pt x="443" y="245"/>
                </a:cubicBezTo>
                <a:lnTo>
                  <a:pt x="304" y="394"/>
                </a:lnTo>
                <a:cubicBezTo>
                  <a:pt x="301" y="397"/>
                  <a:pt x="299" y="399"/>
                  <a:pt x="294" y="399"/>
                </a:cubicBezTo>
                <a:cubicBezTo>
                  <a:pt x="291" y="399"/>
                  <a:pt x="289" y="399"/>
                  <a:pt x="286" y="397"/>
                </a:cubicBezTo>
                <a:lnTo>
                  <a:pt x="202" y="322"/>
                </a:lnTo>
                <a:cubicBezTo>
                  <a:pt x="197" y="317"/>
                  <a:pt x="198" y="309"/>
                  <a:pt x="202" y="304"/>
                </a:cubicBezTo>
                <a:cubicBezTo>
                  <a:pt x="207" y="299"/>
                  <a:pt x="214" y="299"/>
                  <a:pt x="219" y="304"/>
                </a:cubicBezTo>
                <a:lnTo>
                  <a:pt x="294" y="372"/>
                </a:lnTo>
                <a:lnTo>
                  <a:pt x="426" y="232"/>
                </a:lnTo>
                <a:cubicBezTo>
                  <a:pt x="431" y="225"/>
                  <a:pt x="438" y="222"/>
                  <a:pt x="443" y="227"/>
                </a:cubicBezTo>
                <a:close/>
                <a:moveTo>
                  <a:pt x="623" y="312"/>
                </a:moveTo>
                <a:cubicBezTo>
                  <a:pt x="623" y="484"/>
                  <a:pt x="483" y="623"/>
                  <a:pt x="311" y="623"/>
                </a:cubicBezTo>
                <a:cubicBezTo>
                  <a:pt x="139" y="623"/>
                  <a:pt x="0" y="484"/>
                  <a:pt x="0" y="312"/>
                </a:cubicBezTo>
                <a:cubicBezTo>
                  <a:pt x="0" y="140"/>
                  <a:pt x="139" y="0"/>
                  <a:pt x="311" y="0"/>
                </a:cubicBezTo>
                <a:cubicBezTo>
                  <a:pt x="483" y="0"/>
                  <a:pt x="623" y="140"/>
                  <a:pt x="623" y="312"/>
                </a:cubicBezTo>
                <a:close/>
                <a:moveTo>
                  <a:pt x="598" y="312"/>
                </a:moveTo>
                <a:cubicBezTo>
                  <a:pt x="598" y="155"/>
                  <a:pt x="468" y="25"/>
                  <a:pt x="311" y="25"/>
                </a:cubicBezTo>
                <a:cubicBezTo>
                  <a:pt x="154" y="25"/>
                  <a:pt x="25" y="155"/>
                  <a:pt x="25" y="312"/>
                </a:cubicBezTo>
                <a:cubicBezTo>
                  <a:pt x="25" y="469"/>
                  <a:pt x="154" y="598"/>
                  <a:pt x="311" y="598"/>
                </a:cubicBezTo>
                <a:cubicBezTo>
                  <a:pt x="468" y="598"/>
                  <a:pt x="598" y="469"/>
                  <a:pt x="598" y="312"/>
                </a:cubicBezTo>
                <a:close/>
              </a:path>
            </a:pathLst>
          </a:custGeom>
          <a:solidFill>
            <a:schemeClr val="bg1"/>
          </a:solidFill>
          <a:ln>
            <a:noFill/>
          </a:ln>
          <a:effectLst/>
        </p:spPr>
        <p:txBody>
          <a:bodyPr wrap="none" anchor="ctr"/>
          <a:lstStyle/>
          <a:p>
            <a:endParaRPr lang="en-US" dirty="0">
              <a:latin typeface="Open Sans"/>
            </a:endParaRPr>
          </a:p>
        </p:txBody>
      </p:sp>
      <p:sp>
        <p:nvSpPr>
          <p:cNvPr id="27" name="Freeform 26"/>
          <p:cNvSpPr>
            <a:spLocks noChangeArrowheads="1"/>
          </p:cNvSpPr>
          <p:nvPr/>
        </p:nvSpPr>
        <p:spPr bwMode="auto">
          <a:xfrm>
            <a:off x="6009531" y="2264746"/>
            <a:ext cx="225425" cy="225425"/>
          </a:xfrm>
          <a:custGeom>
            <a:avLst/>
            <a:gdLst>
              <a:gd name="T0" fmla="*/ 443 w 624"/>
              <a:gd name="T1" fmla="*/ 227 h 624"/>
              <a:gd name="T2" fmla="*/ 443 w 624"/>
              <a:gd name="T3" fmla="*/ 245 h 624"/>
              <a:gd name="T4" fmla="*/ 304 w 624"/>
              <a:gd name="T5" fmla="*/ 394 h 624"/>
              <a:gd name="T6" fmla="*/ 294 w 624"/>
              <a:gd name="T7" fmla="*/ 399 h 624"/>
              <a:gd name="T8" fmla="*/ 286 w 624"/>
              <a:gd name="T9" fmla="*/ 397 h 624"/>
              <a:gd name="T10" fmla="*/ 202 w 624"/>
              <a:gd name="T11" fmla="*/ 322 h 624"/>
              <a:gd name="T12" fmla="*/ 202 w 624"/>
              <a:gd name="T13" fmla="*/ 304 h 624"/>
              <a:gd name="T14" fmla="*/ 219 w 624"/>
              <a:gd name="T15" fmla="*/ 304 h 624"/>
              <a:gd name="T16" fmla="*/ 294 w 624"/>
              <a:gd name="T17" fmla="*/ 372 h 624"/>
              <a:gd name="T18" fmla="*/ 426 w 624"/>
              <a:gd name="T19" fmla="*/ 232 h 624"/>
              <a:gd name="T20" fmla="*/ 443 w 624"/>
              <a:gd name="T21" fmla="*/ 227 h 624"/>
              <a:gd name="T22" fmla="*/ 623 w 624"/>
              <a:gd name="T23" fmla="*/ 312 h 624"/>
              <a:gd name="T24" fmla="*/ 311 w 624"/>
              <a:gd name="T25" fmla="*/ 623 h 624"/>
              <a:gd name="T26" fmla="*/ 0 w 624"/>
              <a:gd name="T27" fmla="*/ 312 h 624"/>
              <a:gd name="T28" fmla="*/ 311 w 624"/>
              <a:gd name="T29" fmla="*/ 0 h 624"/>
              <a:gd name="T30" fmla="*/ 623 w 624"/>
              <a:gd name="T31" fmla="*/ 312 h 624"/>
              <a:gd name="T32" fmla="*/ 598 w 624"/>
              <a:gd name="T33" fmla="*/ 312 h 624"/>
              <a:gd name="T34" fmla="*/ 311 w 624"/>
              <a:gd name="T35" fmla="*/ 25 h 624"/>
              <a:gd name="T36" fmla="*/ 25 w 624"/>
              <a:gd name="T37" fmla="*/ 312 h 624"/>
              <a:gd name="T38" fmla="*/ 311 w 624"/>
              <a:gd name="T39" fmla="*/ 598 h 624"/>
              <a:gd name="T40" fmla="*/ 598 w 624"/>
              <a:gd name="T41" fmla="*/ 312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4" h="624">
                <a:moveTo>
                  <a:pt x="443" y="227"/>
                </a:moveTo>
                <a:cubicBezTo>
                  <a:pt x="448" y="232"/>
                  <a:pt x="448" y="240"/>
                  <a:pt x="443" y="245"/>
                </a:cubicBezTo>
                <a:lnTo>
                  <a:pt x="304" y="394"/>
                </a:lnTo>
                <a:cubicBezTo>
                  <a:pt x="301" y="397"/>
                  <a:pt x="299" y="399"/>
                  <a:pt x="294" y="399"/>
                </a:cubicBezTo>
                <a:cubicBezTo>
                  <a:pt x="291" y="399"/>
                  <a:pt x="289" y="399"/>
                  <a:pt x="286" y="397"/>
                </a:cubicBezTo>
                <a:lnTo>
                  <a:pt x="202" y="322"/>
                </a:lnTo>
                <a:cubicBezTo>
                  <a:pt x="197" y="317"/>
                  <a:pt x="198" y="309"/>
                  <a:pt x="202" y="304"/>
                </a:cubicBezTo>
                <a:cubicBezTo>
                  <a:pt x="207" y="299"/>
                  <a:pt x="214" y="299"/>
                  <a:pt x="219" y="304"/>
                </a:cubicBezTo>
                <a:lnTo>
                  <a:pt x="294" y="372"/>
                </a:lnTo>
                <a:lnTo>
                  <a:pt x="426" y="232"/>
                </a:lnTo>
                <a:cubicBezTo>
                  <a:pt x="431" y="225"/>
                  <a:pt x="438" y="222"/>
                  <a:pt x="443" y="227"/>
                </a:cubicBezTo>
                <a:close/>
                <a:moveTo>
                  <a:pt x="623" y="312"/>
                </a:moveTo>
                <a:cubicBezTo>
                  <a:pt x="623" y="484"/>
                  <a:pt x="483" y="623"/>
                  <a:pt x="311" y="623"/>
                </a:cubicBezTo>
                <a:cubicBezTo>
                  <a:pt x="139" y="623"/>
                  <a:pt x="0" y="484"/>
                  <a:pt x="0" y="312"/>
                </a:cubicBezTo>
                <a:cubicBezTo>
                  <a:pt x="0" y="140"/>
                  <a:pt x="139" y="0"/>
                  <a:pt x="311" y="0"/>
                </a:cubicBezTo>
                <a:cubicBezTo>
                  <a:pt x="483" y="0"/>
                  <a:pt x="623" y="140"/>
                  <a:pt x="623" y="312"/>
                </a:cubicBezTo>
                <a:close/>
                <a:moveTo>
                  <a:pt x="598" y="312"/>
                </a:moveTo>
                <a:cubicBezTo>
                  <a:pt x="598" y="155"/>
                  <a:pt x="468" y="25"/>
                  <a:pt x="311" y="25"/>
                </a:cubicBezTo>
                <a:cubicBezTo>
                  <a:pt x="154" y="25"/>
                  <a:pt x="25" y="155"/>
                  <a:pt x="25" y="312"/>
                </a:cubicBezTo>
                <a:cubicBezTo>
                  <a:pt x="25" y="469"/>
                  <a:pt x="154" y="598"/>
                  <a:pt x="311" y="598"/>
                </a:cubicBezTo>
                <a:cubicBezTo>
                  <a:pt x="468" y="598"/>
                  <a:pt x="598" y="469"/>
                  <a:pt x="598" y="312"/>
                </a:cubicBezTo>
                <a:close/>
              </a:path>
            </a:pathLst>
          </a:custGeom>
          <a:solidFill>
            <a:schemeClr val="bg1"/>
          </a:solidFill>
          <a:ln>
            <a:noFill/>
          </a:ln>
          <a:effectLst/>
        </p:spPr>
        <p:txBody>
          <a:bodyPr wrap="none" anchor="ctr"/>
          <a:lstStyle/>
          <a:p>
            <a:endParaRPr lang="en-US" dirty="0">
              <a:latin typeface="Open Sans"/>
            </a:endParaRPr>
          </a:p>
        </p:txBody>
      </p:sp>
      <p:grpSp>
        <p:nvGrpSpPr>
          <p:cNvPr id="13" name="Group 12"/>
          <p:cNvGrpSpPr>
            <a:grpSpLocks noChangeAspect="1"/>
          </p:cNvGrpSpPr>
          <p:nvPr/>
        </p:nvGrpSpPr>
        <p:grpSpPr>
          <a:xfrm>
            <a:off x="374319" y="320842"/>
            <a:ext cx="144000" cy="146120"/>
            <a:chOff x="-1080368" y="1835621"/>
            <a:chExt cx="754063" cy="765175"/>
          </a:xfrm>
        </p:grpSpPr>
        <p:sp>
          <p:nvSpPr>
            <p:cNvPr id="14"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5"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364450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Design Principles</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eaLnBrk="0" hangingPunct="0">
              <a:spcBef>
                <a:spcPct val="0"/>
              </a:spcBef>
            </a:pPr>
            <a:r>
              <a:rPr lang="en-US" sz="1200" dirty="0">
                <a:solidFill>
                  <a:srgbClr val="898989"/>
                </a:solidFill>
                <a:latin typeface="Open Sans" charset="0"/>
                <a:ea typeface="Open Sans" charset="0"/>
                <a:cs typeface="Open Sans" charset="0"/>
              </a:rPr>
              <a:t>The key aspects of web design</a:t>
            </a:r>
          </a:p>
        </p:txBody>
      </p:sp>
      <p:sp>
        <p:nvSpPr>
          <p:cNvPr id="8" name="Content Placeholder 2"/>
          <p:cNvSpPr txBox="1">
            <a:spLocks/>
          </p:cNvSpPr>
          <p:nvPr/>
        </p:nvSpPr>
        <p:spPr>
          <a:xfrm>
            <a:off x="3467191" y="2041396"/>
            <a:ext cx="3096344" cy="2448272"/>
          </a:xfrm>
          <a:prstGeom prst="rect">
            <a:avLst/>
          </a:prstGeom>
        </p:spPr>
        <p:txBody>
          <a:bodyPr vert="horz" lIns="108000" tIns="46800" rIns="108000" bIns="46800" rtlCol="0">
            <a:normAutofit/>
          </a:bodyPr>
          <a:lstStyle>
            <a:lvl1pPr marL="0" indent="0" algn="l" defTabSz="457200" rtl="0" eaLnBrk="1" latinLnBrk="0" hangingPunct="1">
              <a:lnSpc>
                <a:spcPct val="130000"/>
              </a:lnSpc>
              <a:spcBef>
                <a:spcPct val="20000"/>
              </a:spcBef>
              <a:buFontTx/>
              <a:buNone/>
              <a:defRPr sz="1200" kern="1200">
                <a:solidFill>
                  <a:srgbClr val="626A6F"/>
                </a:solidFill>
                <a:latin typeface="Open Sans" panose="020B0606030504020204" pitchFamily="34" charset="0"/>
                <a:ea typeface="+mn-ea"/>
                <a:cs typeface="Open Sans" panose="020B0606030504020204" pitchFamily="34" charset="0"/>
              </a:defRPr>
            </a:lvl1pPr>
            <a:lvl2pPr marL="457200" indent="0" algn="l" defTabSz="457200" rtl="0" eaLnBrk="1" latinLnBrk="0" hangingPunct="1">
              <a:spcBef>
                <a:spcPct val="20000"/>
              </a:spcBef>
              <a:buFont typeface="Arial"/>
              <a:buNone/>
              <a:defRPr sz="1400" kern="1200">
                <a:solidFill>
                  <a:srgbClr val="626A6F"/>
                </a:solidFill>
                <a:latin typeface="Open Sans"/>
                <a:ea typeface="+mn-ea"/>
                <a:cs typeface="Open Sans"/>
              </a:defRPr>
            </a:lvl2pPr>
            <a:lvl3pPr marL="914400" indent="0" algn="l" defTabSz="457200" rtl="0" eaLnBrk="1" latinLnBrk="0" hangingPunct="1">
              <a:spcBef>
                <a:spcPct val="20000"/>
              </a:spcBef>
              <a:buFont typeface="Arial"/>
              <a:buNone/>
              <a:defRPr sz="1400" kern="1200">
                <a:solidFill>
                  <a:srgbClr val="626A6F"/>
                </a:solidFill>
                <a:latin typeface="Open Sans"/>
                <a:ea typeface="+mn-ea"/>
                <a:cs typeface="Open Sans"/>
              </a:defRPr>
            </a:lvl3pPr>
            <a:lvl4pPr marL="1371600" indent="0" algn="l" defTabSz="457200" rtl="0" eaLnBrk="1" latinLnBrk="0" hangingPunct="1">
              <a:spcBef>
                <a:spcPct val="20000"/>
              </a:spcBef>
              <a:buFont typeface="Arial"/>
              <a:buNone/>
              <a:defRPr sz="1400" kern="1200">
                <a:solidFill>
                  <a:srgbClr val="626A6F"/>
                </a:solidFill>
                <a:latin typeface="Open Sans"/>
                <a:ea typeface="+mn-ea"/>
                <a:cs typeface="Open Sans"/>
              </a:defRPr>
            </a:lvl4pPr>
            <a:lvl5pPr marL="1828800" indent="0" algn="l" defTabSz="457200" rtl="0" eaLnBrk="1" latinLnBrk="0" hangingPunct="1">
              <a:spcBef>
                <a:spcPct val="20000"/>
              </a:spcBef>
              <a:buFont typeface="Arial"/>
              <a:buNone/>
              <a:defRPr sz="1400" kern="1200">
                <a:solidFill>
                  <a:srgbClr val="626A6F"/>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0" indent="-342900">
              <a:buFont typeface="+mj-lt"/>
              <a:buAutoNum type="arabicPeriod"/>
            </a:pPr>
            <a:r>
              <a:rPr lang="en-US" dirty="0">
                <a:solidFill>
                  <a:srgbClr val="3B3B3B"/>
                </a:solidFill>
              </a:rPr>
              <a:t>Simple design</a:t>
            </a:r>
          </a:p>
          <a:p>
            <a:pPr marL="342900" lvl="0" indent="-342900">
              <a:buFont typeface="+mj-lt"/>
              <a:buAutoNum type="arabicPeriod"/>
            </a:pPr>
            <a:r>
              <a:rPr lang="en-US" dirty="0">
                <a:solidFill>
                  <a:srgbClr val="3B3B3B"/>
                </a:solidFill>
              </a:rPr>
              <a:t>Easy to navigate</a:t>
            </a:r>
          </a:p>
          <a:p>
            <a:pPr marL="342900" lvl="0" indent="-342900">
              <a:buFont typeface="+mj-lt"/>
              <a:buAutoNum type="arabicPeriod"/>
            </a:pPr>
            <a:r>
              <a:rPr lang="en-US" dirty="0">
                <a:solidFill>
                  <a:srgbClr val="3B3B3B"/>
                </a:solidFill>
              </a:rPr>
              <a:t>Consistency of information</a:t>
            </a:r>
          </a:p>
          <a:p>
            <a:pPr marL="342900" lvl="0" indent="-342900">
              <a:buFont typeface="+mj-lt"/>
              <a:buAutoNum type="arabicPeriod"/>
            </a:pPr>
            <a:r>
              <a:rPr lang="en-US" dirty="0">
                <a:solidFill>
                  <a:srgbClr val="3B3B3B"/>
                </a:solidFill>
              </a:rPr>
              <a:t>Usability</a:t>
            </a:r>
          </a:p>
          <a:p>
            <a:pPr marL="342900" lvl="0" indent="-342900">
              <a:buFont typeface="+mj-lt"/>
              <a:buAutoNum type="arabicPeriod"/>
            </a:pPr>
            <a:r>
              <a:rPr lang="en-US" dirty="0">
                <a:solidFill>
                  <a:srgbClr val="3B3B3B"/>
                </a:solidFill>
              </a:rPr>
              <a:t>Consistency of design</a:t>
            </a:r>
          </a:p>
          <a:p>
            <a:pPr marL="342900" lvl="0" indent="-342900">
              <a:buFont typeface="+mj-lt"/>
              <a:buAutoNum type="arabicPeriod"/>
            </a:pPr>
            <a:r>
              <a:rPr lang="en-US" dirty="0">
                <a:solidFill>
                  <a:srgbClr val="3B3B3B"/>
                </a:solidFill>
              </a:rPr>
              <a:t>Concise and honest information</a:t>
            </a: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906" y="1803661"/>
            <a:ext cx="2597005" cy="2399480"/>
          </a:xfrm>
          <a:prstGeom prst="rect">
            <a:avLst/>
          </a:prstGeom>
        </p:spPr>
      </p:pic>
      <p:grpSp>
        <p:nvGrpSpPr>
          <p:cNvPr id="9" name="Group 8"/>
          <p:cNvGrpSpPr>
            <a:grpSpLocks noChangeAspect="1"/>
          </p:cNvGrpSpPr>
          <p:nvPr/>
        </p:nvGrpSpPr>
        <p:grpSpPr>
          <a:xfrm>
            <a:off x="374319" y="320842"/>
            <a:ext cx="144000" cy="146120"/>
            <a:chOff x="-1080368" y="1835621"/>
            <a:chExt cx="754063" cy="765175"/>
          </a:xfrm>
        </p:grpSpPr>
        <p:sp>
          <p:nvSpPr>
            <p:cNvPr id="10"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1"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373224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Design Principles</a:t>
            </a:r>
          </a:p>
        </p:txBody>
      </p:sp>
      <p:sp>
        <p:nvSpPr>
          <p:cNvPr id="8" name="Text Placeholder 7"/>
          <p:cNvSpPr txBox="1">
            <a:spLocks/>
          </p:cNvSpPr>
          <p:nvPr/>
        </p:nvSpPr>
        <p:spPr>
          <a:xfrm>
            <a:off x="695325" y="1004356"/>
            <a:ext cx="6535738" cy="33073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baseline="0">
                <a:solidFill>
                  <a:schemeClr val="bg1">
                    <a:lumMod val="50000"/>
                  </a:schemeClr>
                </a:solidFill>
                <a:latin typeface="Open Sans" panose="020B0606030504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Open Sans" panose="020B0606030504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Open Sans" panose="020B0606030504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5800" eaLnBrk="0" hangingPunct="0">
              <a:lnSpc>
                <a:spcPct val="90000"/>
              </a:lnSpc>
              <a:spcBef>
                <a:spcPct val="0"/>
              </a:spcBef>
            </a:pPr>
            <a:r>
              <a:rPr lang="en-US" sz="1200" dirty="0">
                <a:solidFill>
                  <a:srgbClr val="898989"/>
                </a:solidFill>
                <a:latin typeface="Open Sans" charset="0"/>
                <a:ea typeface="Open Sans" charset="0"/>
                <a:cs typeface="Open Sans" charset="0"/>
              </a:rPr>
              <a:t>#1 Simple design</a:t>
            </a:r>
          </a:p>
        </p:txBody>
      </p:sp>
      <p:pic>
        <p:nvPicPr>
          <p:cNvPr id="9" name="Picture 8" descr="Screen Shot 2017-10-04 at 3.32.17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951" y="1933281"/>
            <a:ext cx="3519968" cy="1634271"/>
          </a:xfrm>
          <a:prstGeom prst="rect">
            <a:avLst/>
          </a:prstGeom>
        </p:spPr>
      </p:pic>
      <p:sp>
        <p:nvSpPr>
          <p:cNvPr id="34" name="Rounded Rectangle 14"/>
          <p:cNvSpPr>
            <a:spLocks noChangeArrowheads="1"/>
          </p:cNvSpPr>
          <p:nvPr/>
        </p:nvSpPr>
        <p:spPr bwMode="auto">
          <a:xfrm>
            <a:off x="751069" y="1716811"/>
            <a:ext cx="3568702" cy="1900871"/>
          </a:xfrm>
          <a:prstGeom prst="roundRect">
            <a:avLst>
              <a:gd name="adj" fmla="val 663"/>
            </a:avLst>
          </a:prstGeom>
          <a:noFill/>
          <a:ln w="25400">
            <a:solidFill>
              <a:srgbClr val="EDEEF1"/>
            </a:solidFill>
            <a:round/>
            <a:headEnd/>
            <a:tailEnd/>
          </a:ln>
        </p:spPr>
        <p:txBody>
          <a:bodyPr/>
          <a:lstStyle/>
          <a:p>
            <a:pPr algn="ctr"/>
            <a:endParaRPr lang="en-US" dirty="0">
              <a:latin typeface="Open Sans"/>
            </a:endParaRPr>
          </a:p>
        </p:txBody>
      </p:sp>
      <p:sp>
        <p:nvSpPr>
          <p:cNvPr id="35" name="Freeform 18"/>
          <p:cNvSpPr>
            <a:spLocks/>
          </p:cNvSpPr>
          <p:nvPr/>
        </p:nvSpPr>
        <p:spPr bwMode="auto">
          <a:xfrm>
            <a:off x="742927" y="1709636"/>
            <a:ext cx="3581069" cy="205619"/>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36" name="Group 35"/>
          <p:cNvGrpSpPr/>
          <p:nvPr/>
        </p:nvGrpSpPr>
        <p:grpSpPr>
          <a:xfrm>
            <a:off x="837773" y="1777664"/>
            <a:ext cx="239491" cy="55858"/>
            <a:chOff x="2777950" y="1537406"/>
            <a:chExt cx="245783" cy="57326"/>
          </a:xfrm>
        </p:grpSpPr>
        <p:sp>
          <p:nvSpPr>
            <p:cNvPr id="38" name="Oval 37"/>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39" name="Oval 38"/>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40" name="Oval 39"/>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nvGrpSpPr>
          <p:cNvPr id="3" name="Group 2"/>
          <p:cNvGrpSpPr/>
          <p:nvPr/>
        </p:nvGrpSpPr>
        <p:grpSpPr>
          <a:xfrm>
            <a:off x="3274629" y="2344610"/>
            <a:ext cx="3742325" cy="1899691"/>
            <a:chOff x="4076752" y="2561838"/>
            <a:chExt cx="3742325" cy="1899691"/>
          </a:xfrm>
        </p:grpSpPr>
        <p:grpSp>
          <p:nvGrpSpPr>
            <p:cNvPr id="41" name="Group 40"/>
            <p:cNvGrpSpPr/>
            <p:nvPr/>
          </p:nvGrpSpPr>
          <p:grpSpPr>
            <a:xfrm>
              <a:off x="4076752" y="2561838"/>
              <a:ext cx="3742325" cy="1899691"/>
              <a:chOff x="742926" y="1876733"/>
              <a:chExt cx="3857541" cy="1958177"/>
            </a:xfrm>
          </p:grpSpPr>
          <p:sp>
            <p:nvSpPr>
              <p:cNvPr id="42" name="Rounded Rectangle 14"/>
              <p:cNvSpPr>
                <a:spLocks noChangeArrowheads="1"/>
              </p:cNvSpPr>
              <p:nvPr/>
            </p:nvSpPr>
            <p:spPr bwMode="auto">
              <a:xfrm>
                <a:off x="751281" y="1884096"/>
                <a:ext cx="3844219" cy="1950814"/>
              </a:xfrm>
              <a:prstGeom prst="roundRect">
                <a:avLst>
                  <a:gd name="adj" fmla="val 663"/>
                </a:avLst>
              </a:prstGeom>
              <a:solidFill>
                <a:schemeClr val="bg1"/>
              </a:solidFill>
              <a:ln w="25400">
                <a:solidFill>
                  <a:srgbClr val="EDEEF1"/>
                </a:solidFill>
                <a:round/>
                <a:headEnd/>
                <a:tailEnd/>
              </a:ln>
            </p:spPr>
            <p:txBody>
              <a:bodyPr/>
              <a:lstStyle/>
              <a:p>
                <a:pPr algn="ctr"/>
                <a:endParaRPr lang="en-US" dirty="0">
                  <a:latin typeface="Open Sans"/>
                </a:endParaRPr>
              </a:p>
            </p:txBody>
          </p:sp>
          <p:sp>
            <p:nvSpPr>
              <p:cNvPr id="53" name="Freeform 18"/>
              <p:cNvSpPr>
                <a:spLocks/>
              </p:cNvSpPr>
              <p:nvPr/>
            </p:nvSpPr>
            <p:spPr bwMode="auto">
              <a:xfrm>
                <a:off x="742926" y="1876733"/>
                <a:ext cx="3857541" cy="211021"/>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54" name="Group 53"/>
              <p:cNvGrpSpPr/>
              <p:nvPr/>
            </p:nvGrpSpPr>
            <p:grpSpPr>
              <a:xfrm>
                <a:off x="840264" y="1946548"/>
                <a:ext cx="245783" cy="57326"/>
                <a:chOff x="2777950" y="1537406"/>
                <a:chExt cx="245783" cy="57326"/>
              </a:xfrm>
            </p:grpSpPr>
            <p:sp>
              <p:nvSpPr>
                <p:cNvPr id="56" name="Oval 55"/>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57" name="Oval 56"/>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58" name="Oval 57"/>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pic>
          <p:nvPicPr>
            <p:cNvPr id="59" name="Picture 58" descr="Screen Shot 2017-10-04 at 3.33.27 P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27651" y="2781228"/>
              <a:ext cx="3642922" cy="1670033"/>
            </a:xfrm>
            <a:prstGeom prst="rect">
              <a:avLst/>
            </a:prstGeom>
          </p:spPr>
        </p:pic>
      </p:grpSp>
      <p:grpSp>
        <p:nvGrpSpPr>
          <p:cNvPr id="21" name="Group 20"/>
          <p:cNvGrpSpPr>
            <a:grpSpLocks noChangeAspect="1"/>
          </p:cNvGrpSpPr>
          <p:nvPr/>
        </p:nvGrpSpPr>
        <p:grpSpPr>
          <a:xfrm>
            <a:off x="374319" y="320842"/>
            <a:ext cx="144000" cy="146120"/>
            <a:chOff x="-1080368" y="1835621"/>
            <a:chExt cx="754063" cy="765175"/>
          </a:xfrm>
        </p:grpSpPr>
        <p:sp>
          <p:nvSpPr>
            <p:cNvPr id="22"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3"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948349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Design Principles</a:t>
            </a:r>
          </a:p>
        </p:txBody>
      </p:sp>
      <p:sp>
        <p:nvSpPr>
          <p:cNvPr id="8" name="Text Placeholder 7"/>
          <p:cNvSpPr txBox="1">
            <a:spLocks/>
          </p:cNvSpPr>
          <p:nvPr/>
        </p:nvSpPr>
        <p:spPr>
          <a:xfrm>
            <a:off x="695325" y="1004356"/>
            <a:ext cx="6535738" cy="33073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baseline="0">
                <a:solidFill>
                  <a:schemeClr val="bg1">
                    <a:lumMod val="50000"/>
                  </a:schemeClr>
                </a:solidFill>
                <a:latin typeface="Open Sans" panose="020B0606030504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Open Sans" panose="020B0606030504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Open Sans" panose="020B0606030504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5800" eaLnBrk="0" hangingPunct="0">
              <a:lnSpc>
                <a:spcPct val="90000"/>
              </a:lnSpc>
              <a:spcBef>
                <a:spcPct val="0"/>
              </a:spcBef>
            </a:pPr>
            <a:r>
              <a:rPr lang="en-US" sz="1200" dirty="0">
                <a:solidFill>
                  <a:srgbClr val="898989"/>
                </a:solidFill>
                <a:latin typeface="Open Sans" charset="0"/>
                <a:ea typeface="Open Sans" charset="0"/>
                <a:cs typeface="Open Sans" charset="0"/>
              </a:rPr>
              <a:t>#2 Navigation</a:t>
            </a:r>
          </a:p>
        </p:txBody>
      </p:sp>
      <p:pic>
        <p:nvPicPr>
          <p:cNvPr id="33" name="Picture 32" descr="Screen Shot 2017-10-04 at 3.43.53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7042" y="1946890"/>
            <a:ext cx="3499307" cy="1434550"/>
          </a:xfrm>
          <a:prstGeom prst="rect">
            <a:avLst/>
          </a:prstGeom>
        </p:spPr>
      </p:pic>
      <p:sp>
        <p:nvSpPr>
          <p:cNvPr id="37" name="Rounded Rectangle 14"/>
          <p:cNvSpPr>
            <a:spLocks noChangeArrowheads="1"/>
          </p:cNvSpPr>
          <p:nvPr/>
        </p:nvSpPr>
        <p:spPr bwMode="auto">
          <a:xfrm>
            <a:off x="751069" y="1716811"/>
            <a:ext cx="3568702" cy="1900871"/>
          </a:xfrm>
          <a:prstGeom prst="roundRect">
            <a:avLst>
              <a:gd name="adj" fmla="val 663"/>
            </a:avLst>
          </a:prstGeom>
          <a:noFill/>
          <a:ln w="25400">
            <a:solidFill>
              <a:srgbClr val="EDEEF1"/>
            </a:solidFill>
            <a:round/>
            <a:headEnd/>
            <a:tailEnd/>
          </a:ln>
        </p:spPr>
        <p:txBody>
          <a:bodyPr/>
          <a:lstStyle/>
          <a:p>
            <a:pPr algn="ctr"/>
            <a:endParaRPr lang="en-US" dirty="0">
              <a:latin typeface="Open Sans"/>
            </a:endParaRPr>
          </a:p>
        </p:txBody>
      </p:sp>
      <p:sp>
        <p:nvSpPr>
          <p:cNvPr id="38" name="Freeform 18"/>
          <p:cNvSpPr>
            <a:spLocks/>
          </p:cNvSpPr>
          <p:nvPr/>
        </p:nvSpPr>
        <p:spPr bwMode="auto">
          <a:xfrm>
            <a:off x="742927" y="1709636"/>
            <a:ext cx="3581069" cy="205619"/>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39" name="Group 38"/>
          <p:cNvGrpSpPr/>
          <p:nvPr/>
        </p:nvGrpSpPr>
        <p:grpSpPr>
          <a:xfrm>
            <a:off x="837773" y="1777664"/>
            <a:ext cx="239491" cy="55858"/>
            <a:chOff x="2777950" y="1537406"/>
            <a:chExt cx="245783" cy="57326"/>
          </a:xfrm>
        </p:grpSpPr>
        <p:sp>
          <p:nvSpPr>
            <p:cNvPr id="40" name="Oval 39"/>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41" name="Oval 40"/>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42" name="Oval 41"/>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nvGrpSpPr>
          <p:cNvPr id="53" name="Group 52"/>
          <p:cNvGrpSpPr/>
          <p:nvPr/>
        </p:nvGrpSpPr>
        <p:grpSpPr>
          <a:xfrm>
            <a:off x="3274629" y="2344610"/>
            <a:ext cx="3742325" cy="1899691"/>
            <a:chOff x="742926" y="1876733"/>
            <a:chExt cx="3857541" cy="1958177"/>
          </a:xfrm>
        </p:grpSpPr>
        <p:sp>
          <p:nvSpPr>
            <p:cNvPr id="55" name="Rounded Rectangle 14"/>
            <p:cNvSpPr>
              <a:spLocks noChangeArrowheads="1"/>
            </p:cNvSpPr>
            <p:nvPr/>
          </p:nvSpPr>
          <p:spPr bwMode="auto">
            <a:xfrm>
              <a:off x="751281" y="1884096"/>
              <a:ext cx="3844219" cy="1950814"/>
            </a:xfrm>
            <a:prstGeom prst="roundRect">
              <a:avLst>
                <a:gd name="adj" fmla="val 663"/>
              </a:avLst>
            </a:prstGeom>
            <a:solidFill>
              <a:schemeClr val="bg1"/>
            </a:solidFill>
            <a:ln w="25400">
              <a:solidFill>
                <a:srgbClr val="EDEEF1"/>
              </a:solidFill>
              <a:round/>
              <a:headEnd/>
              <a:tailEnd/>
            </a:ln>
          </p:spPr>
          <p:txBody>
            <a:bodyPr/>
            <a:lstStyle/>
            <a:p>
              <a:pPr algn="ctr"/>
              <a:endParaRPr lang="en-US" dirty="0">
                <a:latin typeface="Open Sans"/>
              </a:endParaRPr>
            </a:p>
          </p:txBody>
        </p:sp>
        <p:sp>
          <p:nvSpPr>
            <p:cNvPr id="56" name="Freeform 18"/>
            <p:cNvSpPr>
              <a:spLocks/>
            </p:cNvSpPr>
            <p:nvPr/>
          </p:nvSpPr>
          <p:spPr bwMode="auto">
            <a:xfrm>
              <a:off x="742926" y="1876733"/>
              <a:ext cx="3857541" cy="211021"/>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57" name="Group 56"/>
            <p:cNvGrpSpPr/>
            <p:nvPr/>
          </p:nvGrpSpPr>
          <p:grpSpPr>
            <a:xfrm>
              <a:off x="840264" y="1946548"/>
              <a:ext cx="245783" cy="57326"/>
              <a:chOff x="2777950" y="1537406"/>
              <a:chExt cx="245783" cy="57326"/>
            </a:xfrm>
          </p:grpSpPr>
          <p:sp>
            <p:nvSpPr>
              <p:cNvPr id="58" name="Oval 57"/>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59" name="Oval 58"/>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60" name="Oval 59"/>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pic>
        <p:nvPicPr>
          <p:cNvPr id="61" name="Picture 60" descr="Screen Shot 2017-10-04 at 3.39.39 P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13926" y="2591747"/>
            <a:ext cx="3679589" cy="1605639"/>
          </a:xfrm>
          <a:prstGeom prst="rect">
            <a:avLst/>
          </a:prstGeom>
        </p:spPr>
      </p:pic>
      <p:grpSp>
        <p:nvGrpSpPr>
          <p:cNvPr id="20" name="Group 19"/>
          <p:cNvGrpSpPr>
            <a:grpSpLocks noChangeAspect="1"/>
          </p:cNvGrpSpPr>
          <p:nvPr/>
        </p:nvGrpSpPr>
        <p:grpSpPr>
          <a:xfrm>
            <a:off x="374319" y="320842"/>
            <a:ext cx="144000" cy="146120"/>
            <a:chOff x="-1080368" y="1835621"/>
            <a:chExt cx="754063" cy="765175"/>
          </a:xfrm>
        </p:grpSpPr>
        <p:sp>
          <p:nvSpPr>
            <p:cNvPr id="21"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2"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086087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Design Principles</a:t>
            </a:r>
          </a:p>
        </p:txBody>
      </p:sp>
      <p:sp>
        <p:nvSpPr>
          <p:cNvPr id="8" name="Text Placeholder 7"/>
          <p:cNvSpPr txBox="1">
            <a:spLocks/>
          </p:cNvSpPr>
          <p:nvPr/>
        </p:nvSpPr>
        <p:spPr>
          <a:xfrm>
            <a:off x="695325" y="1004356"/>
            <a:ext cx="6535738" cy="33073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1400" kern="1200" baseline="0">
                <a:solidFill>
                  <a:schemeClr val="bg1">
                    <a:lumMod val="50000"/>
                  </a:schemeClr>
                </a:solidFill>
                <a:latin typeface="Open Sans" panose="020B0606030504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Open Sans" panose="020B0606030504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Open Sans" panose="020B0606030504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85800" eaLnBrk="0" hangingPunct="0">
              <a:lnSpc>
                <a:spcPct val="90000"/>
              </a:lnSpc>
              <a:spcBef>
                <a:spcPct val="0"/>
              </a:spcBef>
            </a:pPr>
            <a:r>
              <a:rPr lang="en-US" sz="1200" dirty="0">
                <a:solidFill>
                  <a:srgbClr val="898989"/>
                </a:solidFill>
                <a:latin typeface="Open Sans" charset="0"/>
                <a:ea typeface="Open Sans" charset="0"/>
                <a:cs typeface="Open Sans" charset="0"/>
              </a:rPr>
              <a:t>#3 Consistent information</a:t>
            </a:r>
          </a:p>
        </p:txBody>
      </p:sp>
      <p:pic>
        <p:nvPicPr>
          <p:cNvPr id="35" name="Picture 34" descr="Screen Shot 2017-10-04 at 3.47.53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256" y="1938813"/>
            <a:ext cx="5120892" cy="1814522"/>
          </a:xfrm>
          <a:prstGeom prst="rect">
            <a:avLst/>
          </a:prstGeom>
        </p:spPr>
      </p:pic>
      <p:sp>
        <p:nvSpPr>
          <p:cNvPr id="34" name="Rounded Rectangle 14"/>
          <p:cNvSpPr>
            <a:spLocks noChangeArrowheads="1"/>
          </p:cNvSpPr>
          <p:nvPr/>
        </p:nvSpPr>
        <p:spPr bwMode="auto">
          <a:xfrm>
            <a:off x="751068" y="1716811"/>
            <a:ext cx="5189659" cy="2093034"/>
          </a:xfrm>
          <a:prstGeom prst="roundRect">
            <a:avLst>
              <a:gd name="adj" fmla="val 663"/>
            </a:avLst>
          </a:prstGeom>
          <a:noFill/>
          <a:ln w="25400">
            <a:solidFill>
              <a:srgbClr val="EDEEF1"/>
            </a:solidFill>
            <a:round/>
            <a:headEnd/>
            <a:tailEnd/>
          </a:ln>
        </p:spPr>
        <p:txBody>
          <a:bodyPr/>
          <a:lstStyle/>
          <a:p>
            <a:pPr algn="ctr"/>
            <a:endParaRPr lang="en-US" dirty="0">
              <a:latin typeface="Open Sans"/>
            </a:endParaRPr>
          </a:p>
        </p:txBody>
      </p:sp>
      <p:sp>
        <p:nvSpPr>
          <p:cNvPr id="37" name="Freeform 18"/>
          <p:cNvSpPr>
            <a:spLocks/>
          </p:cNvSpPr>
          <p:nvPr/>
        </p:nvSpPr>
        <p:spPr bwMode="auto">
          <a:xfrm>
            <a:off x="742927" y="1709636"/>
            <a:ext cx="5207643" cy="205619"/>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38" name="Group 37"/>
          <p:cNvGrpSpPr/>
          <p:nvPr/>
        </p:nvGrpSpPr>
        <p:grpSpPr>
          <a:xfrm>
            <a:off x="837773" y="1777664"/>
            <a:ext cx="239491" cy="55858"/>
            <a:chOff x="2777950" y="1537406"/>
            <a:chExt cx="245783" cy="57326"/>
          </a:xfrm>
        </p:grpSpPr>
        <p:sp>
          <p:nvSpPr>
            <p:cNvPr id="39" name="Oval 38"/>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40" name="Oval 39"/>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41" name="Oval 40"/>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nvGrpSpPr>
          <p:cNvPr id="42" name="Group 41"/>
          <p:cNvGrpSpPr/>
          <p:nvPr/>
        </p:nvGrpSpPr>
        <p:grpSpPr>
          <a:xfrm>
            <a:off x="4293994" y="2528417"/>
            <a:ext cx="3078041" cy="2016661"/>
            <a:chOff x="742926" y="1876733"/>
            <a:chExt cx="3172806" cy="2078748"/>
          </a:xfrm>
        </p:grpSpPr>
        <p:sp>
          <p:nvSpPr>
            <p:cNvPr id="43" name="Rounded Rectangle 14"/>
            <p:cNvSpPr>
              <a:spLocks noChangeArrowheads="1"/>
            </p:cNvSpPr>
            <p:nvPr/>
          </p:nvSpPr>
          <p:spPr bwMode="auto">
            <a:xfrm>
              <a:off x="751281" y="1884096"/>
              <a:ext cx="3161848" cy="2071385"/>
            </a:xfrm>
            <a:prstGeom prst="roundRect">
              <a:avLst>
                <a:gd name="adj" fmla="val 663"/>
              </a:avLst>
            </a:prstGeom>
            <a:solidFill>
              <a:schemeClr val="bg1"/>
            </a:solidFill>
            <a:ln w="25400">
              <a:solidFill>
                <a:srgbClr val="EDEEF1"/>
              </a:solidFill>
              <a:round/>
              <a:headEnd/>
              <a:tailEnd/>
            </a:ln>
          </p:spPr>
          <p:txBody>
            <a:bodyPr/>
            <a:lstStyle/>
            <a:p>
              <a:pPr algn="ctr"/>
              <a:endParaRPr lang="en-US" dirty="0">
                <a:latin typeface="Open Sans"/>
              </a:endParaRPr>
            </a:p>
          </p:txBody>
        </p:sp>
        <p:sp>
          <p:nvSpPr>
            <p:cNvPr id="53" name="Freeform 18"/>
            <p:cNvSpPr>
              <a:spLocks/>
            </p:cNvSpPr>
            <p:nvPr/>
          </p:nvSpPr>
          <p:spPr bwMode="auto">
            <a:xfrm>
              <a:off x="742926" y="1876733"/>
              <a:ext cx="3172806" cy="211021"/>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54" name="Group 53"/>
            <p:cNvGrpSpPr/>
            <p:nvPr/>
          </p:nvGrpSpPr>
          <p:grpSpPr>
            <a:xfrm>
              <a:off x="840264" y="1946548"/>
              <a:ext cx="245783" cy="57326"/>
              <a:chOff x="2777950" y="1537406"/>
              <a:chExt cx="245783" cy="57326"/>
            </a:xfrm>
          </p:grpSpPr>
          <p:sp>
            <p:nvSpPr>
              <p:cNvPr id="55" name="Oval 54"/>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56" name="Oval 55"/>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57" name="Oval 56"/>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pic>
        <p:nvPicPr>
          <p:cNvPr id="59" name="Picture 58" descr="Screen Shot 2017-10-04 at 3.48.32 PM.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18143" y="2771618"/>
            <a:ext cx="3024336" cy="1674972"/>
          </a:xfrm>
          <a:prstGeom prst="rect">
            <a:avLst/>
          </a:prstGeom>
        </p:spPr>
      </p:pic>
      <p:grpSp>
        <p:nvGrpSpPr>
          <p:cNvPr id="20" name="Group 19"/>
          <p:cNvGrpSpPr>
            <a:grpSpLocks noChangeAspect="1"/>
          </p:cNvGrpSpPr>
          <p:nvPr/>
        </p:nvGrpSpPr>
        <p:grpSpPr>
          <a:xfrm>
            <a:off x="374319" y="320842"/>
            <a:ext cx="144000" cy="146120"/>
            <a:chOff x="-1080368" y="1835621"/>
            <a:chExt cx="754063" cy="765175"/>
          </a:xfrm>
        </p:grpSpPr>
        <p:sp>
          <p:nvSpPr>
            <p:cNvPr id="21"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2"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475686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a:xfrm>
            <a:off x="695325" y="657859"/>
            <a:ext cx="2491580" cy="3416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dirty="0">
                <a:solidFill>
                  <a:srgbClr val="444444"/>
                </a:solidFill>
                <a:latin typeface="Open Sans" charset="0"/>
                <a:ea typeface="Open Sans" charset="0"/>
                <a:cs typeface="Open Sans" charset="0"/>
              </a:rPr>
              <a:t>Website Optimization</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a:defRPr/>
            </a:pPr>
            <a:r>
              <a:rPr lang="en-US" sz="1200" dirty="0">
                <a:solidFill>
                  <a:srgbClr val="898989"/>
                </a:solidFill>
                <a:latin typeface="Open Sans" charset="0"/>
                <a:ea typeface="Open Sans" charset="0"/>
                <a:cs typeface="Open Sans" charset="0"/>
              </a:rPr>
              <a:t>What is it?</a:t>
            </a:r>
          </a:p>
        </p:txBody>
      </p:sp>
      <p:sp>
        <p:nvSpPr>
          <p:cNvPr id="5" name="Content Placeholder 2"/>
          <p:cNvSpPr txBox="1">
            <a:spLocks/>
          </p:cNvSpPr>
          <p:nvPr/>
        </p:nvSpPr>
        <p:spPr>
          <a:xfrm>
            <a:off x="1626945" y="2098171"/>
            <a:ext cx="6257423" cy="1656183"/>
          </a:xfrm>
          <a:prstGeom prst="rect">
            <a:avLst/>
          </a:prstGeom>
        </p:spPr>
        <p:txBody>
          <a:bodyPr vert="horz" lIns="91440" tIns="45720" rIns="91440" bIns="45720" numCol="1" spcCol="360000" rtlCol="0">
            <a:noAutofit/>
          </a:bodyPr>
          <a:lstStyle>
            <a:lvl1pPr marL="0" indent="0" algn="l" defTabSz="457200" rtl="0" eaLnBrk="1" latinLnBrk="0" hangingPunct="1">
              <a:lnSpc>
                <a:spcPct val="130000"/>
              </a:lnSpc>
              <a:spcBef>
                <a:spcPct val="20000"/>
              </a:spcBef>
              <a:buFont typeface="Arial"/>
              <a:buNone/>
              <a:defRPr sz="1200" kern="1200">
                <a:solidFill>
                  <a:srgbClr val="626A6F"/>
                </a:solidFill>
                <a:latin typeface="Open Sans"/>
                <a:ea typeface="+mn-ea"/>
                <a:cs typeface="Open Sans"/>
              </a:defRPr>
            </a:lvl1pPr>
            <a:lvl2pPr marL="457200" indent="0" algn="l" defTabSz="457200" rtl="0" eaLnBrk="1" latinLnBrk="0" hangingPunct="1">
              <a:spcBef>
                <a:spcPct val="20000"/>
              </a:spcBef>
              <a:buFont typeface="Arial"/>
              <a:buNone/>
              <a:defRPr sz="1400" kern="1200">
                <a:solidFill>
                  <a:srgbClr val="626A6F"/>
                </a:solidFill>
                <a:latin typeface="Open Sans"/>
                <a:ea typeface="+mn-ea"/>
                <a:cs typeface="Open Sans"/>
              </a:defRPr>
            </a:lvl2pPr>
            <a:lvl3pPr marL="914400" indent="0" algn="l" defTabSz="457200" rtl="0" eaLnBrk="1" latinLnBrk="0" hangingPunct="1">
              <a:spcBef>
                <a:spcPct val="20000"/>
              </a:spcBef>
              <a:buFont typeface="Arial"/>
              <a:buNone/>
              <a:defRPr sz="1400" kern="1200">
                <a:solidFill>
                  <a:srgbClr val="626A6F"/>
                </a:solidFill>
                <a:latin typeface="Open Sans"/>
                <a:ea typeface="+mn-ea"/>
                <a:cs typeface="Open Sans"/>
              </a:defRPr>
            </a:lvl3pPr>
            <a:lvl4pPr marL="1371600" indent="0" algn="l" defTabSz="457200" rtl="0" eaLnBrk="1" latinLnBrk="0" hangingPunct="1">
              <a:spcBef>
                <a:spcPct val="20000"/>
              </a:spcBef>
              <a:buFont typeface="Arial"/>
              <a:buNone/>
              <a:defRPr sz="1400" kern="1200">
                <a:solidFill>
                  <a:srgbClr val="626A6F"/>
                </a:solidFill>
                <a:latin typeface="Open Sans"/>
                <a:ea typeface="+mn-ea"/>
                <a:cs typeface="Open Sans"/>
              </a:defRPr>
            </a:lvl4pPr>
            <a:lvl5pPr marL="1828800" indent="0" algn="l" defTabSz="457200" rtl="0" eaLnBrk="1" latinLnBrk="0" hangingPunct="1">
              <a:spcBef>
                <a:spcPct val="20000"/>
              </a:spcBef>
              <a:buFont typeface="Arial"/>
              <a:buNone/>
              <a:defRPr sz="1400" kern="1200">
                <a:solidFill>
                  <a:srgbClr val="626A6F"/>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E" sz="1800" dirty="0">
                <a:solidFill>
                  <a:srgbClr val="1998E6"/>
                </a:solidFill>
                <a:latin typeface="Open Sans Light"/>
                <a:ea typeface="Open Sans" panose="020B0606030504020204" pitchFamily="34" charset="0"/>
                <a:cs typeface="Open Sans Light"/>
              </a:rPr>
              <a:t>Website optimization is the art of creating and continuously improving websites to optimize the visitor experience, resulting in high visitor satisfaction, better user experience, and high repeat visit and conversion rates. </a:t>
            </a:r>
          </a:p>
        </p:txBody>
      </p:sp>
      <p:sp>
        <p:nvSpPr>
          <p:cNvPr id="8" name="Shape 2552"/>
          <p:cNvSpPr/>
          <p:nvPr/>
        </p:nvSpPr>
        <p:spPr>
          <a:xfrm>
            <a:off x="727955" y="2211710"/>
            <a:ext cx="681701" cy="619569"/>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p>
        </p:txBody>
      </p:sp>
      <p:grpSp>
        <p:nvGrpSpPr>
          <p:cNvPr id="15" name="Group 14"/>
          <p:cNvGrpSpPr>
            <a:grpSpLocks noChangeAspect="1"/>
          </p:cNvGrpSpPr>
          <p:nvPr/>
        </p:nvGrpSpPr>
        <p:grpSpPr>
          <a:xfrm>
            <a:off x="374319" y="320842"/>
            <a:ext cx="144000" cy="146120"/>
            <a:chOff x="-1080368" y="1835621"/>
            <a:chExt cx="754063" cy="765175"/>
          </a:xfrm>
        </p:grpSpPr>
        <p:sp>
          <p:nvSpPr>
            <p:cNvPr id="16"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7"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100902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Design Principles</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eaLnBrk="0" hangingPunct="0">
              <a:spcBef>
                <a:spcPct val="0"/>
              </a:spcBef>
            </a:pPr>
            <a:r>
              <a:rPr lang="en-US" sz="1200" dirty="0">
                <a:solidFill>
                  <a:srgbClr val="898989"/>
                </a:solidFill>
                <a:latin typeface="Open Sans" charset="0"/>
                <a:ea typeface="Open Sans" charset="0"/>
                <a:cs typeface="Open Sans" charset="0"/>
              </a:rPr>
              <a:t>#4 Usability</a:t>
            </a:r>
          </a:p>
        </p:txBody>
      </p:sp>
      <p:grpSp>
        <p:nvGrpSpPr>
          <p:cNvPr id="4" name="Group 3"/>
          <p:cNvGrpSpPr/>
          <p:nvPr/>
        </p:nvGrpSpPr>
        <p:grpSpPr>
          <a:xfrm>
            <a:off x="742928" y="1709637"/>
            <a:ext cx="5225846" cy="2467826"/>
            <a:chOff x="742927" y="1709636"/>
            <a:chExt cx="6322769" cy="2985831"/>
          </a:xfrm>
        </p:grpSpPr>
        <p:sp>
          <p:nvSpPr>
            <p:cNvPr id="7" name="Down Arrow 6"/>
            <p:cNvSpPr/>
            <p:nvPr/>
          </p:nvSpPr>
          <p:spPr>
            <a:xfrm>
              <a:off x="2853248" y="3366475"/>
              <a:ext cx="220960" cy="55928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pic>
          <p:nvPicPr>
            <p:cNvPr id="3" name="Picture 2" descr="Screen Shot 2017-10-04 at 3.53.23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9676" y="1910155"/>
              <a:ext cx="6260437" cy="2738941"/>
            </a:xfrm>
            <a:prstGeom prst="rect">
              <a:avLst/>
            </a:prstGeom>
          </p:spPr>
        </p:pic>
        <p:sp>
          <p:nvSpPr>
            <p:cNvPr id="18" name="Oval 17"/>
            <p:cNvSpPr/>
            <p:nvPr/>
          </p:nvSpPr>
          <p:spPr>
            <a:xfrm>
              <a:off x="2093058" y="4051993"/>
              <a:ext cx="936104" cy="422071"/>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dirty="0">
                <a:latin typeface="Open Sans"/>
              </a:endParaRPr>
            </a:p>
          </p:txBody>
        </p:sp>
        <p:sp>
          <p:nvSpPr>
            <p:cNvPr id="19" name="Rounded Rectangle 14"/>
            <p:cNvSpPr>
              <a:spLocks noChangeArrowheads="1"/>
            </p:cNvSpPr>
            <p:nvPr/>
          </p:nvSpPr>
          <p:spPr bwMode="auto">
            <a:xfrm>
              <a:off x="751069" y="1716811"/>
              <a:ext cx="6300934" cy="2978656"/>
            </a:xfrm>
            <a:prstGeom prst="roundRect">
              <a:avLst>
                <a:gd name="adj" fmla="val 663"/>
              </a:avLst>
            </a:prstGeom>
            <a:noFill/>
            <a:ln w="25400">
              <a:solidFill>
                <a:srgbClr val="EDEEF1"/>
              </a:solidFill>
              <a:round/>
              <a:headEnd/>
              <a:tailEnd/>
            </a:ln>
          </p:spPr>
          <p:txBody>
            <a:bodyPr/>
            <a:lstStyle/>
            <a:p>
              <a:pPr algn="ctr"/>
              <a:endParaRPr lang="en-US" dirty="0">
                <a:latin typeface="Open Sans"/>
              </a:endParaRPr>
            </a:p>
          </p:txBody>
        </p:sp>
        <p:sp>
          <p:nvSpPr>
            <p:cNvPr id="20" name="Freeform 18"/>
            <p:cNvSpPr>
              <a:spLocks/>
            </p:cNvSpPr>
            <p:nvPr/>
          </p:nvSpPr>
          <p:spPr bwMode="auto">
            <a:xfrm>
              <a:off x="742927" y="1709636"/>
              <a:ext cx="6322769" cy="205619"/>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21" name="Group 20"/>
            <p:cNvGrpSpPr/>
            <p:nvPr/>
          </p:nvGrpSpPr>
          <p:grpSpPr>
            <a:xfrm>
              <a:off x="837773" y="1777664"/>
              <a:ext cx="239491" cy="55858"/>
              <a:chOff x="2777950" y="1537406"/>
              <a:chExt cx="245783" cy="57326"/>
            </a:xfrm>
          </p:grpSpPr>
          <p:sp>
            <p:nvSpPr>
              <p:cNvPr id="22" name="Oval 21"/>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23" name="Oval 22"/>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24" name="Oval 23"/>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sp>
          <p:nvSpPr>
            <p:cNvPr id="25" name="Oval 24"/>
            <p:cNvSpPr/>
            <p:nvPr/>
          </p:nvSpPr>
          <p:spPr>
            <a:xfrm>
              <a:off x="3585763" y="1801180"/>
              <a:ext cx="936104" cy="422071"/>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dirty="0">
                <a:latin typeface="Open Sans"/>
              </a:endParaRPr>
            </a:p>
          </p:txBody>
        </p:sp>
      </p:grpSp>
      <p:grpSp>
        <p:nvGrpSpPr>
          <p:cNvPr id="16" name="Group 15"/>
          <p:cNvGrpSpPr>
            <a:grpSpLocks noChangeAspect="1"/>
          </p:cNvGrpSpPr>
          <p:nvPr/>
        </p:nvGrpSpPr>
        <p:grpSpPr>
          <a:xfrm>
            <a:off x="374319" y="320842"/>
            <a:ext cx="144000" cy="146120"/>
            <a:chOff x="-1080368" y="1835621"/>
            <a:chExt cx="754063" cy="765175"/>
          </a:xfrm>
        </p:grpSpPr>
        <p:sp>
          <p:nvSpPr>
            <p:cNvPr id="17"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6"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636077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Design Principles</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eaLnBrk="0" hangingPunct="0">
              <a:spcBef>
                <a:spcPct val="0"/>
              </a:spcBef>
            </a:pPr>
            <a:r>
              <a:rPr lang="en-US" sz="1200" dirty="0">
                <a:solidFill>
                  <a:srgbClr val="898989"/>
                </a:solidFill>
                <a:latin typeface="Open Sans" charset="0"/>
                <a:ea typeface="Open Sans" charset="0"/>
                <a:cs typeface="Open Sans" charset="0"/>
              </a:rPr>
              <a:t>#5 Consistent design</a:t>
            </a:r>
          </a:p>
        </p:txBody>
      </p:sp>
      <p:sp>
        <p:nvSpPr>
          <p:cNvPr id="4" name="Text Placeholder 7"/>
          <p:cNvSpPr txBox="1">
            <a:spLocks/>
          </p:cNvSpPr>
          <p:nvPr/>
        </p:nvSpPr>
        <p:spPr>
          <a:xfrm>
            <a:off x="908554" y="3965638"/>
            <a:ext cx="1857101" cy="487536"/>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1400" kern="1200" baseline="0">
                <a:solidFill>
                  <a:schemeClr val="bg1">
                    <a:lumMod val="50000"/>
                  </a:schemeClr>
                </a:solidFill>
                <a:latin typeface="Open Sans" panose="020B0606030504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Open Sans" panose="020B0606030504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Open Sans" panose="020B0606030504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10000"/>
              </a:lnSpc>
            </a:pPr>
            <a:r>
              <a:rPr lang="en-US" sz="1100" dirty="0">
                <a:solidFill>
                  <a:srgbClr val="3B3B3B"/>
                </a:solidFill>
              </a:rPr>
              <a:t>All parts of the website should look the same</a:t>
            </a:r>
          </a:p>
        </p:txBody>
      </p:sp>
      <p:pic>
        <p:nvPicPr>
          <p:cNvPr id="7" name="Picture 6" descr="Screen Shot 2017-10-04 at 3.56.25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1931" y="1957389"/>
            <a:ext cx="3550034" cy="1768907"/>
          </a:xfrm>
          <a:prstGeom prst="rect">
            <a:avLst/>
          </a:prstGeom>
        </p:spPr>
      </p:pic>
      <p:sp>
        <p:nvSpPr>
          <p:cNvPr id="28" name="Rounded Rectangle 14"/>
          <p:cNvSpPr>
            <a:spLocks noChangeArrowheads="1"/>
          </p:cNvSpPr>
          <p:nvPr/>
        </p:nvSpPr>
        <p:spPr bwMode="auto">
          <a:xfrm>
            <a:off x="751069" y="1716811"/>
            <a:ext cx="3568702" cy="2059615"/>
          </a:xfrm>
          <a:prstGeom prst="roundRect">
            <a:avLst>
              <a:gd name="adj" fmla="val 663"/>
            </a:avLst>
          </a:prstGeom>
          <a:noFill/>
          <a:ln w="25400">
            <a:solidFill>
              <a:srgbClr val="EDEEF1"/>
            </a:solidFill>
            <a:round/>
            <a:headEnd/>
            <a:tailEnd/>
          </a:ln>
        </p:spPr>
        <p:txBody>
          <a:bodyPr/>
          <a:lstStyle/>
          <a:p>
            <a:pPr algn="ctr"/>
            <a:endParaRPr lang="en-US" dirty="0">
              <a:latin typeface="Open Sans"/>
            </a:endParaRPr>
          </a:p>
        </p:txBody>
      </p:sp>
      <p:sp>
        <p:nvSpPr>
          <p:cNvPr id="29" name="Freeform 18"/>
          <p:cNvSpPr>
            <a:spLocks/>
          </p:cNvSpPr>
          <p:nvPr/>
        </p:nvSpPr>
        <p:spPr bwMode="auto">
          <a:xfrm>
            <a:off x="742927" y="1709636"/>
            <a:ext cx="3581069" cy="205619"/>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40" name="Group 39"/>
          <p:cNvGrpSpPr/>
          <p:nvPr/>
        </p:nvGrpSpPr>
        <p:grpSpPr>
          <a:xfrm>
            <a:off x="837773" y="1777664"/>
            <a:ext cx="239491" cy="55858"/>
            <a:chOff x="2777950" y="1537406"/>
            <a:chExt cx="245783" cy="57326"/>
          </a:xfrm>
        </p:grpSpPr>
        <p:sp>
          <p:nvSpPr>
            <p:cNvPr id="41" name="Oval 40"/>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42" name="Oval 41"/>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43" name="Oval 42"/>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nvGrpSpPr>
          <p:cNvPr id="45" name="Group 44"/>
          <p:cNvGrpSpPr/>
          <p:nvPr/>
        </p:nvGrpSpPr>
        <p:grpSpPr>
          <a:xfrm>
            <a:off x="3274629" y="2344610"/>
            <a:ext cx="3742325" cy="2100209"/>
            <a:chOff x="742926" y="1876733"/>
            <a:chExt cx="3857541" cy="1958177"/>
          </a:xfrm>
        </p:grpSpPr>
        <p:sp>
          <p:nvSpPr>
            <p:cNvPr id="47" name="Rounded Rectangle 14"/>
            <p:cNvSpPr>
              <a:spLocks noChangeArrowheads="1"/>
            </p:cNvSpPr>
            <p:nvPr/>
          </p:nvSpPr>
          <p:spPr bwMode="auto">
            <a:xfrm>
              <a:off x="751281" y="1884096"/>
              <a:ext cx="3844219" cy="1950814"/>
            </a:xfrm>
            <a:prstGeom prst="roundRect">
              <a:avLst>
                <a:gd name="adj" fmla="val 663"/>
              </a:avLst>
            </a:prstGeom>
            <a:solidFill>
              <a:schemeClr val="bg1"/>
            </a:solidFill>
            <a:ln w="25400">
              <a:solidFill>
                <a:srgbClr val="EDEEF1"/>
              </a:solidFill>
              <a:round/>
              <a:headEnd/>
              <a:tailEnd/>
            </a:ln>
          </p:spPr>
          <p:txBody>
            <a:bodyPr/>
            <a:lstStyle/>
            <a:p>
              <a:pPr algn="ctr"/>
              <a:endParaRPr lang="en-US" dirty="0">
                <a:latin typeface="Open Sans"/>
              </a:endParaRPr>
            </a:p>
          </p:txBody>
        </p:sp>
        <p:sp>
          <p:nvSpPr>
            <p:cNvPr id="48" name="Freeform 18"/>
            <p:cNvSpPr>
              <a:spLocks/>
            </p:cNvSpPr>
            <p:nvPr/>
          </p:nvSpPr>
          <p:spPr bwMode="auto">
            <a:xfrm>
              <a:off x="742926" y="1876733"/>
              <a:ext cx="3857541" cy="211021"/>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49" name="Group 48"/>
            <p:cNvGrpSpPr/>
            <p:nvPr/>
          </p:nvGrpSpPr>
          <p:grpSpPr>
            <a:xfrm>
              <a:off x="840264" y="1946548"/>
              <a:ext cx="245783" cy="57326"/>
              <a:chOff x="2777950" y="1537406"/>
              <a:chExt cx="245783" cy="57326"/>
            </a:xfrm>
          </p:grpSpPr>
          <p:sp>
            <p:nvSpPr>
              <p:cNvPr id="50" name="Oval 49"/>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51" name="Oval 50"/>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52" name="Oval 51"/>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pic>
        <p:nvPicPr>
          <p:cNvPr id="53" name="Picture 52" descr="Screen Shot 2017-10-04 at 3.56.33 P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11546" y="2559673"/>
            <a:ext cx="3681970" cy="1845974"/>
          </a:xfrm>
          <a:prstGeom prst="rect">
            <a:avLst/>
          </a:prstGeom>
        </p:spPr>
      </p:pic>
      <p:grpSp>
        <p:nvGrpSpPr>
          <p:cNvPr id="21" name="Group 20"/>
          <p:cNvGrpSpPr>
            <a:grpSpLocks noChangeAspect="1"/>
          </p:cNvGrpSpPr>
          <p:nvPr/>
        </p:nvGrpSpPr>
        <p:grpSpPr>
          <a:xfrm>
            <a:off x="374319" y="320842"/>
            <a:ext cx="144000" cy="146120"/>
            <a:chOff x="-1080368" y="1835621"/>
            <a:chExt cx="754063" cy="765175"/>
          </a:xfrm>
        </p:grpSpPr>
        <p:sp>
          <p:nvSpPr>
            <p:cNvPr id="22"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3"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875683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Design Principles</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eaLnBrk="0" hangingPunct="0">
              <a:spcBef>
                <a:spcPct val="0"/>
              </a:spcBef>
            </a:pPr>
            <a:r>
              <a:rPr lang="en-US" sz="1200" dirty="0">
                <a:solidFill>
                  <a:srgbClr val="898989"/>
                </a:solidFill>
                <a:latin typeface="Open Sans" charset="0"/>
                <a:ea typeface="Open Sans" charset="0"/>
                <a:cs typeface="Open Sans" charset="0"/>
              </a:rPr>
              <a:t>#6 Concise and honest information</a:t>
            </a:r>
          </a:p>
        </p:txBody>
      </p:sp>
      <p:sp>
        <p:nvSpPr>
          <p:cNvPr id="5" name="Text Placeholder 7"/>
          <p:cNvSpPr txBox="1">
            <a:spLocks/>
          </p:cNvSpPr>
          <p:nvPr/>
        </p:nvSpPr>
        <p:spPr>
          <a:xfrm>
            <a:off x="4337922" y="2356955"/>
            <a:ext cx="1611161" cy="137769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1400" kern="1200" baseline="0">
                <a:solidFill>
                  <a:schemeClr val="bg1">
                    <a:lumMod val="50000"/>
                  </a:schemeClr>
                </a:solidFill>
                <a:latin typeface="Open Sans" panose="020B0606030504020204" pitchFamily="34"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Open Sans" panose="020B0606030504020204" pitchFamily="34"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Open Sans" panose="020B0606030504020204" pitchFamily="34"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0000"/>
              </a:lnSpc>
            </a:pPr>
            <a:r>
              <a:rPr lang="en-US" sz="1100" dirty="0">
                <a:solidFill>
                  <a:srgbClr val="3B3B3B"/>
                </a:solidFill>
              </a:rPr>
              <a:t>Make sure websites are concise, truthful, and don’t overdo content when it’s not needed</a:t>
            </a:r>
          </a:p>
        </p:txBody>
      </p:sp>
      <p:grpSp>
        <p:nvGrpSpPr>
          <p:cNvPr id="3" name="Group 2"/>
          <p:cNvGrpSpPr/>
          <p:nvPr/>
        </p:nvGrpSpPr>
        <p:grpSpPr>
          <a:xfrm>
            <a:off x="784706" y="1651150"/>
            <a:ext cx="3044466" cy="2877218"/>
            <a:chOff x="3391607" y="1617731"/>
            <a:chExt cx="3044466" cy="2877218"/>
          </a:xfrm>
        </p:grpSpPr>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8751" y="1890257"/>
              <a:ext cx="2924816" cy="2485319"/>
            </a:xfrm>
            <a:prstGeom prst="rect">
              <a:avLst/>
            </a:prstGeom>
          </p:spPr>
        </p:pic>
        <p:sp>
          <p:nvSpPr>
            <p:cNvPr id="18" name="Rounded Rectangle 14"/>
            <p:cNvSpPr>
              <a:spLocks noChangeArrowheads="1"/>
            </p:cNvSpPr>
            <p:nvPr/>
          </p:nvSpPr>
          <p:spPr bwMode="auto">
            <a:xfrm>
              <a:off x="3399748" y="1624906"/>
              <a:ext cx="3033952" cy="2870043"/>
            </a:xfrm>
            <a:prstGeom prst="roundRect">
              <a:avLst>
                <a:gd name="adj" fmla="val 663"/>
              </a:avLst>
            </a:prstGeom>
            <a:noFill/>
            <a:ln w="25400">
              <a:solidFill>
                <a:srgbClr val="EDEEF1"/>
              </a:solidFill>
              <a:round/>
              <a:headEnd/>
              <a:tailEnd/>
            </a:ln>
          </p:spPr>
          <p:txBody>
            <a:bodyPr/>
            <a:lstStyle/>
            <a:p>
              <a:pPr algn="ctr"/>
              <a:endParaRPr lang="en-US" dirty="0">
                <a:latin typeface="Open Sans"/>
              </a:endParaRPr>
            </a:p>
          </p:txBody>
        </p:sp>
        <p:sp>
          <p:nvSpPr>
            <p:cNvPr id="19" name="Freeform 18"/>
            <p:cNvSpPr>
              <a:spLocks/>
            </p:cNvSpPr>
            <p:nvPr/>
          </p:nvSpPr>
          <p:spPr bwMode="auto">
            <a:xfrm>
              <a:off x="3391607" y="1617731"/>
              <a:ext cx="3044466" cy="205619"/>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20" name="Group 19"/>
            <p:cNvGrpSpPr/>
            <p:nvPr/>
          </p:nvGrpSpPr>
          <p:grpSpPr>
            <a:xfrm>
              <a:off x="3486452" y="1685759"/>
              <a:ext cx="239491" cy="55858"/>
              <a:chOff x="2777950" y="1537406"/>
              <a:chExt cx="245783" cy="57326"/>
            </a:xfrm>
          </p:grpSpPr>
          <p:sp>
            <p:nvSpPr>
              <p:cNvPr id="21" name="Oval 20"/>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22" name="Oval 21"/>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23" name="Oval 22"/>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grpSp>
        <p:nvGrpSpPr>
          <p:cNvPr id="14" name="Group 13"/>
          <p:cNvGrpSpPr>
            <a:grpSpLocks noChangeAspect="1"/>
          </p:cNvGrpSpPr>
          <p:nvPr/>
        </p:nvGrpSpPr>
        <p:grpSpPr>
          <a:xfrm>
            <a:off x="374319" y="320842"/>
            <a:ext cx="144000" cy="146120"/>
            <a:chOff x="-1080368" y="1835621"/>
            <a:chExt cx="754063" cy="765175"/>
          </a:xfrm>
        </p:grpSpPr>
        <p:sp>
          <p:nvSpPr>
            <p:cNvPr id="15"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6"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883211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94444C-49D1-C74E-A6F6-E41F4D762271}"/>
              </a:ext>
            </a:extLst>
          </p:cNvPr>
          <p:cNvSpPr/>
          <p:nvPr/>
        </p:nvSpPr>
        <p:spPr>
          <a:xfrm>
            <a:off x="182564" y="211138"/>
            <a:ext cx="4183723"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grpSp>
        <p:nvGrpSpPr>
          <p:cNvPr id="6" name="Group 5">
            <a:extLst>
              <a:ext uri="{FF2B5EF4-FFF2-40B4-BE49-F238E27FC236}">
                <a16:creationId xmlns:a16="http://schemas.microsoft.com/office/drawing/2014/main" id="{5CDECF49-0E32-2440-8AD3-2CA41C5A1F9E}"/>
              </a:ext>
            </a:extLst>
          </p:cNvPr>
          <p:cNvGrpSpPr/>
          <p:nvPr/>
        </p:nvGrpSpPr>
        <p:grpSpPr>
          <a:xfrm>
            <a:off x="4766264" y="1407034"/>
            <a:ext cx="4188793" cy="2994603"/>
            <a:chOff x="921268" y="1581507"/>
            <a:chExt cx="4985258" cy="3564003"/>
          </a:xfrm>
        </p:grpSpPr>
        <p:sp>
          <p:nvSpPr>
            <p:cNvPr id="13" name="Rounded Rectangle 12">
              <a:extLst>
                <a:ext uri="{FF2B5EF4-FFF2-40B4-BE49-F238E27FC236}">
                  <a16:creationId xmlns:a16="http://schemas.microsoft.com/office/drawing/2014/main" id="{CBF6BFCD-4058-3A4A-917B-8706DB84841F}"/>
                </a:ext>
              </a:extLst>
            </p:cNvPr>
            <p:cNvSpPr/>
            <p:nvPr/>
          </p:nvSpPr>
          <p:spPr>
            <a:xfrm>
              <a:off x="3697281" y="1583517"/>
              <a:ext cx="1878509" cy="3561993"/>
            </a:xfrm>
            <a:prstGeom prst="roundRect">
              <a:avLst>
                <a:gd name="adj" fmla="val 14355"/>
              </a:avLst>
            </a:prstGeom>
            <a:solidFill>
              <a:schemeClr val="bg1"/>
            </a:solidFill>
            <a:ln w="1905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Open Sans"/>
                </a:rPr>
                <a:t> </a:t>
              </a:r>
            </a:p>
          </p:txBody>
        </p:sp>
        <p:sp>
          <p:nvSpPr>
            <p:cNvPr id="9" name="Rounded Rectangle 8">
              <a:extLst>
                <a:ext uri="{FF2B5EF4-FFF2-40B4-BE49-F238E27FC236}">
                  <a16:creationId xmlns:a16="http://schemas.microsoft.com/office/drawing/2014/main" id="{22A56AE0-5196-274E-8501-997CA8091D7C}"/>
                </a:ext>
              </a:extLst>
            </p:cNvPr>
            <p:cNvSpPr/>
            <p:nvPr/>
          </p:nvSpPr>
          <p:spPr>
            <a:xfrm>
              <a:off x="921268" y="1581507"/>
              <a:ext cx="1878509" cy="3561993"/>
            </a:xfrm>
            <a:prstGeom prst="roundRect">
              <a:avLst>
                <a:gd name="adj" fmla="val 14355"/>
              </a:avLst>
            </a:prstGeom>
            <a:solidFill>
              <a:schemeClr val="bg1"/>
            </a:solidFill>
            <a:ln w="19050" cmpd="sng">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Open Sans"/>
                </a:rPr>
                <a:t> </a:t>
              </a:r>
            </a:p>
          </p:txBody>
        </p:sp>
        <p:pic>
          <p:nvPicPr>
            <p:cNvPr id="7" name="Picture 6">
              <a:extLst>
                <a:ext uri="{FF2B5EF4-FFF2-40B4-BE49-F238E27FC236}">
                  <a16:creationId xmlns:a16="http://schemas.microsoft.com/office/drawing/2014/main" id="{4CE557E7-5135-D74C-A8D1-4A0920E0C76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37938" y="1988658"/>
              <a:ext cx="1638408" cy="2594148"/>
            </a:xfrm>
            <a:prstGeom prst="rect">
              <a:avLst/>
            </a:prstGeom>
          </p:spPr>
        </p:pic>
        <p:pic>
          <p:nvPicPr>
            <p:cNvPr id="8" name="Picture 7">
              <a:extLst>
                <a:ext uri="{FF2B5EF4-FFF2-40B4-BE49-F238E27FC236}">
                  <a16:creationId xmlns:a16="http://schemas.microsoft.com/office/drawing/2014/main" id="{EC8DC862-9206-104B-A6B6-6F6240EEA31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27816" y="1983130"/>
              <a:ext cx="1623350" cy="2570304"/>
            </a:xfrm>
            <a:prstGeom prst="rect">
              <a:avLst/>
            </a:prstGeom>
          </p:spPr>
        </p:pic>
        <p:grpSp>
          <p:nvGrpSpPr>
            <p:cNvPr id="17" name="Group 16">
              <a:extLst>
                <a:ext uri="{FF2B5EF4-FFF2-40B4-BE49-F238E27FC236}">
                  <a16:creationId xmlns:a16="http://schemas.microsoft.com/office/drawing/2014/main" id="{531AB4EA-6100-104D-B0F0-DE3CF3E62BA7}"/>
                </a:ext>
              </a:extLst>
            </p:cNvPr>
            <p:cNvGrpSpPr/>
            <p:nvPr/>
          </p:nvGrpSpPr>
          <p:grpSpPr>
            <a:xfrm>
              <a:off x="2438299" y="2275962"/>
              <a:ext cx="692880" cy="692880"/>
              <a:chOff x="155671" y="2689520"/>
              <a:chExt cx="692880" cy="692880"/>
            </a:xfrm>
          </p:grpSpPr>
          <p:sp>
            <p:nvSpPr>
              <p:cNvPr id="21" name="Oval 20">
                <a:extLst>
                  <a:ext uri="{FF2B5EF4-FFF2-40B4-BE49-F238E27FC236}">
                    <a16:creationId xmlns:a16="http://schemas.microsoft.com/office/drawing/2014/main" id="{43851CAE-13EA-2F41-92F6-29AA59AE0C0A}"/>
                  </a:ext>
                </a:extLst>
              </p:cNvPr>
              <p:cNvSpPr/>
              <p:nvPr/>
            </p:nvSpPr>
            <p:spPr>
              <a:xfrm>
                <a:off x="155671" y="2689520"/>
                <a:ext cx="692880" cy="692880"/>
              </a:xfrm>
              <a:prstGeom prst="ellipse">
                <a:avLst/>
              </a:prstGeom>
              <a:solidFill>
                <a:srgbClr val="FE61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22" name="Freeform 69">
                <a:extLst>
                  <a:ext uri="{FF2B5EF4-FFF2-40B4-BE49-F238E27FC236}">
                    <a16:creationId xmlns:a16="http://schemas.microsoft.com/office/drawing/2014/main" id="{AADC5DDF-23FD-7C4B-89AB-9BDAFC91CE37}"/>
                  </a:ext>
                </a:extLst>
              </p:cNvPr>
              <p:cNvSpPr>
                <a:spLocks noChangeAspect="1" noChangeArrowheads="1"/>
              </p:cNvSpPr>
              <p:nvPr/>
            </p:nvSpPr>
            <p:spPr bwMode="auto">
              <a:xfrm>
                <a:off x="381590" y="2910804"/>
                <a:ext cx="241042" cy="250313"/>
              </a:xfrm>
              <a:custGeom>
                <a:avLst/>
                <a:gdLst>
                  <a:gd name="T0" fmla="*/ 541 w 572"/>
                  <a:gd name="T1" fmla="*/ 82 h 596"/>
                  <a:gd name="T2" fmla="*/ 469 w 572"/>
                  <a:gd name="T3" fmla="*/ 24 h 596"/>
                  <a:gd name="T4" fmla="*/ 200 w 572"/>
                  <a:gd name="T5" fmla="*/ 24 h 596"/>
                  <a:gd name="T6" fmla="*/ 125 w 572"/>
                  <a:gd name="T7" fmla="*/ 62 h 596"/>
                  <a:gd name="T8" fmla="*/ 125 w 572"/>
                  <a:gd name="T9" fmla="*/ 37 h 596"/>
                  <a:gd name="T10" fmla="*/ 87 w 572"/>
                  <a:gd name="T11" fmla="*/ 0 h 596"/>
                  <a:gd name="T12" fmla="*/ 38 w 572"/>
                  <a:gd name="T13" fmla="*/ 0 h 596"/>
                  <a:gd name="T14" fmla="*/ 0 w 572"/>
                  <a:gd name="T15" fmla="*/ 37 h 596"/>
                  <a:gd name="T16" fmla="*/ 0 w 572"/>
                  <a:gd name="T17" fmla="*/ 336 h 596"/>
                  <a:gd name="T18" fmla="*/ 38 w 572"/>
                  <a:gd name="T19" fmla="*/ 373 h 596"/>
                  <a:gd name="T20" fmla="*/ 87 w 572"/>
                  <a:gd name="T21" fmla="*/ 373 h 596"/>
                  <a:gd name="T22" fmla="*/ 120 w 572"/>
                  <a:gd name="T23" fmla="*/ 353 h 596"/>
                  <a:gd name="T24" fmla="*/ 219 w 572"/>
                  <a:gd name="T25" fmla="*/ 553 h 596"/>
                  <a:gd name="T26" fmla="*/ 272 w 572"/>
                  <a:gd name="T27" fmla="*/ 595 h 596"/>
                  <a:gd name="T28" fmla="*/ 324 w 572"/>
                  <a:gd name="T29" fmla="*/ 543 h 596"/>
                  <a:gd name="T30" fmla="*/ 324 w 572"/>
                  <a:gd name="T31" fmla="*/ 401 h 596"/>
                  <a:gd name="T32" fmla="*/ 349 w 572"/>
                  <a:gd name="T33" fmla="*/ 376 h 596"/>
                  <a:gd name="T34" fmla="*/ 354 w 572"/>
                  <a:gd name="T35" fmla="*/ 376 h 596"/>
                  <a:gd name="T36" fmla="*/ 511 w 572"/>
                  <a:gd name="T37" fmla="*/ 401 h 596"/>
                  <a:gd name="T38" fmla="*/ 521 w 572"/>
                  <a:gd name="T39" fmla="*/ 401 h 596"/>
                  <a:gd name="T40" fmla="*/ 571 w 572"/>
                  <a:gd name="T41" fmla="*/ 348 h 596"/>
                  <a:gd name="T42" fmla="*/ 541 w 572"/>
                  <a:gd name="T43" fmla="*/ 82 h 596"/>
                  <a:gd name="T44" fmla="*/ 100 w 572"/>
                  <a:gd name="T45" fmla="*/ 74 h 596"/>
                  <a:gd name="T46" fmla="*/ 100 w 572"/>
                  <a:gd name="T47" fmla="*/ 74 h 596"/>
                  <a:gd name="T48" fmla="*/ 100 w 572"/>
                  <a:gd name="T49" fmla="*/ 211 h 596"/>
                  <a:gd name="T50" fmla="*/ 100 w 572"/>
                  <a:gd name="T51" fmla="*/ 338 h 596"/>
                  <a:gd name="T52" fmla="*/ 87 w 572"/>
                  <a:gd name="T53" fmla="*/ 351 h 596"/>
                  <a:gd name="T54" fmla="*/ 38 w 572"/>
                  <a:gd name="T55" fmla="*/ 351 h 596"/>
                  <a:gd name="T56" fmla="*/ 25 w 572"/>
                  <a:gd name="T57" fmla="*/ 338 h 596"/>
                  <a:gd name="T58" fmla="*/ 25 w 572"/>
                  <a:gd name="T59" fmla="*/ 39 h 596"/>
                  <a:gd name="T60" fmla="*/ 38 w 572"/>
                  <a:gd name="T61" fmla="*/ 27 h 596"/>
                  <a:gd name="T62" fmla="*/ 87 w 572"/>
                  <a:gd name="T63" fmla="*/ 27 h 596"/>
                  <a:gd name="T64" fmla="*/ 100 w 572"/>
                  <a:gd name="T65" fmla="*/ 39 h 596"/>
                  <a:gd name="T66" fmla="*/ 100 w 572"/>
                  <a:gd name="T67" fmla="*/ 74 h 596"/>
                  <a:gd name="T68" fmla="*/ 541 w 572"/>
                  <a:gd name="T69" fmla="*/ 373 h 596"/>
                  <a:gd name="T70" fmla="*/ 523 w 572"/>
                  <a:gd name="T71" fmla="*/ 381 h 596"/>
                  <a:gd name="T72" fmla="*/ 518 w 572"/>
                  <a:gd name="T73" fmla="*/ 381 h 596"/>
                  <a:gd name="T74" fmla="*/ 359 w 572"/>
                  <a:gd name="T75" fmla="*/ 356 h 596"/>
                  <a:gd name="T76" fmla="*/ 352 w 572"/>
                  <a:gd name="T77" fmla="*/ 356 h 596"/>
                  <a:gd name="T78" fmla="*/ 302 w 572"/>
                  <a:gd name="T79" fmla="*/ 406 h 596"/>
                  <a:gd name="T80" fmla="*/ 302 w 572"/>
                  <a:gd name="T81" fmla="*/ 548 h 596"/>
                  <a:gd name="T82" fmla="*/ 274 w 572"/>
                  <a:gd name="T83" fmla="*/ 575 h 596"/>
                  <a:gd name="T84" fmla="*/ 247 w 572"/>
                  <a:gd name="T85" fmla="*/ 553 h 596"/>
                  <a:gd name="T86" fmla="*/ 127 w 572"/>
                  <a:gd name="T87" fmla="*/ 331 h 596"/>
                  <a:gd name="T88" fmla="*/ 127 w 572"/>
                  <a:gd name="T89" fmla="*/ 211 h 596"/>
                  <a:gd name="T90" fmla="*/ 127 w 572"/>
                  <a:gd name="T91" fmla="*/ 92 h 596"/>
                  <a:gd name="T92" fmla="*/ 207 w 572"/>
                  <a:gd name="T93" fmla="*/ 52 h 596"/>
                  <a:gd name="T94" fmla="*/ 469 w 572"/>
                  <a:gd name="T95" fmla="*/ 52 h 596"/>
                  <a:gd name="T96" fmla="*/ 518 w 572"/>
                  <a:gd name="T97" fmla="*/ 89 h 596"/>
                  <a:gd name="T98" fmla="*/ 551 w 572"/>
                  <a:gd name="T99" fmla="*/ 356 h 596"/>
                  <a:gd name="T100" fmla="*/ 541 w 572"/>
                  <a:gd name="T101" fmla="*/ 373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2" h="596">
                    <a:moveTo>
                      <a:pt x="541" y="82"/>
                    </a:moveTo>
                    <a:cubicBezTo>
                      <a:pt x="533" y="47"/>
                      <a:pt x="503" y="24"/>
                      <a:pt x="469" y="24"/>
                    </a:cubicBezTo>
                    <a:lnTo>
                      <a:pt x="200" y="24"/>
                    </a:lnTo>
                    <a:lnTo>
                      <a:pt x="125" y="62"/>
                    </a:lnTo>
                    <a:lnTo>
                      <a:pt x="125" y="37"/>
                    </a:lnTo>
                    <a:cubicBezTo>
                      <a:pt x="125" y="17"/>
                      <a:pt x="107" y="0"/>
                      <a:pt x="87" y="0"/>
                    </a:cubicBezTo>
                    <a:lnTo>
                      <a:pt x="38" y="0"/>
                    </a:lnTo>
                    <a:cubicBezTo>
                      <a:pt x="18" y="0"/>
                      <a:pt x="0" y="17"/>
                      <a:pt x="0" y="37"/>
                    </a:cubicBezTo>
                    <a:lnTo>
                      <a:pt x="0" y="336"/>
                    </a:lnTo>
                    <a:cubicBezTo>
                      <a:pt x="0" y="356"/>
                      <a:pt x="18" y="373"/>
                      <a:pt x="38" y="373"/>
                    </a:cubicBezTo>
                    <a:lnTo>
                      <a:pt x="87" y="373"/>
                    </a:lnTo>
                    <a:cubicBezTo>
                      <a:pt x="102" y="373"/>
                      <a:pt x="115" y="366"/>
                      <a:pt x="120" y="353"/>
                    </a:cubicBezTo>
                    <a:cubicBezTo>
                      <a:pt x="165" y="378"/>
                      <a:pt x="205" y="480"/>
                      <a:pt x="219" y="553"/>
                    </a:cubicBezTo>
                    <a:cubicBezTo>
                      <a:pt x="224" y="577"/>
                      <a:pt x="247" y="595"/>
                      <a:pt x="272" y="595"/>
                    </a:cubicBezTo>
                    <a:cubicBezTo>
                      <a:pt x="302" y="595"/>
                      <a:pt x="324" y="573"/>
                      <a:pt x="324" y="543"/>
                    </a:cubicBezTo>
                    <a:lnTo>
                      <a:pt x="324" y="401"/>
                    </a:lnTo>
                    <a:cubicBezTo>
                      <a:pt x="324" y="386"/>
                      <a:pt x="337" y="376"/>
                      <a:pt x="349" y="376"/>
                    </a:cubicBezTo>
                    <a:cubicBezTo>
                      <a:pt x="352" y="376"/>
                      <a:pt x="352" y="376"/>
                      <a:pt x="354" y="376"/>
                    </a:cubicBezTo>
                    <a:cubicBezTo>
                      <a:pt x="354" y="376"/>
                      <a:pt x="444" y="386"/>
                      <a:pt x="511" y="401"/>
                    </a:cubicBezTo>
                    <a:cubicBezTo>
                      <a:pt x="513" y="401"/>
                      <a:pt x="518" y="401"/>
                      <a:pt x="521" y="401"/>
                    </a:cubicBezTo>
                    <a:cubicBezTo>
                      <a:pt x="548" y="401"/>
                      <a:pt x="571" y="378"/>
                      <a:pt x="571" y="348"/>
                    </a:cubicBezTo>
                    <a:cubicBezTo>
                      <a:pt x="568" y="224"/>
                      <a:pt x="553" y="134"/>
                      <a:pt x="541" y="82"/>
                    </a:cubicBezTo>
                    <a:close/>
                    <a:moveTo>
                      <a:pt x="100" y="74"/>
                    </a:moveTo>
                    <a:lnTo>
                      <a:pt x="100" y="74"/>
                    </a:lnTo>
                    <a:lnTo>
                      <a:pt x="100" y="211"/>
                    </a:lnTo>
                    <a:lnTo>
                      <a:pt x="100" y="338"/>
                    </a:lnTo>
                    <a:cubicBezTo>
                      <a:pt x="100" y="346"/>
                      <a:pt x="95" y="351"/>
                      <a:pt x="87" y="351"/>
                    </a:cubicBezTo>
                    <a:lnTo>
                      <a:pt x="38" y="351"/>
                    </a:lnTo>
                    <a:cubicBezTo>
                      <a:pt x="30" y="351"/>
                      <a:pt x="25" y="346"/>
                      <a:pt x="25" y="338"/>
                    </a:cubicBezTo>
                    <a:lnTo>
                      <a:pt x="25" y="39"/>
                    </a:lnTo>
                    <a:cubicBezTo>
                      <a:pt x="25" y="32"/>
                      <a:pt x="30" y="27"/>
                      <a:pt x="38" y="27"/>
                    </a:cubicBezTo>
                    <a:lnTo>
                      <a:pt x="87" y="27"/>
                    </a:lnTo>
                    <a:cubicBezTo>
                      <a:pt x="95" y="27"/>
                      <a:pt x="100" y="32"/>
                      <a:pt x="100" y="39"/>
                    </a:cubicBezTo>
                    <a:lnTo>
                      <a:pt x="100" y="74"/>
                    </a:lnTo>
                    <a:close/>
                    <a:moveTo>
                      <a:pt x="541" y="373"/>
                    </a:moveTo>
                    <a:cubicBezTo>
                      <a:pt x="536" y="378"/>
                      <a:pt x="531" y="381"/>
                      <a:pt x="523" y="381"/>
                    </a:cubicBezTo>
                    <a:cubicBezTo>
                      <a:pt x="521" y="381"/>
                      <a:pt x="521" y="381"/>
                      <a:pt x="518" y="381"/>
                    </a:cubicBezTo>
                    <a:cubicBezTo>
                      <a:pt x="454" y="366"/>
                      <a:pt x="369" y="356"/>
                      <a:pt x="359" y="356"/>
                    </a:cubicBezTo>
                    <a:cubicBezTo>
                      <a:pt x="356" y="356"/>
                      <a:pt x="354" y="356"/>
                      <a:pt x="352" y="356"/>
                    </a:cubicBezTo>
                    <a:cubicBezTo>
                      <a:pt x="324" y="356"/>
                      <a:pt x="302" y="378"/>
                      <a:pt x="302" y="406"/>
                    </a:cubicBezTo>
                    <a:lnTo>
                      <a:pt x="302" y="548"/>
                    </a:lnTo>
                    <a:cubicBezTo>
                      <a:pt x="302" y="563"/>
                      <a:pt x="289" y="575"/>
                      <a:pt x="274" y="575"/>
                    </a:cubicBezTo>
                    <a:cubicBezTo>
                      <a:pt x="259" y="575"/>
                      <a:pt x="249" y="565"/>
                      <a:pt x="247" y="553"/>
                    </a:cubicBezTo>
                    <a:cubicBezTo>
                      <a:pt x="234" y="488"/>
                      <a:pt x="192" y="361"/>
                      <a:pt x="127" y="331"/>
                    </a:cubicBezTo>
                    <a:lnTo>
                      <a:pt x="127" y="211"/>
                    </a:lnTo>
                    <a:lnTo>
                      <a:pt x="127" y="92"/>
                    </a:lnTo>
                    <a:lnTo>
                      <a:pt x="207" y="52"/>
                    </a:lnTo>
                    <a:lnTo>
                      <a:pt x="469" y="52"/>
                    </a:lnTo>
                    <a:cubicBezTo>
                      <a:pt x="491" y="52"/>
                      <a:pt x="511" y="67"/>
                      <a:pt x="518" y="89"/>
                    </a:cubicBezTo>
                    <a:cubicBezTo>
                      <a:pt x="531" y="139"/>
                      <a:pt x="546" y="229"/>
                      <a:pt x="551" y="356"/>
                    </a:cubicBezTo>
                    <a:cubicBezTo>
                      <a:pt x="548" y="361"/>
                      <a:pt x="546" y="368"/>
                      <a:pt x="541" y="373"/>
                    </a:cubicBezTo>
                    <a:close/>
                  </a:path>
                </a:pathLst>
              </a:custGeom>
              <a:solidFill>
                <a:srgbClr val="FFFFFF"/>
              </a:solidFill>
              <a:ln>
                <a:noFill/>
              </a:ln>
              <a:effectLst/>
            </p:spPr>
            <p:txBody>
              <a:bodyPr wrap="none" anchor="ctr"/>
              <a:lstStyle/>
              <a:p>
                <a:endParaRPr lang="en-US" dirty="0">
                  <a:latin typeface="Open Sans"/>
                </a:endParaRPr>
              </a:p>
            </p:txBody>
          </p:sp>
        </p:grpSp>
        <p:grpSp>
          <p:nvGrpSpPr>
            <p:cNvPr id="18" name="Group 17">
              <a:extLst>
                <a:ext uri="{FF2B5EF4-FFF2-40B4-BE49-F238E27FC236}">
                  <a16:creationId xmlns:a16="http://schemas.microsoft.com/office/drawing/2014/main" id="{851780F7-0435-7743-92A5-B375BE8EDD7F}"/>
                </a:ext>
              </a:extLst>
            </p:cNvPr>
            <p:cNvGrpSpPr/>
            <p:nvPr/>
          </p:nvGrpSpPr>
          <p:grpSpPr>
            <a:xfrm>
              <a:off x="5213646" y="2275962"/>
              <a:ext cx="692880" cy="692880"/>
              <a:chOff x="5819580" y="1787694"/>
              <a:chExt cx="692880" cy="692880"/>
            </a:xfrm>
          </p:grpSpPr>
          <p:sp>
            <p:nvSpPr>
              <p:cNvPr id="19" name="Oval 18">
                <a:extLst>
                  <a:ext uri="{FF2B5EF4-FFF2-40B4-BE49-F238E27FC236}">
                    <a16:creationId xmlns:a16="http://schemas.microsoft.com/office/drawing/2014/main" id="{82BA22F3-A606-464B-A389-E4F4A56093D1}"/>
                  </a:ext>
                </a:extLst>
              </p:cNvPr>
              <p:cNvSpPr/>
              <p:nvPr/>
            </p:nvSpPr>
            <p:spPr>
              <a:xfrm>
                <a:off x="5819580" y="1787694"/>
                <a:ext cx="692880" cy="692880"/>
              </a:xfrm>
              <a:prstGeom prst="ellipse">
                <a:avLst/>
              </a:prstGeom>
              <a:solidFill>
                <a:srgbClr val="1F3C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20" name="Freeform 70">
                <a:extLst>
                  <a:ext uri="{FF2B5EF4-FFF2-40B4-BE49-F238E27FC236}">
                    <a16:creationId xmlns:a16="http://schemas.microsoft.com/office/drawing/2014/main" id="{77245CED-1F6A-0140-AFD9-9FBA99E9E8B0}"/>
                  </a:ext>
                </a:extLst>
              </p:cNvPr>
              <p:cNvSpPr>
                <a:spLocks noChangeAspect="1" noChangeArrowheads="1"/>
              </p:cNvSpPr>
              <p:nvPr/>
            </p:nvSpPr>
            <p:spPr bwMode="auto">
              <a:xfrm>
                <a:off x="6049769" y="2008255"/>
                <a:ext cx="241042" cy="250312"/>
              </a:xfrm>
              <a:custGeom>
                <a:avLst/>
                <a:gdLst>
                  <a:gd name="T0" fmla="*/ 521 w 574"/>
                  <a:gd name="T1" fmla="*/ 194 h 596"/>
                  <a:gd name="T2" fmla="*/ 511 w 574"/>
                  <a:gd name="T3" fmla="*/ 194 h 596"/>
                  <a:gd name="T4" fmla="*/ 354 w 574"/>
                  <a:gd name="T5" fmla="*/ 219 h 596"/>
                  <a:gd name="T6" fmla="*/ 349 w 574"/>
                  <a:gd name="T7" fmla="*/ 219 h 596"/>
                  <a:gd name="T8" fmla="*/ 324 w 574"/>
                  <a:gd name="T9" fmla="*/ 194 h 596"/>
                  <a:gd name="T10" fmla="*/ 324 w 574"/>
                  <a:gd name="T11" fmla="*/ 52 h 596"/>
                  <a:gd name="T12" fmla="*/ 272 w 574"/>
                  <a:gd name="T13" fmla="*/ 0 h 596"/>
                  <a:gd name="T14" fmla="*/ 219 w 574"/>
                  <a:gd name="T15" fmla="*/ 42 h 596"/>
                  <a:gd name="T16" fmla="*/ 120 w 574"/>
                  <a:gd name="T17" fmla="*/ 242 h 596"/>
                  <a:gd name="T18" fmla="*/ 87 w 574"/>
                  <a:gd name="T19" fmla="*/ 222 h 596"/>
                  <a:gd name="T20" fmla="*/ 37 w 574"/>
                  <a:gd name="T21" fmla="*/ 222 h 596"/>
                  <a:gd name="T22" fmla="*/ 0 w 574"/>
                  <a:gd name="T23" fmla="*/ 259 h 596"/>
                  <a:gd name="T24" fmla="*/ 0 w 574"/>
                  <a:gd name="T25" fmla="*/ 558 h 596"/>
                  <a:gd name="T26" fmla="*/ 37 w 574"/>
                  <a:gd name="T27" fmla="*/ 595 h 596"/>
                  <a:gd name="T28" fmla="*/ 87 w 574"/>
                  <a:gd name="T29" fmla="*/ 595 h 596"/>
                  <a:gd name="T30" fmla="*/ 125 w 574"/>
                  <a:gd name="T31" fmla="*/ 558 h 596"/>
                  <a:gd name="T32" fmla="*/ 125 w 574"/>
                  <a:gd name="T33" fmla="*/ 533 h 596"/>
                  <a:gd name="T34" fmla="*/ 199 w 574"/>
                  <a:gd name="T35" fmla="*/ 571 h 596"/>
                  <a:gd name="T36" fmla="*/ 468 w 574"/>
                  <a:gd name="T37" fmla="*/ 571 h 596"/>
                  <a:gd name="T38" fmla="*/ 541 w 574"/>
                  <a:gd name="T39" fmla="*/ 513 h 596"/>
                  <a:gd name="T40" fmla="*/ 573 w 574"/>
                  <a:gd name="T41" fmla="*/ 242 h 596"/>
                  <a:gd name="T42" fmla="*/ 521 w 574"/>
                  <a:gd name="T43" fmla="*/ 194 h 596"/>
                  <a:gd name="T44" fmla="*/ 97 w 574"/>
                  <a:gd name="T45" fmla="*/ 526 h 596"/>
                  <a:gd name="T46" fmla="*/ 97 w 574"/>
                  <a:gd name="T47" fmla="*/ 563 h 596"/>
                  <a:gd name="T48" fmla="*/ 85 w 574"/>
                  <a:gd name="T49" fmla="*/ 576 h 596"/>
                  <a:gd name="T50" fmla="*/ 35 w 574"/>
                  <a:gd name="T51" fmla="*/ 576 h 596"/>
                  <a:gd name="T52" fmla="*/ 22 w 574"/>
                  <a:gd name="T53" fmla="*/ 563 h 596"/>
                  <a:gd name="T54" fmla="*/ 22 w 574"/>
                  <a:gd name="T55" fmla="*/ 264 h 596"/>
                  <a:gd name="T56" fmla="*/ 35 w 574"/>
                  <a:gd name="T57" fmla="*/ 252 h 596"/>
                  <a:gd name="T58" fmla="*/ 85 w 574"/>
                  <a:gd name="T59" fmla="*/ 252 h 596"/>
                  <a:gd name="T60" fmla="*/ 97 w 574"/>
                  <a:gd name="T61" fmla="*/ 264 h 596"/>
                  <a:gd name="T62" fmla="*/ 97 w 574"/>
                  <a:gd name="T63" fmla="*/ 526 h 596"/>
                  <a:gd name="T64" fmla="*/ 513 w 574"/>
                  <a:gd name="T65" fmla="*/ 513 h 596"/>
                  <a:gd name="T66" fmla="*/ 463 w 574"/>
                  <a:gd name="T67" fmla="*/ 551 h 596"/>
                  <a:gd name="T68" fmla="*/ 202 w 574"/>
                  <a:gd name="T69" fmla="*/ 551 h 596"/>
                  <a:gd name="T70" fmla="*/ 122 w 574"/>
                  <a:gd name="T71" fmla="*/ 511 h 596"/>
                  <a:gd name="T72" fmla="*/ 122 w 574"/>
                  <a:gd name="T73" fmla="*/ 272 h 596"/>
                  <a:gd name="T74" fmla="*/ 242 w 574"/>
                  <a:gd name="T75" fmla="*/ 50 h 596"/>
                  <a:gd name="T76" fmla="*/ 269 w 574"/>
                  <a:gd name="T77" fmla="*/ 27 h 596"/>
                  <a:gd name="T78" fmla="*/ 297 w 574"/>
                  <a:gd name="T79" fmla="*/ 55 h 596"/>
                  <a:gd name="T80" fmla="*/ 297 w 574"/>
                  <a:gd name="T81" fmla="*/ 197 h 596"/>
                  <a:gd name="T82" fmla="*/ 346 w 574"/>
                  <a:gd name="T83" fmla="*/ 247 h 596"/>
                  <a:gd name="T84" fmla="*/ 354 w 574"/>
                  <a:gd name="T85" fmla="*/ 247 h 596"/>
                  <a:gd name="T86" fmla="*/ 513 w 574"/>
                  <a:gd name="T87" fmla="*/ 222 h 596"/>
                  <a:gd name="T88" fmla="*/ 518 w 574"/>
                  <a:gd name="T89" fmla="*/ 222 h 596"/>
                  <a:gd name="T90" fmla="*/ 536 w 574"/>
                  <a:gd name="T91" fmla="*/ 229 h 596"/>
                  <a:gd name="T92" fmla="*/ 543 w 574"/>
                  <a:gd name="T93" fmla="*/ 247 h 596"/>
                  <a:gd name="T94" fmla="*/ 513 w 574"/>
                  <a:gd name="T95" fmla="*/ 513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596">
                    <a:moveTo>
                      <a:pt x="521" y="194"/>
                    </a:moveTo>
                    <a:cubicBezTo>
                      <a:pt x="518" y="194"/>
                      <a:pt x="513" y="194"/>
                      <a:pt x="511" y="194"/>
                    </a:cubicBezTo>
                    <a:cubicBezTo>
                      <a:pt x="443" y="209"/>
                      <a:pt x="354" y="219"/>
                      <a:pt x="354" y="219"/>
                    </a:cubicBezTo>
                    <a:cubicBezTo>
                      <a:pt x="351" y="219"/>
                      <a:pt x="351" y="219"/>
                      <a:pt x="349" y="219"/>
                    </a:cubicBezTo>
                    <a:cubicBezTo>
                      <a:pt x="336" y="219"/>
                      <a:pt x="324" y="209"/>
                      <a:pt x="324" y="194"/>
                    </a:cubicBezTo>
                    <a:lnTo>
                      <a:pt x="324" y="52"/>
                    </a:lnTo>
                    <a:cubicBezTo>
                      <a:pt x="324" y="25"/>
                      <a:pt x="301" y="0"/>
                      <a:pt x="272" y="0"/>
                    </a:cubicBezTo>
                    <a:cubicBezTo>
                      <a:pt x="247" y="0"/>
                      <a:pt x="224" y="17"/>
                      <a:pt x="219" y="42"/>
                    </a:cubicBezTo>
                    <a:cubicBezTo>
                      <a:pt x="204" y="115"/>
                      <a:pt x="164" y="217"/>
                      <a:pt x="120" y="242"/>
                    </a:cubicBezTo>
                    <a:cubicBezTo>
                      <a:pt x="112" y="229"/>
                      <a:pt x="102" y="222"/>
                      <a:pt x="87" y="222"/>
                    </a:cubicBezTo>
                    <a:lnTo>
                      <a:pt x="37" y="222"/>
                    </a:lnTo>
                    <a:cubicBezTo>
                      <a:pt x="17" y="222"/>
                      <a:pt x="0" y="239"/>
                      <a:pt x="0" y="259"/>
                    </a:cubicBezTo>
                    <a:lnTo>
                      <a:pt x="0" y="558"/>
                    </a:lnTo>
                    <a:cubicBezTo>
                      <a:pt x="0" y="578"/>
                      <a:pt x="17" y="595"/>
                      <a:pt x="37" y="595"/>
                    </a:cubicBezTo>
                    <a:lnTo>
                      <a:pt x="87" y="595"/>
                    </a:lnTo>
                    <a:cubicBezTo>
                      <a:pt x="107" y="595"/>
                      <a:pt x="125" y="578"/>
                      <a:pt x="125" y="558"/>
                    </a:cubicBezTo>
                    <a:lnTo>
                      <a:pt x="125" y="533"/>
                    </a:lnTo>
                    <a:lnTo>
                      <a:pt x="199" y="571"/>
                    </a:lnTo>
                    <a:lnTo>
                      <a:pt x="468" y="571"/>
                    </a:lnTo>
                    <a:cubicBezTo>
                      <a:pt x="503" y="571"/>
                      <a:pt x="533" y="546"/>
                      <a:pt x="541" y="513"/>
                    </a:cubicBezTo>
                    <a:cubicBezTo>
                      <a:pt x="553" y="461"/>
                      <a:pt x="568" y="371"/>
                      <a:pt x="573" y="242"/>
                    </a:cubicBezTo>
                    <a:cubicBezTo>
                      <a:pt x="571" y="217"/>
                      <a:pt x="548" y="194"/>
                      <a:pt x="521" y="194"/>
                    </a:cubicBezTo>
                    <a:close/>
                    <a:moveTo>
                      <a:pt x="97" y="526"/>
                    </a:moveTo>
                    <a:lnTo>
                      <a:pt x="97" y="563"/>
                    </a:lnTo>
                    <a:cubicBezTo>
                      <a:pt x="97" y="571"/>
                      <a:pt x="92" y="576"/>
                      <a:pt x="85" y="576"/>
                    </a:cubicBezTo>
                    <a:lnTo>
                      <a:pt x="35" y="576"/>
                    </a:lnTo>
                    <a:cubicBezTo>
                      <a:pt x="27" y="576"/>
                      <a:pt x="22" y="571"/>
                      <a:pt x="22" y="563"/>
                    </a:cubicBezTo>
                    <a:lnTo>
                      <a:pt x="22" y="264"/>
                    </a:lnTo>
                    <a:cubicBezTo>
                      <a:pt x="22" y="257"/>
                      <a:pt x="27" y="252"/>
                      <a:pt x="35" y="252"/>
                    </a:cubicBezTo>
                    <a:lnTo>
                      <a:pt x="85" y="252"/>
                    </a:lnTo>
                    <a:cubicBezTo>
                      <a:pt x="92" y="252"/>
                      <a:pt x="97" y="257"/>
                      <a:pt x="97" y="264"/>
                    </a:cubicBezTo>
                    <a:lnTo>
                      <a:pt x="97" y="526"/>
                    </a:lnTo>
                    <a:close/>
                    <a:moveTo>
                      <a:pt x="513" y="513"/>
                    </a:moveTo>
                    <a:cubicBezTo>
                      <a:pt x="508" y="536"/>
                      <a:pt x="488" y="551"/>
                      <a:pt x="463" y="551"/>
                    </a:cubicBezTo>
                    <a:lnTo>
                      <a:pt x="202" y="551"/>
                    </a:lnTo>
                    <a:lnTo>
                      <a:pt x="122" y="511"/>
                    </a:lnTo>
                    <a:lnTo>
                      <a:pt x="122" y="272"/>
                    </a:lnTo>
                    <a:cubicBezTo>
                      <a:pt x="184" y="244"/>
                      <a:pt x="229" y="117"/>
                      <a:pt x="242" y="50"/>
                    </a:cubicBezTo>
                    <a:cubicBezTo>
                      <a:pt x="244" y="37"/>
                      <a:pt x="257" y="27"/>
                      <a:pt x="269" y="27"/>
                    </a:cubicBezTo>
                    <a:cubicBezTo>
                      <a:pt x="284" y="27"/>
                      <a:pt x="297" y="40"/>
                      <a:pt x="297" y="55"/>
                    </a:cubicBezTo>
                    <a:lnTo>
                      <a:pt x="297" y="197"/>
                    </a:lnTo>
                    <a:cubicBezTo>
                      <a:pt x="297" y="224"/>
                      <a:pt x="319" y="247"/>
                      <a:pt x="346" y="247"/>
                    </a:cubicBezTo>
                    <a:cubicBezTo>
                      <a:pt x="349" y="247"/>
                      <a:pt x="351" y="247"/>
                      <a:pt x="354" y="247"/>
                    </a:cubicBezTo>
                    <a:cubicBezTo>
                      <a:pt x="364" y="247"/>
                      <a:pt x="448" y="237"/>
                      <a:pt x="513" y="222"/>
                    </a:cubicBezTo>
                    <a:cubicBezTo>
                      <a:pt x="516" y="222"/>
                      <a:pt x="516" y="222"/>
                      <a:pt x="518" y="222"/>
                    </a:cubicBezTo>
                    <a:cubicBezTo>
                      <a:pt x="526" y="222"/>
                      <a:pt x="531" y="224"/>
                      <a:pt x="536" y="229"/>
                    </a:cubicBezTo>
                    <a:cubicBezTo>
                      <a:pt x="541" y="234"/>
                      <a:pt x="543" y="242"/>
                      <a:pt x="543" y="247"/>
                    </a:cubicBezTo>
                    <a:cubicBezTo>
                      <a:pt x="541" y="374"/>
                      <a:pt x="526" y="461"/>
                      <a:pt x="513" y="513"/>
                    </a:cubicBezTo>
                    <a:close/>
                  </a:path>
                </a:pathLst>
              </a:custGeom>
              <a:solidFill>
                <a:srgbClr val="FFFFFF"/>
              </a:solidFill>
              <a:ln>
                <a:noFill/>
              </a:ln>
              <a:effectLst/>
            </p:spPr>
            <p:txBody>
              <a:bodyPr wrap="none" anchor="ctr"/>
              <a:lstStyle/>
              <a:p>
                <a:endParaRPr lang="en-US" dirty="0">
                  <a:latin typeface="Open Sans"/>
                </a:endParaRPr>
              </a:p>
            </p:txBody>
          </p:sp>
        </p:grpSp>
      </p:grpSp>
      <p:sp>
        <p:nvSpPr>
          <p:cNvPr id="4" name="TextBox 3">
            <a:extLst>
              <a:ext uri="{FF2B5EF4-FFF2-40B4-BE49-F238E27FC236}">
                <a16:creationId xmlns:a16="http://schemas.microsoft.com/office/drawing/2014/main" id="{758DA75C-0023-4F46-8E15-5576ACDA4BB7}"/>
              </a:ext>
            </a:extLst>
          </p:cNvPr>
          <p:cNvSpPr txBox="1">
            <a:spLocks noChangeArrowheads="1"/>
          </p:cNvSpPr>
          <p:nvPr/>
        </p:nvSpPr>
        <p:spPr bwMode="auto">
          <a:xfrm>
            <a:off x="592889" y="1065402"/>
            <a:ext cx="325521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Impact of “Mobilegeddon”</a:t>
            </a:r>
          </a:p>
        </p:txBody>
      </p:sp>
      <p:sp>
        <p:nvSpPr>
          <p:cNvPr id="5" name="Content Placeholder 2">
            <a:extLst>
              <a:ext uri="{FF2B5EF4-FFF2-40B4-BE49-F238E27FC236}">
                <a16:creationId xmlns:a16="http://schemas.microsoft.com/office/drawing/2014/main" id="{DB6F6FC7-B71B-3448-AB44-6397E3AA38B3}"/>
              </a:ext>
            </a:extLst>
          </p:cNvPr>
          <p:cNvSpPr txBox="1">
            <a:spLocks/>
          </p:cNvSpPr>
          <p:nvPr/>
        </p:nvSpPr>
        <p:spPr>
          <a:xfrm>
            <a:off x="605590" y="1760538"/>
            <a:ext cx="3041698" cy="1325562"/>
          </a:xfrm>
          <a:prstGeom prst="rect">
            <a:avLst/>
          </a:prstGeom>
        </p:spPr>
        <p:txBody>
          <a:bodyPr numCol="1">
            <a:noAutofit/>
          </a:bodyPr>
          <a:lstStyle>
            <a:lvl1pPr marL="171450" indent="-171450" algn="l" defTabSz="685800" rtl="0" eaLnBrk="1" fontAlgn="base" hangingPunct="1">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defTabSz="685800"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1" fontAlgn="base" hangingPunct="1">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10000"/>
              </a:lnSpc>
              <a:buNone/>
            </a:pPr>
            <a:r>
              <a:rPr lang="en-US" sz="1100" dirty="0">
                <a:solidFill>
                  <a:srgbClr val="0D0D0D"/>
                </a:solidFill>
                <a:latin typeface="Open Sans" panose="020B0606030504020204" pitchFamily="34" charset="0"/>
              </a:rPr>
              <a:t>“Mobilegeddon” was an announcement from Google stating that websites that are not mobile-friendly may not be shown to users in mobile search results. Because of this and Google’s mobile-first index, mobile is the priority for SEO</a:t>
            </a:r>
          </a:p>
        </p:txBody>
      </p:sp>
      <p:grpSp>
        <p:nvGrpSpPr>
          <p:cNvPr id="31" name="Group 30"/>
          <p:cNvGrpSpPr>
            <a:grpSpLocks noChangeAspect="1"/>
          </p:cNvGrpSpPr>
          <p:nvPr/>
        </p:nvGrpSpPr>
        <p:grpSpPr>
          <a:xfrm>
            <a:off x="374319" y="320842"/>
            <a:ext cx="144000" cy="146120"/>
            <a:chOff x="-1080368" y="1835621"/>
            <a:chExt cx="754063" cy="765175"/>
          </a:xfrm>
        </p:grpSpPr>
        <p:sp>
          <p:nvSpPr>
            <p:cNvPr id="32"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33"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934717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7CF7-D67B-BC44-88F7-D991C8BC6B2B}"/>
              </a:ext>
            </a:extLst>
          </p:cNvPr>
          <p:cNvSpPr/>
          <p:nvPr/>
        </p:nvSpPr>
        <p:spPr>
          <a:xfrm>
            <a:off x="182564" y="211138"/>
            <a:ext cx="5437948"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10" name="TextBox 9">
            <a:extLst>
              <a:ext uri="{FF2B5EF4-FFF2-40B4-BE49-F238E27FC236}">
                <a16:creationId xmlns:a16="http://schemas.microsoft.com/office/drawing/2014/main" id="{ABCD6A81-EAB3-6249-B0DA-2432DEB90FAA}"/>
              </a:ext>
            </a:extLst>
          </p:cNvPr>
          <p:cNvSpPr txBox="1">
            <a:spLocks noChangeArrowheads="1"/>
          </p:cNvSpPr>
          <p:nvPr/>
        </p:nvSpPr>
        <p:spPr bwMode="auto">
          <a:xfrm>
            <a:off x="592888" y="1065402"/>
            <a:ext cx="368383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Mobile Friendly Versus Responsive</a:t>
            </a:r>
          </a:p>
        </p:txBody>
      </p:sp>
      <p:sp>
        <p:nvSpPr>
          <p:cNvPr id="11" name="Rectangle 10">
            <a:extLst>
              <a:ext uri="{FF2B5EF4-FFF2-40B4-BE49-F238E27FC236}">
                <a16:creationId xmlns:a16="http://schemas.microsoft.com/office/drawing/2014/main" id="{09CC9E7F-CE15-264F-90E6-5D1525B0ED5E}"/>
              </a:ext>
            </a:extLst>
          </p:cNvPr>
          <p:cNvSpPr/>
          <p:nvPr/>
        </p:nvSpPr>
        <p:spPr>
          <a:xfrm>
            <a:off x="719138" y="1919130"/>
            <a:ext cx="3134405" cy="524782"/>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42F390-3A58-A540-875F-B7E9B869EDBF}"/>
              </a:ext>
            </a:extLst>
          </p:cNvPr>
          <p:cNvSpPr/>
          <p:nvPr/>
        </p:nvSpPr>
        <p:spPr>
          <a:xfrm>
            <a:off x="719138" y="3530720"/>
            <a:ext cx="3134405" cy="524782"/>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D3F157-C052-F340-BF34-7F0DE002759E}"/>
              </a:ext>
            </a:extLst>
          </p:cNvPr>
          <p:cNvSpPr/>
          <p:nvPr/>
        </p:nvSpPr>
        <p:spPr>
          <a:xfrm>
            <a:off x="919076" y="3684630"/>
            <a:ext cx="926857" cy="261610"/>
          </a:xfrm>
          <a:prstGeom prst="rect">
            <a:avLst/>
          </a:prstGeom>
        </p:spPr>
        <p:txBody>
          <a:bodyPr wrap="none">
            <a:spAutoFit/>
          </a:bodyPr>
          <a:lstStyle/>
          <a:p>
            <a:r>
              <a:rPr lang="en-US" sz="1100" dirty="0">
                <a:solidFill>
                  <a:srgbClr val="0D0D0D"/>
                </a:solidFill>
                <a:latin typeface="Open Sans" panose="020B0606030504020204" pitchFamily="34" charset="0"/>
              </a:rPr>
              <a:t>Responsive</a:t>
            </a:r>
          </a:p>
        </p:txBody>
      </p:sp>
      <p:sp>
        <p:nvSpPr>
          <p:cNvPr id="14" name="Rectangle 13">
            <a:extLst>
              <a:ext uri="{FF2B5EF4-FFF2-40B4-BE49-F238E27FC236}">
                <a16:creationId xmlns:a16="http://schemas.microsoft.com/office/drawing/2014/main" id="{CC88DA64-1845-F743-A4CE-1D49B86A63DF}"/>
              </a:ext>
            </a:extLst>
          </p:cNvPr>
          <p:cNvSpPr/>
          <p:nvPr/>
        </p:nvSpPr>
        <p:spPr>
          <a:xfrm>
            <a:off x="914440" y="2074739"/>
            <a:ext cx="1191353" cy="261610"/>
          </a:xfrm>
          <a:prstGeom prst="rect">
            <a:avLst/>
          </a:prstGeom>
        </p:spPr>
        <p:txBody>
          <a:bodyPr wrap="none">
            <a:spAutoFit/>
          </a:bodyPr>
          <a:lstStyle/>
          <a:p>
            <a:pPr algn="ctr"/>
            <a:r>
              <a:rPr lang="en-US" sz="1100" dirty="0">
                <a:solidFill>
                  <a:schemeClr val="bg1"/>
                </a:solidFill>
                <a:latin typeface="Open Sans"/>
                <a:cs typeface="Open Sans"/>
              </a:rPr>
              <a:t>Mobile Friendly</a:t>
            </a:r>
          </a:p>
        </p:txBody>
      </p:sp>
      <p:sp>
        <p:nvSpPr>
          <p:cNvPr id="15" name="TextBox 14">
            <a:extLst>
              <a:ext uri="{FF2B5EF4-FFF2-40B4-BE49-F238E27FC236}">
                <a16:creationId xmlns:a16="http://schemas.microsoft.com/office/drawing/2014/main" id="{748A9C65-6442-8643-8111-1B713C64989A}"/>
              </a:ext>
            </a:extLst>
          </p:cNvPr>
          <p:cNvSpPr txBox="1"/>
          <p:nvPr/>
        </p:nvSpPr>
        <p:spPr>
          <a:xfrm>
            <a:off x="725918" y="3631486"/>
            <a:ext cx="287258" cy="338554"/>
          </a:xfrm>
          <a:prstGeom prst="rect">
            <a:avLst/>
          </a:prstGeom>
          <a:noFill/>
        </p:spPr>
        <p:txBody>
          <a:bodyPr wrap="none" rtlCol="0">
            <a:spAutoFit/>
          </a:bodyPr>
          <a:lstStyle/>
          <a:p>
            <a:r>
              <a:rPr lang="en-US" sz="1600">
                <a:solidFill>
                  <a:srgbClr val="12AAEB"/>
                </a:solidFill>
              </a:rPr>
              <a:t>+</a:t>
            </a:r>
          </a:p>
        </p:txBody>
      </p:sp>
      <p:sp>
        <p:nvSpPr>
          <p:cNvPr id="16" name="TextBox 15">
            <a:extLst>
              <a:ext uri="{FF2B5EF4-FFF2-40B4-BE49-F238E27FC236}">
                <a16:creationId xmlns:a16="http://schemas.microsoft.com/office/drawing/2014/main" id="{456F0837-7F2A-5040-BF91-8E085F53B326}"/>
              </a:ext>
            </a:extLst>
          </p:cNvPr>
          <p:cNvSpPr txBox="1"/>
          <p:nvPr/>
        </p:nvSpPr>
        <p:spPr>
          <a:xfrm>
            <a:off x="734128" y="2016786"/>
            <a:ext cx="247184" cy="338554"/>
          </a:xfrm>
          <a:prstGeom prst="rect">
            <a:avLst/>
          </a:prstGeom>
          <a:noFill/>
        </p:spPr>
        <p:txBody>
          <a:bodyPr wrap="none" rtlCol="0">
            <a:spAutoFit/>
          </a:bodyPr>
          <a:lstStyle/>
          <a:p>
            <a:r>
              <a:rPr lang="en-US" sz="1600" dirty="0">
                <a:solidFill>
                  <a:schemeClr val="bg1"/>
                </a:solidFill>
              </a:rPr>
              <a:t>-</a:t>
            </a:r>
          </a:p>
        </p:txBody>
      </p:sp>
      <p:sp>
        <p:nvSpPr>
          <p:cNvPr id="17" name="Rectangle 16">
            <a:extLst>
              <a:ext uri="{FF2B5EF4-FFF2-40B4-BE49-F238E27FC236}">
                <a16:creationId xmlns:a16="http://schemas.microsoft.com/office/drawing/2014/main" id="{8EC10524-A141-9D48-AA55-88E8A8E3F513}"/>
              </a:ext>
            </a:extLst>
          </p:cNvPr>
          <p:cNvSpPr/>
          <p:nvPr/>
        </p:nvSpPr>
        <p:spPr>
          <a:xfrm>
            <a:off x="734128" y="2618000"/>
            <a:ext cx="2897187" cy="484235"/>
          </a:xfrm>
          <a:prstGeom prst="rect">
            <a:avLst/>
          </a:prstGeom>
        </p:spPr>
        <p:txBody>
          <a:bodyPr wrap="square">
            <a:spAutoFit/>
          </a:bodyPr>
          <a:lstStyle/>
          <a:p>
            <a:pPr>
              <a:lnSpc>
                <a:spcPct val="120000"/>
              </a:lnSpc>
              <a:buClr>
                <a:srgbClr val="969696"/>
              </a:buClr>
            </a:pPr>
            <a:r>
              <a:rPr lang="en-IE" sz="1100" dirty="0">
                <a:solidFill>
                  <a:srgbClr val="0D0D0D"/>
                </a:solidFill>
                <a:latin typeface="Open Sans" panose="020B0606030504020204" pitchFamily="34" charset="0"/>
              </a:rPr>
              <a:t>A different version of a website that is shown to mobile users</a:t>
            </a:r>
          </a:p>
        </p:txBody>
      </p:sp>
      <p:pic>
        <p:nvPicPr>
          <p:cNvPr id="19" name="Picture 18">
            <a:extLst>
              <a:ext uri="{FF2B5EF4-FFF2-40B4-BE49-F238E27FC236}">
                <a16:creationId xmlns:a16="http://schemas.microsoft.com/office/drawing/2014/main" id="{44C4A9DA-9FB4-1741-9725-D24E3A0636D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95536" y="198438"/>
            <a:ext cx="3707164" cy="4689475"/>
          </a:xfrm>
          <a:prstGeom prst="rect">
            <a:avLst/>
          </a:prstGeom>
        </p:spPr>
      </p:pic>
      <p:grpSp>
        <p:nvGrpSpPr>
          <p:cNvPr id="18" name="Group 17"/>
          <p:cNvGrpSpPr>
            <a:grpSpLocks noChangeAspect="1"/>
          </p:cNvGrpSpPr>
          <p:nvPr/>
        </p:nvGrpSpPr>
        <p:grpSpPr>
          <a:xfrm>
            <a:off x="374319" y="320842"/>
            <a:ext cx="144000" cy="146120"/>
            <a:chOff x="-1080368" y="1835621"/>
            <a:chExt cx="754063" cy="765175"/>
          </a:xfrm>
        </p:grpSpPr>
        <p:sp>
          <p:nvSpPr>
            <p:cNvPr id="20"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1"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82409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33AD2F-0044-6B4E-A0EE-25445EF24844}"/>
              </a:ext>
            </a:extLst>
          </p:cNvPr>
          <p:cNvSpPr/>
          <p:nvPr/>
        </p:nvSpPr>
        <p:spPr>
          <a:xfrm>
            <a:off x="220663" y="2019300"/>
            <a:ext cx="8766175" cy="28987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0" name="Rectangle 9">
            <a:extLst>
              <a:ext uri="{FF2B5EF4-FFF2-40B4-BE49-F238E27FC236}">
                <a16:creationId xmlns:a16="http://schemas.microsoft.com/office/drawing/2014/main" id="{0BBF8A75-B372-1245-AED9-4B147025961D}"/>
              </a:ext>
            </a:extLst>
          </p:cNvPr>
          <p:cNvSpPr/>
          <p:nvPr/>
        </p:nvSpPr>
        <p:spPr>
          <a:xfrm>
            <a:off x="1433110" y="2208684"/>
            <a:ext cx="1942333" cy="2427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dirty="0"/>
              <a:t> </a:t>
            </a:r>
          </a:p>
        </p:txBody>
      </p:sp>
      <p:sp>
        <p:nvSpPr>
          <p:cNvPr id="11" name="Rectangle 10">
            <a:extLst>
              <a:ext uri="{FF2B5EF4-FFF2-40B4-BE49-F238E27FC236}">
                <a16:creationId xmlns:a16="http://schemas.microsoft.com/office/drawing/2014/main" id="{6FC80634-3D81-0243-9892-E46ADD2E774F}"/>
              </a:ext>
            </a:extLst>
          </p:cNvPr>
          <p:cNvSpPr/>
          <p:nvPr/>
        </p:nvSpPr>
        <p:spPr>
          <a:xfrm>
            <a:off x="3559095" y="2208683"/>
            <a:ext cx="1942333" cy="2427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dirty="0"/>
              <a:t> </a:t>
            </a:r>
          </a:p>
        </p:txBody>
      </p:sp>
      <p:sp>
        <p:nvSpPr>
          <p:cNvPr id="12" name="Rectangle 11">
            <a:extLst>
              <a:ext uri="{FF2B5EF4-FFF2-40B4-BE49-F238E27FC236}">
                <a16:creationId xmlns:a16="http://schemas.microsoft.com/office/drawing/2014/main" id="{3C58DFE8-130E-D44F-98C3-A1525F288790}"/>
              </a:ext>
            </a:extLst>
          </p:cNvPr>
          <p:cNvSpPr/>
          <p:nvPr/>
        </p:nvSpPr>
        <p:spPr>
          <a:xfrm>
            <a:off x="5642216" y="2208682"/>
            <a:ext cx="1942333" cy="2427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dirty="0"/>
              <a:t> </a:t>
            </a:r>
          </a:p>
        </p:txBody>
      </p:sp>
      <p:sp>
        <p:nvSpPr>
          <p:cNvPr id="13" name="Rectangle 12">
            <a:extLst>
              <a:ext uri="{FF2B5EF4-FFF2-40B4-BE49-F238E27FC236}">
                <a16:creationId xmlns:a16="http://schemas.microsoft.com/office/drawing/2014/main" id="{0CFF08F6-A266-5948-8599-19BA1731DB57}"/>
              </a:ext>
            </a:extLst>
          </p:cNvPr>
          <p:cNvSpPr/>
          <p:nvPr/>
        </p:nvSpPr>
        <p:spPr>
          <a:xfrm>
            <a:off x="1436486" y="4645210"/>
            <a:ext cx="1944000" cy="45719"/>
          </a:xfrm>
          <a:prstGeom prst="rect">
            <a:avLst/>
          </a:prstGeom>
          <a:solidFill>
            <a:srgbClr val="12AAEB"/>
          </a:solidFill>
          <a:ln>
            <a:solidFill>
              <a:srgbClr val="12AAE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D394B9BE-29CE-5E48-BD7D-E4672FDA02F5}"/>
              </a:ext>
            </a:extLst>
          </p:cNvPr>
          <p:cNvSpPr/>
          <p:nvPr/>
        </p:nvSpPr>
        <p:spPr>
          <a:xfrm>
            <a:off x="5644105" y="4632193"/>
            <a:ext cx="1944000" cy="45719"/>
          </a:xfrm>
          <a:prstGeom prst="rect">
            <a:avLst/>
          </a:prstGeom>
          <a:solidFill>
            <a:srgbClr val="174260"/>
          </a:solidFill>
          <a:ln>
            <a:solidFill>
              <a:srgbClr val="1742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5F12B8F7-2116-EF4B-954C-A4F3707A4652}"/>
              </a:ext>
            </a:extLst>
          </p:cNvPr>
          <p:cNvSpPr/>
          <p:nvPr/>
        </p:nvSpPr>
        <p:spPr>
          <a:xfrm>
            <a:off x="3543973" y="4632193"/>
            <a:ext cx="1944000" cy="45719"/>
          </a:xfrm>
          <a:prstGeom prst="rect">
            <a:avLst/>
          </a:prstGeom>
          <a:solidFill>
            <a:srgbClr val="14A0A4"/>
          </a:solidFill>
          <a:ln>
            <a:solidFill>
              <a:srgbClr val="14A0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Placeholder 3">
            <a:extLst>
              <a:ext uri="{FF2B5EF4-FFF2-40B4-BE49-F238E27FC236}">
                <a16:creationId xmlns:a16="http://schemas.microsoft.com/office/drawing/2014/main" id="{D9CE45AA-ED48-C348-A8EF-E431E4944118}"/>
              </a:ext>
            </a:extLst>
          </p:cNvPr>
          <p:cNvSpPr txBox="1">
            <a:spLocks/>
          </p:cNvSpPr>
          <p:nvPr/>
        </p:nvSpPr>
        <p:spPr>
          <a:xfrm>
            <a:off x="576263" y="1031252"/>
            <a:ext cx="4538661" cy="353797"/>
          </a:xfrm>
          <a:prstGeom prst="rect">
            <a:avLst/>
          </a:prstGeom>
        </p:spPr>
        <p:txBody>
          <a:bodyPr vert="horz" lIns="91440" tIns="45720" rIns="91440" bIns="45720" rtlCol="0" anchor="ctr"/>
          <a:lstStyle>
            <a:defPPr>
              <a:defRPr lang="en-US"/>
            </a:defPPr>
            <a:lvl1pPr algn="r" defTabSz="685800" rtl="0" eaLnBrk="1" fontAlgn="auto" hangingPunct="1">
              <a:spcBef>
                <a:spcPts val="0"/>
              </a:spcBef>
              <a:spcAft>
                <a:spcPts val="0"/>
              </a:spcAft>
              <a:defRPr sz="900" kern="1200">
                <a:solidFill>
                  <a:schemeClr val="tx1">
                    <a:tint val="75000"/>
                  </a:schemeClr>
                </a:solidFill>
                <a:latin typeface="+mn-lt"/>
                <a:ea typeface="+mn-ea"/>
                <a:cs typeface="+mn-cs"/>
              </a:defRPr>
            </a:lvl1pPr>
            <a:lvl2pPr marL="342900" indent="114300" algn="l" defTabSz="685800" rtl="0" eaLnBrk="0" fontAlgn="base" hangingPunct="0">
              <a:spcBef>
                <a:spcPct val="0"/>
              </a:spcBef>
              <a:spcAft>
                <a:spcPct val="0"/>
              </a:spcAft>
              <a:defRPr sz="1300" kern="1200">
                <a:solidFill>
                  <a:schemeClr val="tx1"/>
                </a:solidFill>
                <a:latin typeface="Calibri" charset="0"/>
                <a:ea typeface="+mn-ea"/>
                <a:cs typeface="+mn-cs"/>
              </a:defRPr>
            </a:lvl2pPr>
            <a:lvl3pPr marL="685800" indent="228600" algn="l" defTabSz="685800" rtl="0" eaLnBrk="0" fontAlgn="base" hangingPunct="0">
              <a:spcBef>
                <a:spcPct val="0"/>
              </a:spcBef>
              <a:spcAft>
                <a:spcPct val="0"/>
              </a:spcAft>
              <a:defRPr sz="1300" kern="1200">
                <a:solidFill>
                  <a:schemeClr val="tx1"/>
                </a:solidFill>
                <a:latin typeface="Calibri" charset="0"/>
                <a:ea typeface="+mn-ea"/>
                <a:cs typeface="+mn-cs"/>
              </a:defRPr>
            </a:lvl3pPr>
            <a:lvl4pPr marL="1028700" indent="342900" algn="l" defTabSz="685800" rtl="0" eaLnBrk="0" fontAlgn="base" hangingPunct="0">
              <a:spcBef>
                <a:spcPct val="0"/>
              </a:spcBef>
              <a:spcAft>
                <a:spcPct val="0"/>
              </a:spcAft>
              <a:defRPr sz="1300" kern="1200">
                <a:solidFill>
                  <a:schemeClr val="tx1"/>
                </a:solidFill>
                <a:latin typeface="Calibri" charset="0"/>
                <a:ea typeface="+mn-ea"/>
                <a:cs typeface="+mn-cs"/>
              </a:defRPr>
            </a:lvl4pPr>
            <a:lvl5pPr marL="1371600" indent="457200" algn="l" defTabSz="685800" rtl="0" eaLnBrk="0" fontAlgn="base" hangingPunct="0">
              <a:spcBef>
                <a:spcPct val="0"/>
              </a:spcBef>
              <a:spcAft>
                <a:spcPct val="0"/>
              </a:spcAft>
              <a:defRPr sz="1300" kern="1200">
                <a:solidFill>
                  <a:schemeClr val="tx1"/>
                </a:solidFill>
                <a:latin typeface="Calibri" charset="0"/>
                <a:ea typeface="+mn-ea"/>
                <a:cs typeface="+mn-cs"/>
              </a:defRPr>
            </a:lvl5pPr>
            <a:lvl6pPr marL="2286000" algn="l" defTabSz="914400" rtl="0" eaLnBrk="1" latinLnBrk="0" hangingPunct="1">
              <a:defRPr sz="1300" kern="1200">
                <a:solidFill>
                  <a:schemeClr val="tx1"/>
                </a:solidFill>
                <a:latin typeface="Calibri" charset="0"/>
                <a:ea typeface="+mn-ea"/>
                <a:cs typeface="+mn-cs"/>
              </a:defRPr>
            </a:lvl6pPr>
            <a:lvl7pPr marL="2743200" algn="l" defTabSz="914400" rtl="0" eaLnBrk="1" latinLnBrk="0" hangingPunct="1">
              <a:defRPr sz="1300" kern="1200">
                <a:solidFill>
                  <a:schemeClr val="tx1"/>
                </a:solidFill>
                <a:latin typeface="Calibri" charset="0"/>
                <a:ea typeface="+mn-ea"/>
                <a:cs typeface="+mn-cs"/>
              </a:defRPr>
            </a:lvl7pPr>
            <a:lvl8pPr marL="3200400" algn="l" defTabSz="914400" rtl="0" eaLnBrk="1" latinLnBrk="0" hangingPunct="1">
              <a:defRPr sz="1300" kern="1200">
                <a:solidFill>
                  <a:schemeClr val="tx1"/>
                </a:solidFill>
                <a:latin typeface="Calibri" charset="0"/>
                <a:ea typeface="+mn-ea"/>
                <a:cs typeface="+mn-cs"/>
              </a:defRPr>
            </a:lvl8pPr>
            <a:lvl9pPr marL="3657600" algn="l" defTabSz="914400" rtl="0" eaLnBrk="1" latinLnBrk="0" hangingPunct="1">
              <a:defRPr sz="1300" kern="1200">
                <a:solidFill>
                  <a:schemeClr val="tx1"/>
                </a:solidFill>
                <a:latin typeface="Calibri" charset="0"/>
                <a:ea typeface="+mn-ea"/>
                <a:cs typeface="+mn-cs"/>
              </a:defRPr>
            </a:lvl9pPr>
          </a:lstStyle>
          <a:p>
            <a:pPr algn="l" fontAlgn="base">
              <a:lnSpc>
                <a:spcPct val="90000"/>
              </a:lnSpc>
              <a:spcBef>
                <a:spcPts val="90"/>
              </a:spcBef>
              <a:spcAft>
                <a:spcPts val="90"/>
              </a:spcAft>
            </a:pPr>
            <a:r>
              <a:rPr lang="en-IE" altLang="en-US" sz="1800" dirty="0">
                <a:solidFill>
                  <a:srgbClr val="444444"/>
                </a:solidFill>
                <a:latin typeface="Open Sans" charset="0"/>
                <a:ea typeface="Open Sans" charset="0"/>
                <a:cs typeface="Open Sans" charset="0"/>
              </a:rPr>
              <a:t>SEO and Website Optimization Work Together in Mobile</a:t>
            </a:r>
          </a:p>
        </p:txBody>
      </p:sp>
      <p:sp>
        <p:nvSpPr>
          <p:cNvPr id="20" name="Rectangle 19">
            <a:extLst>
              <a:ext uri="{FF2B5EF4-FFF2-40B4-BE49-F238E27FC236}">
                <a16:creationId xmlns:a16="http://schemas.microsoft.com/office/drawing/2014/main" id="{5DD91C63-5004-734A-832F-CFE70CC079E1}"/>
              </a:ext>
            </a:extLst>
          </p:cNvPr>
          <p:cNvSpPr/>
          <p:nvPr/>
        </p:nvSpPr>
        <p:spPr>
          <a:xfrm>
            <a:off x="1443842" y="2208682"/>
            <a:ext cx="1945889" cy="1648943"/>
          </a:xfrm>
          <a:prstGeom prst="rect">
            <a:avLst/>
          </a:prstGeom>
          <a:solidFill>
            <a:srgbClr val="1998E6"/>
          </a:solidFill>
          <a:ln>
            <a:noFill/>
          </a:ln>
        </p:spPr>
        <p:style>
          <a:lnRef idx="2">
            <a:schemeClr val="dk1">
              <a:shade val="50000"/>
            </a:schemeClr>
          </a:lnRef>
          <a:fillRef idx="1">
            <a:schemeClr val="dk1"/>
          </a:fillRef>
          <a:effectRef idx="0">
            <a:schemeClr val="dk1"/>
          </a:effectRef>
          <a:fontRef idx="minor">
            <a:schemeClr val="lt1"/>
          </a:fontRef>
        </p:style>
        <p:txBody>
          <a:bodyPr lIns="180000" rIns="180000" rtlCol="0" anchor="ctr"/>
          <a:lstStyle/>
          <a:p>
            <a:pPr algn="ctr"/>
            <a:endParaRPr lang="en-US" sz="1200" b="1" dirty="0">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latin typeface="Open Sans" panose="020B0606030504020204" pitchFamily="34" charset="0"/>
              <a:ea typeface="Open Sans" panose="020B0606030504020204" pitchFamily="34" charset="0"/>
              <a:cs typeface="Open Sans" panose="020B0606030504020204" pitchFamily="34" charset="0"/>
            </a:endParaRPr>
          </a:p>
          <a:p>
            <a:pPr algn="ct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A2330FA8-FB7A-2D4E-A445-3DCBDD6D16A3}"/>
              </a:ext>
            </a:extLst>
          </p:cNvPr>
          <p:cNvSpPr/>
          <p:nvPr/>
        </p:nvSpPr>
        <p:spPr>
          <a:xfrm>
            <a:off x="3544807" y="2208682"/>
            <a:ext cx="1956621" cy="1648943"/>
          </a:xfrm>
          <a:prstGeom prst="rect">
            <a:avLst/>
          </a:prstGeom>
          <a:solidFill>
            <a:srgbClr val="14A0A4"/>
          </a:solidFill>
          <a:ln>
            <a:noFill/>
          </a:ln>
        </p:spPr>
        <p:style>
          <a:lnRef idx="2">
            <a:schemeClr val="dk1">
              <a:shade val="50000"/>
            </a:schemeClr>
          </a:lnRef>
          <a:fillRef idx="1">
            <a:schemeClr val="dk1"/>
          </a:fillRef>
          <a:effectRef idx="0">
            <a:schemeClr val="dk1"/>
          </a:effectRef>
          <a:fontRef idx="minor">
            <a:schemeClr val="lt1"/>
          </a:fontRef>
        </p:style>
        <p:txBody>
          <a:bodyPr lIns="180000" rIns="180000" rtlCol="0" anchor="ctr"/>
          <a:lstStyle/>
          <a:p>
            <a:pPr algn="ctr"/>
            <a:endParaRPr lang="en-US" sz="1200" b="1" dirty="0">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67AB15D6-71B6-5543-82B8-6B5E553A8C34}"/>
              </a:ext>
            </a:extLst>
          </p:cNvPr>
          <p:cNvSpPr/>
          <p:nvPr/>
        </p:nvSpPr>
        <p:spPr>
          <a:xfrm>
            <a:off x="5651500" y="2222970"/>
            <a:ext cx="1933049" cy="1634655"/>
          </a:xfrm>
          <a:prstGeom prst="rect">
            <a:avLst/>
          </a:prstGeom>
          <a:solidFill>
            <a:srgbClr val="13324D"/>
          </a:solidFill>
          <a:ln>
            <a:noFill/>
          </a:ln>
        </p:spPr>
        <p:style>
          <a:lnRef idx="2">
            <a:schemeClr val="dk1">
              <a:shade val="50000"/>
            </a:schemeClr>
          </a:lnRef>
          <a:fillRef idx="1">
            <a:schemeClr val="dk1"/>
          </a:fillRef>
          <a:effectRef idx="0">
            <a:schemeClr val="dk1"/>
          </a:effectRef>
          <a:fontRef idx="minor">
            <a:schemeClr val="lt1"/>
          </a:fontRef>
        </p:style>
        <p:txBody>
          <a:bodyPr lIns="180000" rIns="180000" rtlCol="0" anchor="ctr"/>
          <a:lstStyle/>
          <a:p>
            <a:pPr algn="ctr"/>
            <a:endParaRPr lang="en-US" sz="1200" b="1" dirty="0">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latin typeface="Open Sans" panose="020B0606030504020204" pitchFamily="34" charset="0"/>
              <a:ea typeface="Open Sans" panose="020B0606030504020204" pitchFamily="34" charset="0"/>
              <a:cs typeface="Open Sans" panose="020B0606030504020204" pitchFamily="34" charset="0"/>
            </a:endParaRPr>
          </a:p>
          <a:p>
            <a:pPr algn="ctr"/>
            <a:endParaRPr lang="en-US" sz="1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58">
            <a:extLst>
              <a:ext uri="{FF2B5EF4-FFF2-40B4-BE49-F238E27FC236}">
                <a16:creationId xmlns:a16="http://schemas.microsoft.com/office/drawing/2014/main" id="{1DA76819-CA96-674F-8270-0B803D031D7F}"/>
              </a:ext>
            </a:extLst>
          </p:cNvPr>
          <p:cNvSpPr>
            <a:spLocks noChangeAspect="1" noChangeArrowheads="1"/>
          </p:cNvSpPr>
          <p:nvPr/>
        </p:nvSpPr>
        <p:spPr bwMode="auto">
          <a:xfrm>
            <a:off x="2306455" y="2871787"/>
            <a:ext cx="184563" cy="288000"/>
          </a:xfrm>
          <a:custGeom>
            <a:avLst/>
            <a:gdLst>
              <a:gd name="T0" fmla="*/ 274 w 400"/>
              <a:gd name="T1" fmla="*/ 87 h 624"/>
              <a:gd name="T2" fmla="*/ 262 w 400"/>
              <a:gd name="T3" fmla="*/ 100 h 624"/>
              <a:gd name="T4" fmla="*/ 137 w 400"/>
              <a:gd name="T5" fmla="*/ 100 h 624"/>
              <a:gd name="T6" fmla="*/ 125 w 400"/>
              <a:gd name="T7" fmla="*/ 87 h 624"/>
              <a:gd name="T8" fmla="*/ 137 w 400"/>
              <a:gd name="T9" fmla="*/ 75 h 624"/>
              <a:gd name="T10" fmla="*/ 262 w 400"/>
              <a:gd name="T11" fmla="*/ 75 h 624"/>
              <a:gd name="T12" fmla="*/ 274 w 400"/>
              <a:gd name="T13" fmla="*/ 87 h 624"/>
              <a:gd name="T14" fmla="*/ 399 w 400"/>
              <a:gd name="T15" fmla="*/ 63 h 624"/>
              <a:gd name="T16" fmla="*/ 399 w 400"/>
              <a:gd name="T17" fmla="*/ 561 h 624"/>
              <a:gd name="T18" fmla="*/ 337 w 400"/>
              <a:gd name="T19" fmla="*/ 623 h 624"/>
              <a:gd name="T20" fmla="*/ 63 w 400"/>
              <a:gd name="T21" fmla="*/ 623 h 624"/>
              <a:gd name="T22" fmla="*/ 0 w 400"/>
              <a:gd name="T23" fmla="*/ 561 h 624"/>
              <a:gd name="T24" fmla="*/ 0 w 400"/>
              <a:gd name="T25" fmla="*/ 63 h 624"/>
              <a:gd name="T26" fmla="*/ 63 w 400"/>
              <a:gd name="T27" fmla="*/ 0 h 624"/>
              <a:gd name="T28" fmla="*/ 337 w 400"/>
              <a:gd name="T29" fmla="*/ 0 h 624"/>
              <a:gd name="T30" fmla="*/ 399 w 400"/>
              <a:gd name="T31" fmla="*/ 63 h 624"/>
              <a:gd name="T32" fmla="*/ 374 w 400"/>
              <a:gd name="T33" fmla="*/ 523 h 624"/>
              <a:gd name="T34" fmla="*/ 25 w 400"/>
              <a:gd name="T35" fmla="*/ 523 h 624"/>
              <a:gd name="T36" fmla="*/ 25 w 400"/>
              <a:gd name="T37" fmla="*/ 561 h 624"/>
              <a:gd name="T38" fmla="*/ 63 w 400"/>
              <a:gd name="T39" fmla="*/ 598 h 624"/>
              <a:gd name="T40" fmla="*/ 337 w 400"/>
              <a:gd name="T41" fmla="*/ 598 h 624"/>
              <a:gd name="T42" fmla="*/ 374 w 400"/>
              <a:gd name="T43" fmla="*/ 561 h 624"/>
              <a:gd name="T44" fmla="*/ 374 w 400"/>
              <a:gd name="T45" fmla="*/ 523 h 624"/>
              <a:gd name="T46" fmla="*/ 374 w 400"/>
              <a:gd name="T47" fmla="*/ 63 h 624"/>
              <a:gd name="T48" fmla="*/ 337 w 400"/>
              <a:gd name="T49" fmla="*/ 25 h 624"/>
              <a:gd name="T50" fmla="*/ 63 w 400"/>
              <a:gd name="T51" fmla="*/ 25 h 624"/>
              <a:gd name="T52" fmla="*/ 25 w 400"/>
              <a:gd name="T53" fmla="*/ 63 h 624"/>
              <a:gd name="T54" fmla="*/ 25 w 400"/>
              <a:gd name="T55" fmla="*/ 499 h 624"/>
              <a:gd name="T56" fmla="*/ 374 w 400"/>
              <a:gd name="T57" fmla="*/ 499 h 624"/>
              <a:gd name="T58" fmla="*/ 374 w 400"/>
              <a:gd name="T59" fmla="*/ 63 h 624"/>
              <a:gd name="T60" fmla="*/ 162 w 400"/>
              <a:gd name="T61" fmla="*/ 573 h 624"/>
              <a:gd name="T62" fmla="*/ 237 w 400"/>
              <a:gd name="T63" fmla="*/ 573 h 624"/>
              <a:gd name="T64" fmla="*/ 250 w 400"/>
              <a:gd name="T65" fmla="*/ 561 h 624"/>
              <a:gd name="T66" fmla="*/ 237 w 400"/>
              <a:gd name="T67" fmla="*/ 548 h 624"/>
              <a:gd name="T68" fmla="*/ 162 w 400"/>
              <a:gd name="T69" fmla="*/ 548 h 624"/>
              <a:gd name="T70" fmla="*/ 150 w 400"/>
              <a:gd name="T71" fmla="*/ 561 h 624"/>
              <a:gd name="T72" fmla="*/ 162 w 400"/>
              <a:gd name="T73" fmla="*/ 573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0" h="624">
                <a:moveTo>
                  <a:pt x="274" y="87"/>
                </a:moveTo>
                <a:cubicBezTo>
                  <a:pt x="274" y="95"/>
                  <a:pt x="269" y="100"/>
                  <a:pt x="262" y="100"/>
                </a:cubicBezTo>
                <a:lnTo>
                  <a:pt x="137" y="100"/>
                </a:lnTo>
                <a:cubicBezTo>
                  <a:pt x="130" y="100"/>
                  <a:pt x="125" y="94"/>
                  <a:pt x="125" y="87"/>
                </a:cubicBezTo>
                <a:cubicBezTo>
                  <a:pt x="125" y="79"/>
                  <a:pt x="130" y="75"/>
                  <a:pt x="137" y="75"/>
                </a:cubicBezTo>
                <a:lnTo>
                  <a:pt x="262" y="75"/>
                </a:lnTo>
                <a:cubicBezTo>
                  <a:pt x="269" y="75"/>
                  <a:pt x="274" y="80"/>
                  <a:pt x="274" y="87"/>
                </a:cubicBezTo>
                <a:close/>
                <a:moveTo>
                  <a:pt x="399" y="63"/>
                </a:moveTo>
                <a:lnTo>
                  <a:pt x="399" y="561"/>
                </a:lnTo>
                <a:cubicBezTo>
                  <a:pt x="399" y="596"/>
                  <a:pt x="372" y="623"/>
                  <a:pt x="337" y="623"/>
                </a:cubicBezTo>
                <a:lnTo>
                  <a:pt x="63" y="623"/>
                </a:lnTo>
                <a:cubicBezTo>
                  <a:pt x="28" y="623"/>
                  <a:pt x="0" y="596"/>
                  <a:pt x="0" y="561"/>
                </a:cubicBezTo>
                <a:lnTo>
                  <a:pt x="0" y="63"/>
                </a:lnTo>
                <a:cubicBezTo>
                  <a:pt x="0" y="28"/>
                  <a:pt x="28" y="0"/>
                  <a:pt x="63" y="0"/>
                </a:cubicBezTo>
                <a:lnTo>
                  <a:pt x="337" y="0"/>
                </a:lnTo>
                <a:cubicBezTo>
                  <a:pt x="372" y="0"/>
                  <a:pt x="399" y="28"/>
                  <a:pt x="399" y="63"/>
                </a:cubicBezTo>
                <a:close/>
                <a:moveTo>
                  <a:pt x="374" y="523"/>
                </a:moveTo>
                <a:lnTo>
                  <a:pt x="25" y="523"/>
                </a:lnTo>
                <a:lnTo>
                  <a:pt x="25" y="561"/>
                </a:lnTo>
                <a:cubicBezTo>
                  <a:pt x="25" y="581"/>
                  <a:pt x="43" y="598"/>
                  <a:pt x="63" y="598"/>
                </a:cubicBezTo>
                <a:lnTo>
                  <a:pt x="337" y="598"/>
                </a:lnTo>
                <a:cubicBezTo>
                  <a:pt x="357" y="598"/>
                  <a:pt x="374" y="581"/>
                  <a:pt x="374" y="561"/>
                </a:cubicBezTo>
                <a:lnTo>
                  <a:pt x="374" y="523"/>
                </a:lnTo>
                <a:close/>
                <a:moveTo>
                  <a:pt x="374" y="63"/>
                </a:moveTo>
                <a:cubicBezTo>
                  <a:pt x="374" y="43"/>
                  <a:pt x="357" y="25"/>
                  <a:pt x="337" y="25"/>
                </a:cubicBezTo>
                <a:lnTo>
                  <a:pt x="63" y="25"/>
                </a:lnTo>
                <a:cubicBezTo>
                  <a:pt x="43" y="25"/>
                  <a:pt x="25" y="43"/>
                  <a:pt x="25" y="63"/>
                </a:cubicBezTo>
                <a:lnTo>
                  <a:pt x="25" y="499"/>
                </a:lnTo>
                <a:lnTo>
                  <a:pt x="374" y="499"/>
                </a:lnTo>
                <a:lnTo>
                  <a:pt x="374" y="63"/>
                </a:lnTo>
                <a:close/>
                <a:moveTo>
                  <a:pt x="162" y="573"/>
                </a:moveTo>
                <a:lnTo>
                  <a:pt x="237" y="573"/>
                </a:lnTo>
                <a:cubicBezTo>
                  <a:pt x="245" y="573"/>
                  <a:pt x="250" y="568"/>
                  <a:pt x="250" y="561"/>
                </a:cubicBezTo>
                <a:cubicBezTo>
                  <a:pt x="250" y="553"/>
                  <a:pt x="245" y="548"/>
                  <a:pt x="237" y="548"/>
                </a:cubicBezTo>
                <a:lnTo>
                  <a:pt x="162" y="548"/>
                </a:lnTo>
                <a:cubicBezTo>
                  <a:pt x="155" y="548"/>
                  <a:pt x="150" y="553"/>
                  <a:pt x="150" y="561"/>
                </a:cubicBezTo>
                <a:cubicBezTo>
                  <a:pt x="150" y="568"/>
                  <a:pt x="155" y="573"/>
                  <a:pt x="162" y="573"/>
                </a:cubicBezTo>
                <a:close/>
              </a:path>
            </a:pathLst>
          </a:custGeom>
          <a:solidFill>
            <a:schemeClr val="bg1">
              <a:lumMod val="9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83D41"/>
              </a:solidFill>
              <a:effectLst/>
              <a:uLnTx/>
              <a:uFillTx/>
              <a:latin typeface="Calibri"/>
              <a:ea typeface="+mn-ea"/>
              <a:cs typeface="+mn-cs"/>
            </a:endParaRPr>
          </a:p>
        </p:txBody>
      </p:sp>
      <p:sp>
        <p:nvSpPr>
          <p:cNvPr id="24" name="Freeform 70">
            <a:extLst>
              <a:ext uri="{FF2B5EF4-FFF2-40B4-BE49-F238E27FC236}">
                <a16:creationId xmlns:a16="http://schemas.microsoft.com/office/drawing/2014/main" id="{30F5611C-7DB3-724C-8F84-E1003F83FF4A}"/>
              </a:ext>
            </a:extLst>
          </p:cNvPr>
          <p:cNvSpPr>
            <a:spLocks noChangeAspect="1" noChangeArrowheads="1"/>
          </p:cNvSpPr>
          <p:nvPr/>
        </p:nvSpPr>
        <p:spPr bwMode="auto">
          <a:xfrm>
            <a:off x="4427073" y="2894675"/>
            <a:ext cx="277334" cy="288000"/>
          </a:xfrm>
          <a:custGeom>
            <a:avLst/>
            <a:gdLst>
              <a:gd name="T0" fmla="*/ 521 w 574"/>
              <a:gd name="T1" fmla="*/ 194 h 596"/>
              <a:gd name="T2" fmla="*/ 511 w 574"/>
              <a:gd name="T3" fmla="*/ 194 h 596"/>
              <a:gd name="T4" fmla="*/ 354 w 574"/>
              <a:gd name="T5" fmla="*/ 219 h 596"/>
              <a:gd name="T6" fmla="*/ 349 w 574"/>
              <a:gd name="T7" fmla="*/ 219 h 596"/>
              <a:gd name="T8" fmla="*/ 324 w 574"/>
              <a:gd name="T9" fmla="*/ 194 h 596"/>
              <a:gd name="T10" fmla="*/ 324 w 574"/>
              <a:gd name="T11" fmla="*/ 52 h 596"/>
              <a:gd name="T12" fmla="*/ 272 w 574"/>
              <a:gd name="T13" fmla="*/ 0 h 596"/>
              <a:gd name="T14" fmla="*/ 219 w 574"/>
              <a:gd name="T15" fmla="*/ 42 h 596"/>
              <a:gd name="T16" fmla="*/ 120 w 574"/>
              <a:gd name="T17" fmla="*/ 242 h 596"/>
              <a:gd name="T18" fmla="*/ 87 w 574"/>
              <a:gd name="T19" fmla="*/ 222 h 596"/>
              <a:gd name="T20" fmla="*/ 37 w 574"/>
              <a:gd name="T21" fmla="*/ 222 h 596"/>
              <a:gd name="T22" fmla="*/ 0 w 574"/>
              <a:gd name="T23" fmla="*/ 259 h 596"/>
              <a:gd name="T24" fmla="*/ 0 w 574"/>
              <a:gd name="T25" fmla="*/ 558 h 596"/>
              <a:gd name="T26" fmla="*/ 37 w 574"/>
              <a:gd name="T27" fmla="*/ 595 h 596"/>
              <a:gd name="T28" fmla="*/ 87 w 574"/>
              <a:gd name="T29" fmla="*/ 595 h 596"/>
              <a:gd name="T30" fmla="*/ 125 w 574"/>
              <a:gd name="T31" fmla="*/ 558 h 596"/>
              <a:gd name="T32" fmla="*/ 125 w 574"/>
              <a:gd name="T33" fmla="*/ 533 h 596"/>
              <a:gd name="T34" fmla="*/ 199 w 574"/>
              <a:gd name="T35" fmla="*/ 571 h 596"/>
              <a:gd name="T36" fmla="*/ 468 w 574"/>
              <a:gd name="T37" fmla="*/ 571 h 596"/>
              <a:gd name="T38" fmla="*/ 541 w 574"/>
              <a:gd name="T39" fmla="*/ 513 h 596"/>
              <a:gd name="T40" fmla="*/ 573 w 574"/>
              <a:gd name="T41" fmla="*/ 242 h 596"/>
              <a:gd name="T42" fmla="*/ 521 w 574"/>
              <a:gd name="T43" fmla="*/ 194 h 596"/>
              <a:gd name="T44" fmla="*/ 97 w 574"/>
              <a:gd name="T45" fmla="*/ 526 h 596"/>
              <a:gd name="T46" fmla="*/ 97 w 574"/>
              <a:gd name="T47" fmla="*/ 563 h 596"/>
              <a:gd name="T48" fmla="*/ 85 w 574"/>
              <a:gd name="T49" fmla="*/ 576 h 596"/>
              <a:gd name="T50" fmla="*/ 35 w 574"/>
              <a:gd name="T51" fmla="*/ 576 h 596"/>
              <a:gd name="T52" fmla="*/ 22 w 574"/>
              <a:gd name="T53" fmla="*/ 563 h 596"/>
              <a:gd name="T54" fmla="*/ 22 w 574"/>
              <a:gd name="T55" fmla="*/ 264 h 596"/>
              <a:gd name="T56" fmla="*/ 35 w 574"/>
              <a:gd name="T57" fmla="*/ 252 h 596"/>
              <a:gd name="T58" fmla="*/ 85 w 574"/>
              <a:gd name="T59" fmla="*/ 252 h 596"/>
              <a:gd name="T60" fmla="*/ 97 w 574"/>
              <a:gd name="T61" fmla="*/ 264 h 596"/>
              <a:gd name="T62" fmla="*/ 97 w 574"/>
              <a:gd name="T63" fmla="*/ 526 h 596"/>
              <a:gd name="T64" fmla="*/ 513 w 574"/>
              <a:gd name="T65" fmla="*/ 513 h 596"/>
              <a:gd name="T66" fmla="*/ 463 w 574"/>
              <a:gd name="T67" fmla="*/ 551 h 596"/>
              <a:gd name="T68" fmla="*/ 202 w 574"/>
              <a:gd name="T69" fmla="*/ 551 h 596"/>
              <a:gd name="T70" fmla="*/ 122 w 574"/>
              <a:gd name="T71" fmla="*/ 511 h 596"/>
              <a:gd name="T72" fmla="*/ 122 w 574"/>
              <a:gd name="T73" fmla="*/ 272 h 596"/>
              <a:gd name="T74" fmla="*/ 242 w 574"/>
              <a:gd name="T75" fmla="*/ 50 h 596"/>
              <a:gd name="T76" fmla="*/ 269 w 574"/>
              <a:gd name="T77" fmla="*/ 27 h 596"/>
              <a:gd name="T78" fmla="*/ 297 w 574"/>
              <a:gd name="T79" fmla="*/ 55 h 596"/>
              <a:gd name="T80" fmla="*/ 297 w 574"/>
              <a:gd name="T81" fmla="*/ 197 h 596"/>
              <a:gd name="T82" fmla="*/ 346 w 574"/>
              <a:gd name="T83" fmla="*/ 247 h 596"/>
              <a:gd name="T84" fmla="*/ 354 w 574"/>
              <a:gd name="T85" fmla="*/ 247 h 596"/>
              <a:gd name="T86" fmla="*/ 513 w 574"/>
              <a:gd name="T87" fmla="*/ 222 h 596"/>
              <a:gd name="T88" fmla="*/ 518 w 574"/>
              <a:gd name="T89" fmla="*/ 222 h 596"/>
              <a:gd name="T90" fmla="*/ 536 w 574"/>
              <a:gd name="T91" fmla="*/ 229 h 596"/>
              <a:gd name="T92" fmla="*/ 543 w 574"/>
              <a:gd name="T93" fmla="*/ 247 h 596"/>
              <a:gd name="T94" fmla="*/ 513 w 574"/>
              <a:gd name="T95" fmla="*/ 513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596">
                <a:moveTo>
                  <a:pt x="521" y="194"/>
                </a:moveTo>
                <a:cubicBezTo>
                  <a:pt x="518" y="194"/>
                  <a:pt x="513" y="194"/>
                  <a:pt x="511" y="194"/>
                </a:cubicBezTo>
                <a:cubicBezTo>
                  <a:pt x="443" y="209"/>
                  <a:pt x="354" y="219"/>
                  <a:pt x="354" y="219"/>
                </a:cubicBezTo>
                <a:cubicBezTo>
                  <a:pt x="351" y="219"/>
                  <a:pt x="351" y="219"/>
                  <a:pt x="349" y="219"/>
                </a:cubicBezTo>
                <a:cubicBezTo>
                  <a:pt x="336" y="219"/>
                  <a:pt x="324" y="209"/>
                  <a:pt x="324" y="194"/>
                </a:cubicBezTo>
                <a:lnTo>
                  <a:pt x="324" y="52"/>
                </a:lnTo>
                <a:cubicBezTo>
                  <a:pt x="324" y="25"/>
                  <a:pt x="301" y="0"/>
                  <a:pt x="272" y="0"/>
                </a:cubicBezTo>
                <a:cubicBezTo>
                  <a:pt x="247" y="0"/>
                  <a:pt x="224" y="17"/>
                  <a:pt x="219" y="42"/>
                </a:cubicBezTo>
                <a:cubicBezTo>
                  <a:pt x="204" y="115"/>
                  <a:pt x="164" y="217"/>
                  <a:pt x="120" y="242"/>
                </a:cubicBezTo>
                <a:cubicBezTo>
                  <a:pt x="112" y="229"/>
                  <a:pt x="102" y="222"/>
                  <a:pt x="87" y="222"/>
                </a:cubicBezTo>
                <a:lnTo>
                  <a:pt x="37" y="222"/>
                </a:lnTo>
                <a:cubicBezTo>
                  <a:pt x="17" y="222"/>
                  <a:pt x="0" y="239"/>
                  <a:pt x="0" y="259"/>
                </a:cubicBezTo>
                <a:lnTo>
                  <a:pt x="0" y="558"/>
                </a:lnTo>
                <a:cubicBezTo>
                  <a:pt x="0" y="578"/>
                  <a:pt x="17" y="595"/>
                  <a:pt x="37" y="595"/>
                </a:cubicBezTo>
                <a:lnTo>
                  <a:pt x="87" y="595"/>
                </a:lnTo>
                <a:cubicBezTo>
                  <a:pt x="107" y="595"/>
                  <a:pt x="125" y="578"/>
                  <a:pt x="125" y="558"/>
                </a:cubicBezTo>
                <a:lnTo>
                  <a:pt x="125" y="533"/>
                </a:lnTo>
                <a:lnTo>
                  <a:pt x="199" y="571"/>
                </a:lnTo>
                <a:lnTo>
                  <a:pt x="468" y="571"/>
                </a:lnTo>
                <a:cubicBezTo>
                  <a:pt x="503" y="571"/>
                  <a:pt x="533" y="546"/>
                  <a:pt x="541" y="513"/>
                </a:cubicBezTo>
                <a:cubicBezTo>
                  <a:pt x="553" y="461"/>
                  <a:pt x="568" y="371"/>
                  <a:pt x="573" y="242"/>
                </a:cubicBezTo>
                <a:cubicBezTo>
                  <a:pt x="571" y="217"/>
                  <a:pt x="548" y="194"/>
                  <a:pt x="521" y="194"/>
                </a:cubicBezTo>
                <a:close/>
                <a:moveTo>
                  <a:pt x="97" y="526"/>
                </a:moveTo>
                <a:lnTo>
                  <a:pt x="97" y="563"/>
                </a:lnTo>
                <a:cubicBezTo>
                  <a:pt x="97" y="571"/>
                  <a:pt x="92" y="576"/>
                  <a:pt x="85" y="576"/>
                </a:cubicBezTo>
                <a:lnTo>
                  <a:pt x="35" y="576"/>
                </a:lnTo>
                <a:cubicBezTo>
                  <a:pt x="27" y="576"/>
                  <a:pt x="22" y="571"/>
                  <a:pt x="22" y="563"/>
                </a:cubicBezTo>
                <a:lnTo>
                  <a:pt x="22" y="264"/>
                </a:lnTo>
                <a:cubicBezTo>
                  <a:pt x="22" y="257"/>
                  <a:pt x="27" y="252"/>
                  <a:pt x="35" y="252"/>
                </a:cubicBezTo>
                <a:lnTo>
                  <a:pt x="85" y="252"/>
                </a:lnTo>
                <a:cubicBezTo>
                  <a:pt x="92" y="252"/>
                  <a:pt x="97" y="257"/>
                  <a:pt x="97" y="264"/>
                </a:cubicBezTo>
                <a:lnTo>
                  <a:pt x="97" y="526"/>
                </a:lnTo>
                <a:close/>
                <a:moveTo>
                  <a:pt x="513" y="513"/>
                </a:moveTo>
                <a:cubicBezTo>
                  <a:pt x="508" y="536"/>
                  <a:pt x="488" y="551"/>
                  <a:pt x="463" y="551"/>
                </a:cubicBezTo>
                <a:lnTo>
                  <a:pt x="202" y="551"/>
                </a:lnTo>
                <a:lnTo>
                  <a:pt x="122" y="511"/>
                </a:lnTo>
                <a:lnTo>
                  <a:pt x="122" y="272"/>
                </a:lnTo>
                <a:cubicBezTo>
                  <a:pt x="184" y="244"/>
                  <a:pt x="229" y="117"/>
                  <a:pt x="242" y="50"/>
                </a:cubicBezTo>
                <a:cubicBezTo>
                  <a:pt x="244" y="37"/>
                  <a:pt x="257" y="27"/>
                  <a:pt x="269" y="27"/>
                </a:cubicBezTo>
                <a:cubicBezTo>
                  <a:pt x="284" y="27"/>
                  <a:pt x="297" y="40"/>
                  <a:pt x="297" y="55"/>
                </a:cubicBezTo>
                <a:lnTo>
                  <a:pt x="297" y="197"/>
                </a:lnTo>
                <a:cubicBezTo>
                  <a:pt x="297" y="224"/>
                  <a:pt x="319" y="247"/>
                  <a:pt x="346" y="247"/>
                </a:cubicBezTo>
                <a:cubicBezTo>
                  <a:pt x="349" y="247"/>
                  <a:pt x="351" y="247"/>
                  <a:pt x="354" y="247"/>
                </a:cubicBezTo>
                <a:cubicBezTo>
                  <a:pt x="364" y="247"/>
                  <a:pt x="448" y="237"/>
                  <a:pt x="513" y="222"/>
                </a:cubicBezTo>
                <a:cubicBezTo>
                  <a:pt x="516" y="222"/>
                  <a:pt x="516" y="222"/>
                  <a:pt x="518" y="222"/>
                </a:cubicBezTo>
                <a:cubicBezTo>
                  <a:pt x="526" y="222"/>
                  <a:pt x="531" y="224"/>
                  <a:pt x="536" y="229"/>
                </a:cubicBezTo>
                <a:cubicBezTo>
                  <a:pt x="541" y="234"/>
                  <a:pt x="543" y="242"/>
                  <a:pt x="543" y="247"/>
                </a:cubicBezTo>
                <a:cubicBezTo>
                  <a:pt x="541" y="374"/>
                  <a:pt x="526" y="461"/>
                  <a:pt x="513" y="513"/>
                </a:cubicBezTo>
                <a:close/>
              </a:path>
            </a:pathLst>
          </a:custGeom>
          <a:solidFill>
            <a:schemeClr val="bg1">
              <a:lumMod val="9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83D41"/>
              </a:solidFill>
              <a:effectLst/>
              <a:uLnTx/>
              <a:uFillTx/>
              <a:latin typeface="Calibri"/>
              <a:ea typeface="+mn-ea"/>
              <a:cs typeface="+mn-cs"/>
            </a:endParaRPr>
          </a:p>
        </p:txBody>
      </p:sp>
      <p:sp>
        <p:nvSpPr>
          <p:cNvPr id="25" name="Shape 2532">
            <a:extLst>
              <a:ext uri="{FF2B5EF4-FFF2-40B4-BE49-F238E27FC236}">
                <a16:creationId xmlns:a16="http://schemas.microsoft.com/office/drawing/2014/main" id="{08A4D476-E11D-5C47-BF4C-FFA26386E4AD}"/>
              </a:ext>
            </a:extLst>
          </p:cNvPr>
          <p:cNvSpPr>
            <a:spLocks noChangeAspect="1"/>
          </p:cNvSpPr>
          <p:nvPr/>
        </p:nvSpPr>
        <p:spPr>
          <a:xfrm>
            <a:off x="6510265" y="2945475"/>
            <a:ext cx="206234" cy="251999"/>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bg1">
              <a:lumMod val="95000"/>
            </a:schemeClr>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6" name="Rectangle 25">
            <a:extLst>
              <a:ext uri="{FF2B5EF4-FFF2-40B4-BE49-F238E27FC236}">
                <a16:creationId xmlns:a16="http://schemas.microsoft.com/office/drawing/2014/main" id="{30B2E72F-3C89-FC49-A971-25DCA2B8A5E0}"/>
              </a:ext>
            </a:extLst>
          </p:cNvPr>
          <p:cNvSpPr/>
          <p:nvPr/>
        </p:nvSpPr>
        <p:spPr>
          <a:xfrm>
            <a:off x="1708967" y="4005734"/>
            <a:ext cx="1379537" cy="430887"/>
          </a:xfrm>
          <a:prstGeom prst="rect">
            <a:avLst/>
          </a:prstGeom>
        </p:spPr>
        <p:txBody>
          <a:bodyPr wrap="square">
            <a:spAutoFit/>
          </a:bodyP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Mobile-first </a:t>
            </a:r>
          </a:p>
          <a:p>
            <a:pPr algn="ctr"/>
            <a:r>
              <a:rPr lang="en-US" sz="1100" dirty="0">
                <a:latin typeface="Open Sans" panose="020B0606030504020204" pitchFamily="34" charset="0"/>
                <a:ea typeface="Open Sans" panose="020B0606030504020204" pitchFamily="34" charset="0"/>
                <a:cs typeface="Open Sans" panose="020B0606030504020204" pitchFamily="34" charset="0"/>
              </a:rPr>
              <a:t>Experience</a:t>
            </a:r>
            <a:endParaRPr lang="en-US" sz="1100" dirty="0"/>
          </a:p>
        </p:txBody>
      </p:sp>
      <p:sp>
        <p:nvSpPr>
          <p:cNvPr id="27" name="Rectangle 26">
            <a:extLst>
              <a:ext uri="{FF2B5EF4-FFF2-40B4-BE49-F238E27FC236}">
                <a16:creationId xmlns:a16="http://schemas.microsoft.com/office/drawing/2014/main" id="{1AD1C78A-CB35-5745-8C0E-83667B9D5149}"/>
              </a:ext>
            </a:extLst>
          </p:cNvPr>
          <p:cNvSpPr/>
          <p:nvPr/>
        </p:nvSpPr>
        <p:spPr>
          <a:xfrm>
            <a:off x="4297097" y="4084253"/>
            <a:ext cx="510076" cy="261610"/>
          </a:xfrm>
          <a:prstGeom prst="rect">
            <a:avLst/>
          </a:prstGeom>
        </p:spPr>
        <p:txBody>
          <a:bodyPr wrap="none">
            <a:spAutoFit/>
          </a:bodyP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CTAs</a:t>
            </a:r>
          </a:p>
        </p:txBody>
      </p:sp>
      <p:sp>
        <p:nvSpPr>
          <p:cNvPr id="28" name="Rectangle 27">
            <a:extLst>
              <a:ext uri="{FF2B5EF4-FFF2-40B4-BE49-F238E27FC236}">
                <a16:creationId xmlns:a16="http://schemas.microsoft.com/office/drawing/2014/main" id="{914D436A-AACD-C94D-A5A2-B31E937BCC17}"/>
              </a:ext>
            </a:extLst>
          </p:cNvPr>
          <p:cNvSpPr/>
          <p:nvPr/>
        </p:nvSpPr>
        <p:spPr>
          <a:xfrm>
            <a:off x="6237972" y="4075837"/>
            <a:ext cx="710451" cy="261610"/>
          </a:xfrm>
          <a:prstGeom prst="rect">
            <a:avLst/>
          </a:prstGeom>
        </p:spPr>
        <p:txBody>
          <a:bodyPr wrap="none">
            <a:spAutoFit/>
          </a:bodyPr>
          <a:lstStyle/>
          <a:p>
            <a:pPr algn="ctr"/>
            <a:r>
              <a:rPr lang="en-US" sz="1100" dirty="0">
                <a:latin typeface="Open Sans" panose="020B0606030504020204" pitchFamily="34" charset="0"/>
                <a:ea typeface="Open Sans" panose="020B0606030504020204" pitchFamily="34" charset="0"/>
                <a:cs typeface="Open Sans" panose="020B0606030504020204" pitchFamily="34" charset="0"/>
              </a:rPr>
              <a:t>Content</a:t>
            </a:r>
          </a:p>
        </p:txBody>
      </p:sp>
      <p:grpSp>
        <p:nvGrpSpPr>
          <p:cNvPr id="19" name="Group 18"/>
          <p:cNvGrpSpPr>
            <a:grpSpLocks noChangeAspect="1"/>
          </p:cNvGrpSpPr>
          <p:nvPr/>
        </p:nvGrpSpPr>
        <p:grpSpPr>
          <a:xfrm>
            <a:off x="374319" y="320842"/>
            <a:ext cx="144000" cy="146120"/>
            <a:chOff x="-1080368" y="1835621"/>
            <a:chExt cx="754063" cy="765175"/>
          </a:xfrm>
        </p:grpSpPr>
        <p:sp>
          <p:nvSpPr>
            <p:cNvPr id="29"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30"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536542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33AD2F-0044-6B4E-A0EE-25445EF24844}"/>
              </a:ext>
            </a:extLst>
          </p:cNvPr>
          <p:cNvSpPr/>
          <p:nvPr/>
        </p:nvSpPr>
        <p:spPr>
          <a:xfrm>
            <a:off x="220663" y="2019300"/>
            <a:ext cx="8766175" cy="28987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0" name="Rectangle 9">
            <a:extLst>
              <a:ext uri="{FF2B5EF4-FFF2-40B4-BE49-F238E27FC236}">
                <a16:creationId xmlns:a16="http://schemas.microsoft.com/office/drawing/2014/main" id="{0BBF8A75-B372-1245-AED9-4B147025961D}"/>
              </a:ext>
            </a:extLst>
          </p:cNvPr>
          <p:cNvSpPr/>
          <p:nvPr/>
        </p:nvSpPr>
        <p:spPr>
          <a:xfrm>
            <a:off x="1433110" y="2208684"/>
            <a:ext cx="1942333" cy="2427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dirty="0"/>
              <a:t> </a:t>
            </a:r>
          </a:p>
        </p:txBody>
      </p:sp>
      <p:sp>
        <p:nvSpPr>
          <p:cNvPr id="11" name="Rectangle 10">
            <a:extLst>
              <a:ext uri="{FF2B5EF4-FFF2-40B4-BE49-F238E27FC236}">
                <a16:creationId xmlns:a16="http://schemas.microsoft.com/office/drawing/2014/main" id="{6FC80634-3D81-0243-9892-E46ADD2E774F}"/>
              </a:ext>
            </a:extLst>
          </p:cNvPr>
          <p:cNvSpPr/>
          <p:nvPr/>
        </p:nvSpPr>
        <p:spPr>
          <a:xfrm>
            <a:off x="3559095" y="2208683"/>
            <a:ext cx="1942333" cy="2427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dirty="0"/>
              <a:t> </a:t>
            </a:r>
          </a:p>
        </p:txBody>
      </p:sp>
      <p:sp>
        <p:nvSpPr>
          <p:cNvPr id="12" name="Rectangle 11">
            <a:extLst>
              <a:ext uri="{FF2B5EF4-FFF2-40B4-BE49-F238E27FC236}">
                <a16:creationId xmlns:a16="http://schemas.microsoft.com/office/drawing/2014/main" id="{3C58DFE8-130E-D44F-98C3-A1525F288790}"/>
              </a:ext>
            </a:extLst>
          </p:cNvPr>
          <p:cNvSpPr/>
          <p:nvPr/>
        </p:nvSpPr>
        <p:spPr>
          <a:xfrm>
            <a:off x="5642216" y="2208682"/>
            <a:ext cx="1942333" cy="2427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dirty="0"/>
              <a:t> </a:t>
            </a:r>
          </a:p>
        </p:txBody>
      </p:sp>
      <p:sp>
        <p:nvSpPr>
          <p:cNvPr id="13" name="Rectangle 12">
            <a:extLst>
              <a:ext uri="{FF2B5EF4-FFF2-40B4-BE49-F238E27FC236}">
                <a16:creationId xmlns:a16="http://schemas.microsoft.com/office/drawing/2014/main" id="{0CFF08F6-A266-5948-8599-19BA1731DB57}"/>
              </a:ext>
            </a:extLst>
          </p:cNvPr>
          <p:cNvSpPr/>
          <p:nvPr/>
        </p:nvSpPr>
        <p:spPr>
          <a:xfrm>
            <a:off x="1436486" y="4645210"/>
            <a:ext cx="1944000" cy="45719"/>
          </a:xfrm>
          <a:prstGeom prst="rect">
            <a:avLst/>
          </a:prstGeom>
          <a:solidFill>
            <a:srgbClr val="12AAEB"/>
          </a:solidFill>
          <a:ln>
            <a:solidFill>
              <a:srgbClr val="12AAE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D394B9BE-29CE-5E48-BD7D-E4672FDA02F5}"/>
              </a:ext>
            </a:extLst>
          </p:cNvPr>
          <p:cNvSpPr/>
          <p:nvPr/>
        </p:nvSpPr>
        <p:spPr>
          <a:xfrm>
            <a:off x="5644105" y="4632193"/>
            <a:ext cx="1944000" cy="45719"/>
          </a:xfrm>
          <a:prstGeom prst="rect">
            <a:avLst/>
          </a:prstGeom>
          <a:solidFill>
            <a:srgbClr val="174260"/>
          </a:solidFill>
          <a:ln>
            <a:solidFill>
              <a:srgbClr val="1742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5F12B8F7-2116-EF4B-954C-A4F3707A4652}"/>
              </a:ext>
            </a:extLst>
          </p:cNvPr>
          <p:cNvSpPr/>
          <p:nvPr/>
        </p:nvSpPr>
        <p:spPr>
          <a:xfrm>
            <a:off x="3543973" y="4632193"/>
            <a:ext cx="1944000" cy="45719"/>
          </a:xfrm>
          <a:prstGeom prst="rect">
            <a:avLst/>
          </a:prstGeom>
          <a:solidFill>
            <a:srgbClr val="14A0A4"/>
          </a:solidFill>
          <a:ln>
            <a:solidFill>
              <a:srgbClr val="14A0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Placeholder 3">
            <a:extLst>
              <a:ext uri="{FF2B5EF4-FFF2-40B4-BE49-F238E27FC236}">
                <a16:creationId xmlns:a16="http://schemas.microsoft.com/office/drawing/2014/main" id="{D9CE45AA-ED48-C348-A8EF-E431E4944118}"/>
              </a:ext>
            </a:extLst>
          </p:cNvPr>
          <p:cNvSpPr txBox="1">
            <a:spLocks/>
          </p:cNvSpPr>
          <p:nvPr/>
        </p:nvSpPr>
        <p:spPr>
          <a:xfrm>
            <a:off x="576263" y="1031252"/>
            <a:ext cx="4538661" cy="353797"/>
          </a:xfrm>
          <a:prstGeom prst="rect">
            <a:avLst/>
          </a:prstGeom>
        </p:spPr>
        <p:txBody>
          <a:bodyPr vert="horz" lIns="91440" tIns="45720" rIns="91440" bIns="45720" rtlCol="0" anchor="ctr"/>
          <a:lstStyle>
            <a:defPPr>
              <a:defRPr lang="en-US"/>
            </a:defPPr>
            <a:lvl1pPr algn="r" defTabSz="685800" rtl="0" eaLnBrk="1" fontAlgn="auto" hangingPunct="1">
              <a:spcBef>
                <a:spcPts val="0"/>
              </a:spcBef>
              <a:spcAft>
                <a:spcPts val="0"/>
              </a:spcAft>
              <a:defRPr sz="900" kern="1200">
                <a:solidFill>
                  <a:schemeClr val="tx1">
                    <a:tint val="75000"/>
                  </a:schemeClr>
                </a:solidFill>
                <a:latin typeface="+mn-lt"/>
                <a:ea typeface="+mn-ea"/>
                <a:cs typeface="+mn-cs"/>
              </a:defRPr>
            </a:lvl1pPr>
            <a:lvl2pPr marL="342900" indent="114300" algn="l" defTabSz="685800" rtl="0" eaLnBrk="0" fontAlgn="base" hangingPunct="0">
              <a:spcBef>
                <a:spcPct val="0"/>
              </a:spcBef>
              <a:spcAft>
                <a:spcPct val="0"/>
              </a:spcAft>
              <a:defRPr sz="1300" kern="1200">
                <a:solidFill>
                  <a:schemeClr val="tx1"/>
                </a:solidFill>
                <a:latin typeface="Calibri" charset="0"/>
                <a:ea typeface="+mn-ea"/>
                <a:cs typeface="+mn-cs"/>
              </a:defRPr>
            </a:lvl2pPr>
            <a:lvl3pPr marL="685800" indent="228600" algn="l" defTabSz="685800" rtl="0" eaLnBrk="0" fontAlgn="base" hangingPunct="0">
              <a:spcBef>
                <a:spcPct val="0"/>
              </a:spcBef>
              <a:spcAft>
                <a:spcPct val="0"/>
              </a:spcAft>
              <a:defRPr sz="1300" kern="1200">
                <a:solidFill>
                  <a:schemeClr val="tx1"/>
                </a:solidFill>
                <a:latin typeface="Calibri" charset="0"/>
                <a:ea typeface="+mn-ea"/>
                <a:cs typeface="+mn-cs"/>
              </a:defRPr>
            </a:lvl3pPr>
            <a:lvl4pPr marL="1028700" indent="342900" algn="l" defTabSz="685800" rtl="0" eaLnBrk="0" fontAlgn="base" hangingPunct="0">
              <a:spcBef>
                <a:spcPct val="0"/>
              </a:spcBef>
              <a:spcAft>
                <a:spcPct val="0"/>
              </a:spcAft>
              <a:defRPr sz="1300" kern="1200">
                <a:solidFill>
                  <a:schemeClr val="tx1"/>
                </a:solidFill>
                <a:latin typeface="Calibri" charset="0"/>
                <a:ea typeface="+mn-ea"/>
                <a:cs typeface="+mn-cs"/>
              </a:defRPr>
            </a:lvl4pPr>
            <a:lvl5pPr marL="1371600" indent="457200" algn="l" defTabSz="685800" rtl="0" eaLnBrk="0" fontAlgn="base" hangingPunct="0">
              <a:spcBef>
                <a:spcPct val="0"/>
              </a:spcBef>
              <a:spcAft>
                <a:spcPct val="0"/>
              </a:spcAft>
              <a:defRPr sz="1300" kern="1200">
                <a:solidFill>
                  <a:schemeClr val="tx1"/>
                </a:solidFill>
                <a:latin typeface="Calibri" charset="0"/>
                <a:ea typeface="+mn-ea"/>
                <a:cs typeface="+mn-cs"/>
              </a:defRPr>
            </a:lvl5pPr>
            <a:lvl6pPr marL="2286000" algn="l" defTabSz="914400" rtl="0" eaLnBrk="1" latinLnBrk="0" hangingPunct="1">
              <a:defRPr sz="1300" kern="1200">
                <a:solidFill>
                  <a:schemeClr val="tx1"/>
                </a:solidFill>
                <a:latin typeface="Calibri" charset="0"/>
                <a:ea typeface="+mn-ea"/>
                <a:cs typeface="+mn-cs"/>
              </a:defRPr>
            </a:lvl6pPr>
            <a:lvl7pPr marL="2743200" algn="l" defTabSz="914400" rtl="0" eaLnBrk="1" latinLnBrk="0" hangingPunct="1">
              <a:defRPr sz="1300" kern="1200">
                <a:solidFill>
                  <a:schemeClr val="tx1"/>
                </a:solidFill>
                <a:latin typeface="Calibri" charset="0"/>
                <a:ea typeface="+mn-ea"/>
                <a:cs typeface="+mn-cs"/>
              </a:defRPr>
            </a:lvl7pPr>
            <a:lvl8pPr marL="3200400" algn="l" defTabSz="914400" rtl="0" eaLnBrk="1" latinLnBrk="0" hangingPunct="1">
              <a:defRPr sz="1300" kern="1200">
                <a:solidFill>
                  <a:schemeClr val="tx1"/>
                </a:solidFill>
                <a:latin typeface="Calibri" charset="0"/>
                <a:ea typeface="+mn-ea"/>
                <a:cs typeface="+mn-cs"/>
              </a:defRPr>
            </a:lvl8pPr>
            <a:lvl9pPr marL="3657600" algn="l" defTabSz="914400" rtl="0" eaLnBrk="1" latinLnBrk="0" hangingPunct="1">
              <a:defRPr sz="1300" kern="1200">
                <a:solidFill>
                  <a:schemeClr val="tx1"/>
                </a:solidFill>
                <a:latin typeface="Calibri" charset="0"/>
                <a:ea typeface="+mn-ea"/>
                <a:cs typeface="+mn-cs"/>
              </a:defRPr>
            </a:lvl9pPr>
          </a:lstStyle>
          <a:p>
            <a:pPr algn="l" fontAlgn="base">
              <a:lnSpc>
                <a:spcPct val="90000"/>
              </a:lnSpc>
              <a:spcBef>
                <a:spcPts val="90"/>
              </a:spcBef>
              <a:spcAft>
                <a:spcPts val="90"/>
              </a:spcAft>
            </a:pPr>
            <a:r>
              <a:rPr lang="en-IE" altLang="en-US" sz="1800" dirty="0">
                <a:solidFill>
                  <a:srgbClr val="444444"/>
                </a:solidFill>
                <a:latin typeface="Open Sans" charset="0"/>
                <a:ea typeface="Open Sans" charset="0"/>
                <a:cs typeface="Open Sans" charset="0"/>
              </a:rPr>
              <a:t>SEO and Website Optimization Work Together in Mobile</a:t>
            </a:r>
          </a:p>
        </p:txBody>
      </p:sp>
      <p:sp>
        <p:nvSpPr>
          <p:cNvPr id="17" name="Rectangle 16">
            <a:extLst>
              <a:ext uri="{FF2B5EF4-FFF2-40B4-BE49-F238E27FC236}">
                <a16:creationId xmlns:a16="http://schemas.microsoft.com/office/drawing/2014/main" id="{DD795DB5-BA48-394C-9000-2040A8372DF3}"/>
              </a:ext>
            </a:extLst>
          </p:cNvPr>
          <p:cNvSpPr/>
          <p:nvPr/>
        </p:nvSpPr>
        <p:spPr>
          <a:xfrm>
            <a:off x="1601117" y="2580935"/>
            <a:ext cx="1594619" cy="430887"/>
          </a:xfrm>
          <a:prstGeom prst="rect">
            <a:avLst/>
          </a:prstGeom>
        </p:spPr>
        <p:txBody>
          <a:bodyPr wrap="square">
            <a:spAutoFit/>
          </a:bodyPr>
          <a:lstStyle/>
          <a:p>
            <a:pPr algn="ctr"/>
            <a:r>
              <a:rPr lang="en-US" sz="1100" b="1" dirty="0">
                <a:solidFill>
                  <a:srgbClr val="0D0D0D"/>
                </a:solidFill>
                <a:latin typeface="Open Sans" panose="020B0606030504020204" pitchFamily="34" charset="0"/>
              </a:rPr>
              <a:t>Mobile-first Experience</a:t>
            </a:r>
          </a:p>
        </p:txBody>
      </p:sp>
      <p:sp>
        <p:nvSpPr>
          <p:cNvPr id="18" name="Rectangle 17">
            <a:extLst>
              <a:ext uri="{FF2B5EF4-FFF2-40B4-BE49-F238E27FC236}">
                <a16:creationId xmlns:a16="http://schemas.microsoft.com/office/drawing/2014/main" id="{1F278628-1E6E-0343-993A-99ECD9DF1A26}"/>
              </a:ext>
            </a:extLst>
          </p:cNvPr>
          <p:cNvSpPr/>
          <p:nvPr/>
        </p:nvSpPr>
        <p:spPr>
          <a:xfrm>
            <a:off x="3770160" y="2573741"/>
            <a:ext cx="1594619" cy="261610"/>
          </a:xfrm>
          <a:prstGeom prst="rect">
            <a:avLst/>
          </a:prstGeom>
        </p:spPr>
        <p:txBody>
          <a:bodyPr wrap="square">
            <a:spAutoFit/>
          </a:bodyPr>
          <a:lstStyle/>
          <a:p>
            <a:pPr algn="ctr"/>
            <a:r>
              <a:rPr lang="en-US" sz="1100" b="1" dirty="0">
                <a:solidFill>
                  <a:srgbClr val="0D0D0D"/>
                </a:solidFill>
                <a:latin typeface="Open Sans" panose="020B0606030504020204" pitchFamily="34" charset="0"/>
              </a:rPr>
              <a:t>CTAs</a:t>
            </a:r>
          </a:p>
        </p:txBody>
      </p:sp>
      <p:sp>
        <p:nvSpPr>
          <p:cNvPr id="19" name="Rectangle 18">
            <a:extLst>
              <a:ext uri="{FF2B5EF4-FFF2-40B4-BE49-F238E27FC236}">
                <a16:creationId xmlns:a16="http://schemas.microsoft.com/office/drawing/2014/main" id="{63C47600-26F6-D84B-B6BC-312D39BA0FF2}"/>
              </a:ext>
            </a:extLst>
          </p:cNvPr>
          <p:cNvSpPr/>
          <p:nvPr/>
        </p:nvSpPr>
        <p:spPr>
          <a:xfrm>
            <a:off x="5776302" y="2573741"/>
            <a:ext cx="1594619" cy="261610"/>
          </a:xfrm>
          <a:prstGeom prst="rect">
            <a:avLst/>
          </a:prstGeom>
        </p:spPr>
        <p:txBody>
          <a:bodyPr wrap="square">
            <a:spAutoFit/>
          </a:bodyPr>
          <a:lstStyle/>
          <a:p>
            <a:pPr algn="ctr"/>
            <a:r>
              <a:rPr lang="en-US" sz="1100" b="1" dirty="0">
                <a:solidFill>
                  <a:srgbClr val="0D0D0D"/>
                </a:solidFill>
                <a:latin typeface="Open Sans" panose="020B0606030504020204" pitchFamily="34" charset="0"/>
              </a:rPr>
              <a:t>Content</a:t>
            </a:r>
          </a:p>
        </p:txBody>
      </p:sp>
      <p:sp>
        <p:nvSpPr>
          <p:cNvPr id="5" name="TextBox 4">
            <a:extLst>
              <a:ext uri="{FF2B5EF4-FFF2-40B4-BE49-F238E27FC236}">
                <a16:creationId xmlns:a16="http://schemas.microsoft.com/office/drawing/2014/main" id="{F90339E4-C42C-2B4A-9771-3961AF24AACB}"/>
              </a:ext>
            </a:extLst>
          </p:cNvPr>
          <p:cNvSpPr txBox="1"/>
          <p:nvPr/>
        </p:nvSpPr>
        <p:spPr>
          <a:xfrm>
            <a:off x="1646275" y="3344113"/>
            <a:ext cx="1558867" cy="480131"/>
          </a:xfrm>
          <a:prstGeom prst="rect">
            <a:avLst/>
          </a:prstGeom>
          <a:noFill/>
        </p:spPr>
        <p:txBody>
          <a:bodyPr wrap="square" rtlCol="0">
            <a:spAutoFit/>
          </a:bodyPr>
          <a:lstStyle/>
          <a:p>
            <a:pPr algn="ctr">
              <a:lnSpc>
                <a:spcPct val="120000"/>
              </a:lnSpc>
            </a:pPr>
            <a:r>
              <a:rPr lang="en-US" sz="1100" dirty="0">
                <a:latin typeface="Open Sans" panose="020B0606030504020204" pitchFamily="34" charset="0"/>
                <a:ea typeface="Open Sans" panose="020B0606030504020204" pitchFamily="34" charset="0"/>
                <a:cs typeface="Open Sans" panose="020B0606030504020204" pitchFamily="34" charset="0"/>
              </a:rPr>
              <a:t>Create a mobile-first experience </a:t>
            </a:r>
          </a:p>
        </p:txBody>
      </p:sp>
      <p:sp>
        <p:nvSpPr>
          <p:cNvPr id="6" name="TextBox 5">
            <a:extLst>
              <a:ext uri="{FF2B5EF4-FFF2-40B4-BE49-F238E27FC236}">
                <a16:creationId xmlns:a16="http://schemas.microsoft.com/office/drawing/2014/main" id="{E1D99EE2-606A-934C-9D40-E43ADB5D9D68}"/>
              </a:ext>
            </a:extLst>
          </p:cNvPr>
          <p:cNvSpPr txBox="1"/>
          <p:nvPr/>
        </p:nvSpPr>
        <p:spPr>
          <a:xfrm>
            <a:off x="3651369" y="3328428"/>
            <a:ext cx="1713410" cy="480131"/>
          </a:xfrm>
          <a:prstGeom prst="rect">
            <a:avLst/>
          </a:prstGeom>
          <a:noFill/>
        </p:spPr>
        <p:txBody>
          <a:bodyPr wrap="square" rtlCol="0">
            <a:spAutoFit/>
          </a:bodyPr>
          <a:lstStyle/>
          <a:p>
            <a:pPr algn="ctr">
              <a:lnSpc>
                <a:spcPct val="120000"/>
              </a:lnSpc>
            </a:pPr>
            <a:r>
              <a:rPr lang="en-IE" sz="1100" dirty="0">
                <a:latin typeface="Open Sans" panose="020B0606030504020204" pitchFamily="34" charset="0"/>
                <a:ea typeface="Open Sans" panose="020B0606030504020204" pitchFamily="34" charset="0"/>
                <a:cs typeface="Open Sans" panose="020B0606030504020204" pitchFamily="34" charset="0"/>
              </a:rPr>
              <a:t>Use CTAs focused on mobile users </a:t>
            </a:r>
          </a:p>
        </p:txBody>
      </p:sp>
      <p:sp>
        <p:nvSpPr>
          <p:cNvPr id="7" name="TextBox 6">
            <a:extLst>
              <a:ext uri="{FF2B5EF4-FFF2-40B4-BE49-F238E27FC236}">
                <a16:creationId xmlns:a16="http://schemas.microsoft.com/office/drawing/2014/main" id="{23306E19-FC36-374E-A08A-A5AAE5D5E46C}"/>
              </a:ext>
            </a:extLst>
          </p:cNvPr>
          <p:cNvSpPr txBox="1"/>
          <p:nvPr/>
        </p:nvSpPr>
        <p:spPr>
          <a:xfrm>
            <a:off x="5695302" y="3251210"/>
            <a:ext cx="1777219" cy="904863"/>
          </a:xfrm>
          <a:prstGeom prst="rect">
            <a:avLst/>
          </a:prstGeom>
          <a:noFill/>
        </p:spPr>
        <p:txBody>
          <a:bodyPr wrap="square" rtlCol="0">
            <a:spAutoFit/>
          </a:bodyPr>
          <a:lstStyle/>
          <a:p>
            <a:pPr algn="ctr">
              <a:lnSpc>
                <a:spcPct val="120000"/>
              </a:lnSpc>
            </a:pPr>
            <a:r>
              <a:rPr lang="en-IE" sz="1100" dirty="0">
                <a:latin typeface="Open Sans" panose="020B0606030504020204" pitchFamily="34" charset="0"/>
                <a:ea typeface="Open Sans" panose="020B0606030504020204" pitchFamily="34" charset="0"/>
                <a:cs typeface="Open Sans" panose="020B0606030504020204" pitchFamily="34" charset="0"/>
              </a:rPr>
              <a:t>Create content that is based on what a mobile user would be looking for</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0" name="Group 19"/>
          <p:cNvGrpSpPr>
            <a:grpSpLocks noChangeAspect="1"/>
          </p:cNvGrpSpPr>
          <p:nvPr/>
        </p:nvGrpSpPr>
        <p:grpSpPr>
          <a:xfrm>
            <a:off x="374319" y="320842"/>
            <a:ext cx="144000" cy="146120"/>
            <a:chOff x="-1080368" y="1835621"/>
            <a:chExt cx="754063" cy="765175"/>
          </a:xfrm>
        </p:grpSpPr>
        <p:sp>
          <p:nvSpPr>
            <p:cNvPr id="21"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2"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192067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0964"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Website Copy</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eaLnBrk="0" hangingPunct="0">
              <a:spcBef>
                <a:spcPct val="0"/>
              </a:spcBef>
            </a:pPr>
            <a:r>
              <a:rPr lang="en-US" sz="1200" dirty="0">
                <a:solidFill>
                  <a:srgbClr val="898989"/>
                </a:solidFill>
                <a:latin typeface="Open Sans" charset="0"/>
                <a:ea typeface="Open Sans" charset="0"/>
                <a:cs typeface="Open Sans" charset="0"/>
              </a:rPr>
              <a:t>The basics of effective copy </a:t>
            </a:r>
          </a:p>
        </p:txBody>
      </p:sp>
      <p:sp>
        <p:nvSpPr>
          <p:cNvPr id="106" name="Rectangle 19"/>
          <p:cNvSpPr>
            <a:spLocks noChangeArrowheads="1"/>
          </p:cNvSpPr>
          <p:nvPr/>
        </p:nvSpPr>
        <p:spPr bwMode="gray">
          <a:xfrm>
            <a:off x="754709" y="1807964"/>
            <a:ext cx="1872793" cy="2336147"/>
          </a:xfrm>
          <a:prstGeom prst="rect">
            <a:avLst/>
          </a:prstGeom>
          <a:solidFill>
            <a:srgbClr val="30A2E8">
              <a:alpha val="84000"/>
            </a:srgbClr>
          </a:solidFill>
          <a:ln>
            <a:noFill/>
          </a:ln>
        </p:spPr>
        <p:txBody>
          <a:bodyPr lIns="180000" tIns="234000" rIns="180000" bIns="93600" anchor="t" anchorCtr="0"/>
          <a:lstStyle>
            <a:lvl1pPr defTabSz="682625">
              <a:defRPr>
                <a:solidFill>
                  <a:schemeClr val="tx1"/>
                </a:solidFill>
                <a:latin typeface="Calibri" charset="0"/>
                <a:ea typeface="MS PGothic" charset="-128"/>
              </a:defRPr>
            </a:lvl1pPr>
            <a:lvl2pPr marL="742950" indent="-285750" defTabSz="682625">
              <a:defRPr>
                <a:solidFill>
                  <a:schemeClr val="tx1"/>
                </a:solidFill>
                <a:latin typeface="Calibri" charset="0"/>
                <a:ea typeface="MS PGothic" charset="-128"/>
              </a:defRPr>
            </a:lvl2pPr>
            <a:lvl3pPr marL="1143000" indent="-228600" defTabSz="682625">
              <a:defRPr>
                <a:solidFill>
                  <a:schemeClr val="tx1"/>
                </a:solidFill>
                <a:latin typeface="Calibri" charset="0"/>
                <a:ea typeface="MS PGothic" charset="-128"/>
              </a:defRPr>
            </a:lvl3pPr>
            <a:lvl4pPr marL="1600200" indent="-228600" defTabSz="682625">
              <a:defRPr>
                <a:solidFill>
                  <a:schemeClr val="tx1"/>
                </a:solidFill>
                <a:latin typeface="Calibri" charset="0"/>
                <a:ea typeface="MS PGothic" charset="-128"/>
              </a:defRPr>
            </a:lvl4pPr>
            <a:lvl5pPr marL="2057400" indent="-228600" defTabSz="682625">
              <a:defRPr>
                <a:solidFill>
                  <a:schemeClr val="tx1"/>
                </a:solidFill>
                <a:latin typeface="Calibri" charset="0"/>
                <a:ea typeface="MS PGothic" charset="-128"/>
              </a:defRPr>
            </a:lvl5pPr>
            <a:lvl6pPr marL="2514600" indent="-228600" defTabSz="682625" eaLnBrk="0" fontAlgn="base" hangingPunct="0">
              <a:spcBef>
                <a:spcPct val="0"/>
              </a:spcBef>
              <a:spcAft>
                <a:spcPct val="0"/>
              </a:spcAft>
              <a:defRPr>
                <a:solidFill>
                  <a:schemeClr val="tx1"/>
                </a:solidFill>
                <a:latin typeface="Calibri" charset="0"/>
                <a:ea typeface="MS PGothic" charset="-128"/>
              </a:defRPr>
            </a:lvl6pPr>
            <a:lvl7pPr marL="2971800" indent="-228600" defTabSz="682625" eaLnBrk="0" fontAlgn="base" hangingPunct="0">
              <a:spcBef>
                <a:spcPct val="0"/>
              </a:spcBef>
              <a:spcAft>
                <a:spcPct val="0"/>
              </a:spcAft>
              <a:defRPr>
                <a:solidFill>
                  <a:schemeClr val="tx1"/>
                </a:solidFill>
                <a:latin typeface="Calibri" charset="0"/>
                <a:ea typeface="MS PGothic" charset="-128"/>
              </a:defRPr>
            </a:lvl7pPr>
            <a:lvl8pPr marL="3429000" indent="-228600" defTabSz="682625" eaLnBrk="0" fontAlgn="base" hangingPunct="0">
              <a:spcBef>
                <a:spcPct val="0"/>
              </a:spcBef>
              <a:spcAft>
                <a:spcPct val="0"/>
              </a:spcAft>
              <a:defRPr>
                <a:solidFill>
                  <a:schemeClr val="tx1"/>
                </a:solidFill>
                <a:latin typeface="Calibri" charset="0"/>
                <a:ea typeface="MS PGothic" charset="-128"/>
              </a:defRPr>
            </a:lvl8pPr>
            <a:lvl9pPr marL="3886200" indent="-228600" defTabSz="682625" eaLnBrk="0" fontAlgn="base" hangingPunct="0">
              <a:spcBef>
                <a:spcPct val="0"/>
              </a:spcBef>
              <a:spcAft>
                <a:spcPct val="0"/>
              </a:spcAft>
              <a:defRPr>
                <a:solidFill>
                  <a:schemeClr val="tx1"/>
                </a:solidFill>
                <a:latin typeface="Calibri" charset="0"/>
                <a:ea typeface="MS PGothic" charset="-128"/>
              </a:defRPr>
            </a:lvl9pPr>
          </a:lstStyle>
          <a:p>
            <a:pPr algn="ctr" defTabSz="533497">
              <a:spcBef>
                <a:spcPts val="0"/>
              </a:spcBef>
              <a:buSzPct val="100000"/>
              <a:defRPr sz="1248">
                <a:solidFill>
                  <a:schemeClr val="accent4"/>
                </a:solidFill>
              </a:defRPr>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defTabSz="533497">
              <a:spcBef>
                <a:spcPts val="0"/>
              </a:spcBef>
              <a:buSzPct val="100000"/>
              <a:defRPr sz="1248">
                <a:solidFill>
                  <a:schemeClr val="accent4"/>
                </a:solidFill>
              </a:defRPr>
            </a:pPr>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defTabSz="533497">
              <a:spcBef>
                <a:spcPts val="0"/>
              </a:spcBef>
              <a:buSzPct val="100000"/>
              <a:defRPr sz="1248">
                <a:solidFill>
                  <a:schemeClr val="accent4"/>
                </a:solidFill>
              </a:defRPr>
            </a:pP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Clear</a:t>
            </a:r>
          </a:p>
          <a:p>
            <a:pPr algn="ctr" defTabSz="533497">
              <a:spcBef>
                <a:spcPts val="0"/>
              </a:spcBef>
              <a:buSzPct val="100000"/>
              <a:defRPr sz="1248">
                <a:solidFill>
                  <a:schemeClr val="accent4"/>
                </a:solidFill>
              </a:defRPr>
            </a:pPr>
            <a:endParaRPr lang="en-I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defTabSz="533497">
              <a:spcBef>
                <a:spcPts val="0"/>
              </a:spcBef>
              <a:buSzPct val="100000"/>
              <a:defRPr sz="1248">
                <a:solidFill>
                  <a:schemeClr val="accent4"/>
                </a:solidFill>
              </a:defRPr>
            </a:pPr>
            <a:r>
              <a:rPr lang="en-IE" sz="8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r>
              <a:rPr lang="en-IE"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We offer air conditioning units to restaurants and hotels.”</a:t>
            </a:r>
          </a:p>
        </p:txBody>
      </p:sp>
      <p:sp>
        <p:nvSpPr>
          <p:cNvPr id="109" name="Rectangle 19"/>
          <p:cNvSpPr>
            <a:spLocks noChangeArrowheads="1"/>
          </p:cNvSpPr>
          <p:nvPr/>
        </p:nvSpPr>
        <p:spPr bwMode="gray">
          <a:xfrm>
            <a:off x="2694434" y="1807485"/>
            <a:ext cx="1872793" cy="2336147"/>
          </a:xfrm>
          <a:prstGeom prst="rect">
            <a:avLst/>
          </a:prstGeom>
          <a:solidFill>
            <a:srgbClr val="30A2E8">
              <a:alpha val="88000"/>
            </a:srgbClr>
          </a:solidFill>
          <a:ln>
            <a:noFill/>
          </a:ln>
        </p:spPr>
        <p:txBody>
          <a:bodyPr lIns="180000" tIns="234000" rIns="180000" bIns="93600" anchor="t" anchorCtr="0"/>
          <a:lstStyle>
            <a:lvl1pPr defTabSz="682625">
              <a:defRPr>
                <a:solidFill>
                  <a:schemeClr val="tx1"/>
                </a:solidFill>
                <a:latin typeface="Calibri" charset="0"/>
                <a:ea typeface="MS PGothic" charset="-128"/>
              </a:defRPr>
            </a:lvl1pPr>
            <a:lvl2pPr marL="742950" indent="-285750" defTabSz="682625">
              <a:defRPr>
                <a:solidFill>
                  <a:schemeClr val="tx1"/>
                </a:solidFill>
                <a:latin typeface="Calibri" charset="0"/>
                <a:ea typeface="MS PGothic" charset="-128"/>
              </a:defRPr>
            </a:lvl2pPr>
            <a:lvl3pPr marL="1143000" indent="-228600" defTabSz="682625">
              <a:defRPr>
                <a:solidFill>
                  <a:schemeClr val="tx1"/>
                </a:solidFill>
                <a:latin typeface="Calibri" charset="0"/>
                <a:ea typeface="MS PGothic" charset="-128"/>
              </a:defRPr>
            </a:lvl3pPr>
            <a:lvl4pPr marL="1600200" indent="-228600" defTabSz="682625">
              <a:defRPr>
                <a:solidFill>
                  <a:schemeClr val="tx1"/>
                </a:solidFill>
                <a:latin typeface="Calibri" charset="0"/>
                <a:ea typeface="MS PGothic" charset="-128"/>
              </a:defRPr>
            </a:lvl4pPr>
            <a:lvl5pPr marL="2057400" indent="-228600" defTabSz="682625">
              <a:defRPr>
                <a:solidFill>
                  <a:schemeClr val="tx1"/>
                </a:solidFill>
                <a:latin typeface="Calibri" charset="0"/>
                <a:ea typeface="MS PGothic" charset="-128"/>
              </a:defRPr>
            </a:lvl5pPr>
            <a:lvl6pPr marL="2514600" indent="-228600" defTabSz="682625" eaLnBrk="0" fontAlgn="base" hangingPunct="0">
              <a:spcBef>
                <a:spcPct val="0"/>
              </a:spcBef>
              <a:spcAft>
                <a:spcPct val="0"/>
              </a:spcAft>
              <a:defRPr>
                <a:solidFill>
                  <a:schemeClr val="tx1"/>
                </a:solidFill>
                <a:latin typeface="Calibri" charset="0"/>
                <a:ea typeface="MS PGothic" charset="-128"/>
              </a:defRPr>
            </a:lvl6pPr>
            <a:lvl7pPr marL="2971800" indent="-228600" defTabSz="682625" eaLnBrk="0" fontAlgn="base" hangingPunct="0">
              <a:spcBef>
                <a:spcPct val="0"/>
              </a:spcBef>
              <a:spcAft>
                <a:spcPct val="0"/>
              </a:spcAft>
              <a:defRPr>
                <a:solidFill>
                  <a:schemeClr val="tx1"/>
                </a:solidFill>
                <a:latin typeface="Calibri" charset="0"/>
                <a:ea typeface="MS PGothic" charset="-128"/>
              </a:defRPr>
            </a:lvl7pPr>
            <a:lvl8pPr marL="3429000" indent="-228600" defTabSz="682625" eaLnBrk="0" fontAlgn="base" hangingPunct="0">
              <a:spcBef>
                <a:spcPct val="0"/>
              </a:spcBef>
              <a:spcAft>
                <a:spcPct val="0"/>
              </a:spcAft>
              <a:defRPr>
                <a:solidFill>
                  <a:schemeClr val="tx1"/>
                </a:solidFill>
                <a:latin typeface="Calibri" charset="0"/>
                <a:ea typeface="MS PGothic" charset="-128"/>
              </a:defRPr>
            </a:lvl8pPr>
            <a:lvl9pPr marL="3886200" indent="-228600" defTabSz="682625" eaLnBrk="0" fontAlgn="base" hangingPunct="0">
              <a:spcBef>
                <a:spcPct val="0"/>
              </a:spcBef>
              <a:spcAft>
                <a:spcPct val="0"/>
              </a:spcAft>
              <a:defRPr>
                <a:solidFill>
                  <a:schemeClr val="tx1"/>
                </a:solidFill>
                <a:latin typeface="Calibri" charset="0"/>
                <a:ea typeface="MS PGothic" charset="-128"/>
              </a:defRPr>
            </a:lvl9pPr>
          </a:lstStyle>
          <a:p>
            <a:pPr algn="ctr" defTabSz="533497">
              <a:spcBef>
                <a:spcPts val="0"/>
              </a:spcBef>
              <a:buSzPct val="100000"/>
              <a:defRPr sz="1248">
                <a:solidFill>
                  <a:schemeClr val="accent4"/>
                </a:solidFill>
              </a:defRPr>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defTabSz="533497">
              <a:spcBef>
                <a:spcPts val="0"/>
              </a:spcBef>
              <a:buSzPct val="100000"/>
              <a:defRPr sz="1248">
                <a:solidFill>
                  <a:schemeClr val="accent4"/>
                </a:solidFill>
              </a:defRPr>
            </a:pPr>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defTabSz="533497">
              <a:spcBef>
                <a:spcPts val="0"/>
              </a:spcBef>
              <a:buSzPct val="100000"/>
              <a:defRPr sz="1248">
                <a:solidFill>
                  <a:schemeClr val="accent4"/>
                </a:solidFill>
              </a:defRPr>
            </a:pP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Enticing</a:t>
            </a:r>
          </a:p>
          <a:p>
            <a:pPr algn="ctr" defTabSz="533497">
              <a:spcBef>
                <a:spcPts val="0"/>
              </a:spcBef>
              <a:buSzPct val="100000"/>
              <a:defRPr sz="1248">
                <a:solidFill>
                  <a:schemeClr val="accent4"/>
                </a:solidFill>
              </a:defRPr>
            </a:pPr>
            <a:endParaRPr lang="en-IE"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defTabSz="533497">
              <a:spcBef>
                <a:spcPts val="0"/>
              </a:spcBef>
              <a:buSzPct val="100000"/>
              <a:defRPr sz="1248">
                <a:solidFill>
                  <a:schemeClr val="accent4"/>
                </a:solidFill>
              </a:defRPr>
            </a:pPr>
            <a:r>
              <a:rPr lang="en-IE"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“We offer award-winning, certified air conditioning units to restaurants and hotels. No other competitors offer our same 10-year warranty.”</a:t>
            </a:r>
          </a:p>
        </p:txBody>
      </p:sp>
      <p:sp>
        <p:nvSpPr>
          <p:cNvPr id="112" name="Rectangle 19"/>
          <p:cNvSpPr>
            <a:spLocks noChangeArrowheads="1"/>
          </p:cNvSpPr>
          <p:nvPr/>
        </p:nvSpPr>
        <p:spPr bwMode="gray">
          <a:xfrm>
            <a:off x="4645918" y="1807006"/>
            <a:ext cx="1872793" cy="2336147"/>
          </a:xfrm>
          <a:prstGeom prst="rect">
            <a:avLst/>
          </a:prstGeom>
          <a:solidFill>
            <a:srgbClr val="47ABE9"/>
          </a:solidFill>
          <a:ln>
            <a:noFill/>
          </a:ln>
        </p:spPr>
        <p:txBody>
          <a:bodyPr lIns="180000" tIns="234000" rIns="180000" bIns="93600" anchor="t" anchorCtr="0"/>
          <a:lstStyle>
            <a:lvl1pPr defTabSz="682625">
              <a:defRPr>
                <a:solidFill>
                  <a:schemeClr val="tx1"/>
                </a:solidFill>
                <a:latin typeface="Calibri" charset="0"/>
                <a:ea typeface="MS PGothic" charset="-128"/>
              </a:defRPr>
            </a:lvl1pPr>
            <a:lvl2pPr marL="742950" indent="-285750" defTabSz="682625">
              <a:defRPr>
                <a:solidFill>
                  <a:schemeClr val="tx1"/>
                </a:solidFill>
                <a:latin typeface="Calibri" charset="0"/>
                <a:ea typeface="MS PGothic" charset="-128"/>
              </a:defRPr>
            </a:lvl2pPr>
            <a:lvl3pPr marL="1143000" indent="-228600" defTabSz="682625">
              <a:defRPr>
                <a:solidFill>
                  <a:schemeClr val="tx1"/>
                </a:solidFill>
                <a:latin typeface="Calibri" charset="0"/>
                <a:ea typeface="MS PGothic" charset="-128"/>
              </a:defRPr>
            </a:lvl3pPr>
            <a:lvl4pPr marL="1600200" indent="-228600" defTabSz="682625">
              <a:defRPr>
                <a:solidFill>
                  <a:schemeClr val="tx1"/>
                </a:solidFill>
                <a:latin typeface="Calibri" charset="0"/>
                <a:ea typeface="MS PGothic" charset="-128"/>
              </a:defRPr>
            </a:lvl4pPr>
            <a:lvl5pPr marL="2057400" indent="-228600" defTabSz="682625">
              <a:defRPr>
                <a:solidFill>
                  <a:schemeClr val="tx1"/>
                </a:solidFill>
                <a:latin typeface="Calibri" charset="0"/>
                <a:ea typeface="MS PGothic" charset="-128"/>
              </a:defRPr>
            </a:lvl5pPr>
            <a:lvl6pPr marL="2514600" indent="-228600" defTabSz="682625" eaLnBrk="0" fontAlgn="base" hangingPunct="0">
              <a:spcBef>
                <a:spcPct val="0"/>
              </a:spcBef>
              <a:spcAft>
                <a:spcPct val="0"/>
              </a:spcAft>
              <a:defRPr>
                <a:solidFill>
                  <a:schemeClr val="tx1"/>
                </a:solidFill>
                <a:latin typeface="Calibri" charset="0"/>
                <a:ea typeface="MS PGothic" charset="-128"/>
              </a:defRPr>
            </a:lvl6pPr>
            <a:lvl7pPr marL="2971800" indent="-228600" defTabSz="682625" eaLnBrk="0" fontAlgn="base" hangingPunct="0">
              <a:spcBef>
                <a:spcPct val="0"/>
              </a:spcBef>
              <a:spcAft>
                <a:spcPct val="0"/>
              </a:spcAft>
              <a:defRPr>
                <a:solidFill>
                  <a:schemeClr val="tx1"/>
                </a:solidFill>
                <a:latin typeface="Calibri" charset="0"/>
                <a:ea typeface="MS PGothic" charset="-128"/>
              </a:defRPr>
            </a:lvl7pPr>
            <a:lvl8pPr marL="3429000" indent="-228600" defTabSz="682625" eaLnBrk="0" fontAlgn="base" hangingPunct="0">
              <a:spcBef>
                <a:spcPct val="0"/>
              </a:spcBef>
              <a:spcAft>
                <a:spcPct val="0"/>
              </a:spcAft>
              <a:defRPr>
                <a:solidFill>
                  <a:schemeClr val="tx1"/>
                </a:solidFill>
                <a:latin typeface="Calibri" charset="0"/>
                <a:ea typeface="MS PGothic" charset="-128"/>
              </a:defRPr>
            </a:lvl8pPr>
            <a:lvl9pPr marL="3886200" indent="-228600" defTabSz="682625" eaLnBrk="0" fontAlgn="base" hangingPunct="0">
              <a:spcBef>
                <a:spcPct val="0"/>
              </a:spcBef>
              <a:spcAft>
                <a:spcPct val="0"/>
              </a:spcAft>
              <a:defRPr>
                <a:solidFill>
                  <a:schemeClr val="tx1"/>
                </a:solidFill>
                <a:latin typeface="Calibri" charset="0"/>
                <a:ea typeface="MS PGothic" charset="-128"/>
              </a:defRPr>
            </a:lvl9pPr>
          </a:lstStyle>
          <a:p>
            <a:pPr algn="ctr" defTabSz="533497">
              <a:spcBef>
                <a:spcPts val="0"/>
              </a:spcBef>
              <a:buSzPct val="100000"/>
              <a:defRPr sz="1248">
                <a:solidFill>
                  <a:schemeClr val="accent4"/>
                </a:solidFill>
              </a:defRPr>
            </a:pP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defTabSz="533497">
              <a:spcBef>
                <a:spcPts val="0"/>
              </a:spcBef>
              <a:buSzPct val="100000"/>
              <a:defRPr sz="1248">
                <a:solidFill>
                  <a:schemeClr val="accent4"/>
                </a:solidFill>
              </a:defRPr>
            </a:pPr>
            <a:endPar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defTabSz="533497">
              <a:spcBef>
                <a:spcPts val="0"/>
              </a:spcBef>
              <a:buSzPct val="100000"/>
              <a:defRPr sz="1248">
                <a:solidFill>
                  <a:schemeClr val="accent4"/>
                </a:solidFill>
              </a:defRPr>
            </a:pP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Unique</a:t>
            </a:r>
          </a:p>
          <a:p>
            <a:pPr algn="ctr" defTabSz="533497">
              <a:spcBef>
                <a:spcPts val="0"/>
              </a:spcBef>
              <a:buSzPct val="100000"/>
              <a:defRPr sz="1248">
                <a:solidFill>
                  <a:schemeClr val="accent4"/>
                </a:solidFill>
              </a:defRPr>
            </a:pPr>
            <a:endParaRPr lang="en-US" sz="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defTabSz="533497">
              <a:spcBef>
                <a:spcPts val="0"/>
              </a:spcBef>
              <a:buSzPct val="100000"/>
              <a:defRPr sz="1248">
                <a:solidFill>
                  <a:schemeClr val="accent4"/>
                </a:solidFill>
              </a:defRPr>
            </a:pPr>
            <a:r>
              <a:rPr lang="en-IE"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“No other competitors offer our same 10-year warranty.”</a:t>
            </a:r>
          </a:p>
        </p:txBody>
      </p:sp>
      <p:grpSp>
        <p:nvGrpSpPr>
          <p:cNvPr id="8" name="Group 7"/>
          <p:cNvGrpSpPr>
            <a:grpSpLocks noChangeAspect="1"/>
          </p:cNvGrpSpPr>
          <p:nvPr/>
        </p:nvGrpSpPr>
        <p:grpSpPr>
          <a:xfrm>
            <a:off x="374319" y="320842"/>
            <a:ext cx="144000" cy="146120"/>
            <a:chOff x="-1080368" y="1835621"/>
            <a:chExt cx="754063" cy="765175"/>
          </a:xfrm>
        </p:grpSpPr>
        <p:sp>
          <p:nvSpPr>
            <p:cNvPr id="9"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0"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190662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Website Copy</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eaLnBrk="0" hangingPunct="0">
              <a:spcBef>
                <a:spcPct val="0"/>
              </a:spcBef>
            </a:pPr>
            <a:r>
              <a:rPr lang="en-US" sz="1200" dirty="0">
                <a:solidFill>
                  <a:srgbClr val="898989"/>
                </a:solidFill>
                <a:latin typeface="Open Sans" charset="0"/>
                <a:ea typeface="Open Sans" charset="0"/>
                <a:cs typeface="Open Sans" charset="0"/>
              </a:rPr>
              <a:t>Website content</a:t>
            </a:r>
          </a:p>
        </p:txBody>
      </p:sp>
      <p:sp>
        <p:nvSpPr>
          <p:cNvPr id="8" name="Rounded Rectangle 7"/>
          <p:cNvSpPr/>
          <p:nvPr/>
        </p:nvSpPr>
        <p:spPr>
          <a:xfrm>
            <a:off x="752832" y="1860359"/>
            <a:ext cx="4178506" cy="383623"/>
          </a:xfrm>
          <a:prstGeom prst="roundRect">
            <a:avLst>
              <a:gd name="adj" fmla="val 3704"/>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rIns="252000" rtlCol="0" anchor="ct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1. Easy to read</a:t>
            </a:r>
          </a:p>
        </p:txBody>
      </p:sp>
      <p:sp>
        <p:nvSpPr>
          <p:cNvPr id="9" name="Rounded Rectangle 8"/>
          <p:cNvSpPr/>
          <p:nvPr/>
        </p:nvSpPr>
        <p:spPr>
          <a:xfrm>
            <a:off x="752832" y="2339448"/>
            <a:ext cx="4178506" cy="383623"/>
          </a:xfrm>
          <a:prstGeom prst="roundRect">
            <a:avLst>
              <a:gd name="adj" fmla="val 3704"/>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rIns="252000" rtlCol="0" anchor="ctr">
            <a:no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2. Easy to find</a:t>
            </a:r>
          </a:p>
        </p:txBody>
      </p:sp>
      <p:sp>
        <p:nvSpPr>
          <p:cNvPr id="10" name="Rounded Rectangle 9"/>
          <p:cNvSpPr/>
          <p:nvPr/>
        </p:nvSpPr>
        <p:spPr>
          <a:xfrm>
            <a:off x="752832" y="2824170"/>
            <a:ext cx="4178506" cy="383623"/>
          </a:xfrm>
          <a:prstGeom prst="roundRect">
            <a:avLst>
              <a:gd name="adj" fmla="val 3704"/>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rIns="252000" rtlCol="0" anchor="ct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3. Ease to understand</a:t>
            </a:r>
          </a:p>
        </p:txBody>
      </p:sp>
      <p:sp>
        <p:nvSpPr>
          <p:cNvPr id="11" name="Rounded Rectangle 10"/>
          <p:cNvSpPr/>
          <p:nvPr/>
        </p:nvSpPr>
        <p:spPr>
          <a:xfrm>
            <a:off x="752832" y="3314531"/>
            <a:ext cx="4178506" cy="383623"/>
          </a:xfrm>
          <a:prstGeom prst="roundRect">
            <a:avLst>
              <a:gd name="adj" fmla="val 3704"/>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rIns="252000" rtlCol="0" anchor="ct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4. Includes a CTA on each page</a:t>
            </a:r>
          </a:p>
        </p:txBody>
      </p:sp>
      <p:sp>
        <p:nvSpPr>
          <p:cNvPr id="12" name="Rounded Rectangle 11"/>
          <p:cNvSpPr/>
          <p:nvPr/>
        </p:nvSpPr>
        <p:spPr>
          <a:xfrm>
            <a:off x="750540" y="3804892"/>
            <a:ext cx="4178506" cy="383623"/>
          </a:xfrm>
          <a:prstGeom prst="roundRect">
            <a:avLst>
              <a:gd name="adj" fmla="val 3704"/>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rIns="252000" rtlCol="0" anchor="ctr">
            <a:norm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5. Pages work together</a:t>
            </a:r>
          </a:p>
        </p:txBody>
      </p:sp>
      <p:grpSp>
        <p:nvGrpSpPr>
          <p:cNvPr id="14" name="Group 13"/>
          <p:cNvGrpSpPr>
            <a:grpSpLocks noChangeAspect="1"/>
          </p:cNvGrpSpPr>
          <p:nvPr/>
        </p:nvGrpSpPr>
        <p:grpSpPr>
          <a:xfrm>
            <a:off x="374319" y="320842"/>
            <a:ext cx="144000" cy="146120"/>
            <a:chOff x="-1080368" y="1835621"/>
            <a:chExt cx="754063" cy="765175"/>
          </a:xfrm>
        </p:grpSpPr>
        <p:sp>
          <p:nvSpPr>
            <p:cNvPr id="15"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6"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749099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66" name="Rounded Rectangle 65"/>
          <p:cNvSpPr/>
          <p:nvPr/>
        </p:nvSpPr>
        <p:spPr>
          <a:xfrm>
            <a:off x="944806" y="2396918"/>
            <a:ext cx="892589" cy="295585"/>
          </a:xfrm>
          <a:prstGeom prst="roundRect">
            <a:avLst>
              <a:gd name="adj" fmla="val 6511"/>
            </a:avLst>
          </a:prstGeom>
          <a:solidFill>
            <a:srgbClr val="EAAC1A"/>
          </a:solidFill>
          <a:ln>
            <a:noFill/>
          </a:ln>
          <a:effectLst/>
        </p:spPr>
        <p:style>
          <a:lnRef idx="1">
            <a:schemeClr val="accent1"/>
          </a:lnRef>
          <a:fillRef idx="3">
            <a:schemeClr val="accent1"/>
          </a:fillRef>
          <a:effectRef idx="2">
            <a:schemeClr val="accent1"/>
          </a:effectRef>
          <a:fontRef idx="minor">
            <a:schemeClr val="lt1"/>
          </a:fontRef>
        </p:style>
        <p:txBody>
          <a:bodyPr lIns="108000" rIns="108000" rtlCol="0" anchor="ctr">
            <a:normAutofit/>
          </a:bodyPr>
          <a:lstStyle/>
          <a:p>
            <a:pPr algn="ctr"/>
            <a:r>
              <a:rPr lang="ga-IE" sz="1000" dirty="0">
                <a:latin typeface="Open Sans" panose="020B0606030504020204" pitchFamily="34" charset="0"/>
                <a:ea typeface="Open Sans" panose="020B0606030504020204" pitchFamily="34" charset="0"/>
                <a:cs typeface="Open Sans" panose="020B0606030504020204" pitchFamily="34" charset="0"/>
              </a:rPr>
              <a:t>50% OFF</a:t>
            </a:r>
            <a:endParaRPr lang="en-IE"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Website Copy</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eaLnBrk="0" hangingPunct="0">
              <a:spcBef>
                <a:spcPct val="0"/>
              </a:spcBef>
            </a:pPr>
            <a:r>
              <a:rPr lang="en-US" sz="1200" dirty="0">
                <a:solidFill>
                  <a:srgbClr val="898989"/>
                </a:solidFill>
                <a:latin typeface="Open Sans" charset="0"/>
                <a:ea typeface="Open Sans" charset="0"/>
                <a:cs typeface="Open Sans" charset="0"/>
              </a:rPr>
              <a:t>Make sure to include CTAs</a:t>
            </a:r>
          </a:p>
        </p:txBody>
      </p:sp>
      <p:sp>
        <p:nvSpPr>
          <p:cNvPr id="8" name="Content Placeholder 2"/>
          <p:cNvSpPr txBox="1">
            <a:spLocks/>
          </p:cNvSpPr>
          <p:nvPr/>
        </p:nvSpPr>
        <p:spPr>
          <a:xfrm>
            <a:off x="3702006" y="2039891"/>
            <a:ext cx="3613193" cy="1977787"/>
          </a:xfrm>
          <a:prstGeom prst="rect">
            <a:avLst/>
          </a:prstGeom>
        </p:spPr>
        <p:txBody>
          <a:bodyPr vert="horz" lIns="108000" tIns="46800" rIns="108000" bIns="46800" numCol="1" rtlCol="0">
            <a:noAutofit/>
          </a:bodyPr>
          <a:lstStyle>
            <a:lvl1pPr marL="0" indent="0" algn="l" defTabSz="457200" rtl="0" eaLnBrk="1" latinLnBrk="0" hangingPunct="1">
              <a:lnSpc>
                <a:spcPct val="130000"/>
              </a:lnSpc>
              <a:spcBef>
                <a:spcPct val="20000"/>
              </a:spcBef>
              <a:buFontTx/>
              <a:buNone/>
              <a:defRPr sz="1200" kern="1200">
                <a:solidFill>
                  <a:srgbClr val="626A6F"/>
                </a:solidFill>
                <a:latin typeface="Open Sans" panose="020B0606030504020204" pitchFamily="34" charset="0"/>
                <a:ea typeface="+mn-ea"/>
                <a:cs typeface="Open Sans" panose="020B0606030504020204" pitchFamily="34" charset="0"/>
              </a:defRPr>
            </a:lvl1pPr>
            <a:lvl2pPr marL="457200" indent="0" algn="l" defTabSz="457200" rtl="0" eaLnBrk="1" latinLnBrk="0" hangingPunct="1">
              <a:spcBef>
                <a:spcPct val="20000"/>
              </a:spcBef>
              <a:buFont typeface="Arial"/>
              <a:buNone/>
              <a:defRPr sz="1400" kern="1200">
                <a:solidFill>
                  <a:srgbClr val="626A6F"/>
                </a:solidFill>
                <a:latin typeface="Open Sans"/>
                <a:ea typeface="+mn-ea"/>
                <a:cs typeface="Open Sans"/>
              </a:defRPr>
            </a:lvl2pPr>
            <a:lvl3pPr marL="914400" indent="0" algn="l" defTabSz="457200" rtl="0" eaLnBrk="1" latinLnBrk="0" hangingPunct="1">
              <a:spcBef>
                <a:spcPct val="20000"/>
              </a:spcBef>
              <a:buFont typeface="Arial"/>
              <a:buNone/>
              <a:defRPr sz="1400" kern="1200">
                <a:solidFill>
                  <a:srgbClr val="626A6F"/>
                </a:solidFill>
                <a:latin typeface="Open Sans"/>
                <a:ea typeface="+mn-ea"/>
                <a:cs typeface="Open Sans"/>
              </a:defRPr>
            </a:lvl3pPr>
            <a:lvl4pPr marL="1371600" indent="0" algn="l" defTabSz="457200" rtl="0" eaLnBrk="1" latinLnBrk="0" hangingPunct="1">
              <a:spcBef>
                <a:spcPct val="20000"/>
              </a:spcBef>
              <a:buFont typeface="Arial"/>
              <a:buNone/>
              <a:defRPr sz="1400" kern="1200">
                <a:solidFill>
                  <a:srgbClr val="626A6F"/>
                </a:solidFill>
                <a:latin typeface="Open Sans"/>
                <a:ea typeface="+mn-ea"/>
                <a:cs typeface="Open Sans"/>
              </a:defRPr>
            </a:lvl4pPr>
            <a:lvl5pPr marL="1828800" indent="0" algn="l" defTabSz="457200" rtl="0" eaLnBrk="1" latinLnBrk="0" hangingPunct="1">
              <a:spcBef>
                <a:spcPct val="20000"/>
              </a:spcBef>
              <a:buFont typeface="Arial"/>
              <a:buNone/>
              <a:defRPr sz="1400" kern="1200">
                <a:solidFill>
                  <a:srgbClr val="626A6F"/>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US" dirty="0">
                <a:solidFill>
                  <a:srgbClr val="3B3B3B"/>
                </a:solidFill>
              </a:rPr>
              <a:t>Use a clear, concise command </a:t>
            </a:r>
          </a:p>
          <a:p>
            <a:pPr marL="342900" indent="-342900">
              <a:buFont typeface="Arial"/>
              <a:buChar char="•"/>
            </a:pPr>
            <a:r>
              <a:rPr lang="en-US" dirty="0">
                <a:solidFill>
                  <a:srgbClr val="3B3B3B"/>
                </a:solidFill>
              </a:rPr>
              <a:t>Highlight how the offer benefits the user</a:t>
            </a:r>
          </a:p>
          <a:p>
            <a:pPr marL="342900" indent="-342900">
              <a:buFont typeface="Arial"/>
              <a:buChar char="•"/>
            </a:pPr>
            <a:r>
              <a:rPr lang="en-US" dirty="0">
                <a:solidFill>
                  <a:srgbClr val="3B3B3B"/>
                </a:solidFill>
              </a:rPr>
              <a:t>Show social proof</a:t>
            </a:r>
          </a:p>
          <a:p>
            <a:pPr marL="342900" indent="-342900">
              <a:buFont typeface="Arial"/>
              <a:buChar char="•"/>
            </a:pPr>
            <a:r>
              <a:rPr lang="en-US" dirty="0">
                <a:solidFill>
                  <a:srgbClr val="3B3B3B"/>
                </a:solidFill>
              </a:rPr>
              <a:t>Show sense of urgency</a:t>
            </a:r>
          </a:p>
          <a:p>
            <a:pPr marL="342900" indent="-342900">
              <a:buFont typeface="Arial"/>
              <a:buChar char="•"/>
            </a:pPr>
            <a:endParaRPr lang="en-US" dirty="0">
              <a:solidFill>
                <a:srgbClr val="3B3B3B"/>
              </a:solidFill>
            </a:endParaRPr>
          </a:p>
        </p:txBody>
      </p:sp>
      <p:grpSp>
        <p:nvGrpSpPr>
          <p:cNvPr id="9" name="Group 8"/>
          <p:cNvGrpSpPr/>
          <p:nvPr/>
        </p:nvGrpSpPr>
        <p:grpSpPr>
          <a:xfrm>
            <a:off x="1079191" y="2043144"/>
            <a:ext cx="2278921" cy="1899825"/>
            <a:chOff x="672473" y="2258970"/>
            <a:chExt cx="1626324" cy="1355787"/>
          </a:xfrm>
        </p:grpSpPr>
        <p:grpSp>
          <p:nvGrpSpPr>
            <p:cNvPr id="10" name="Group 70"/>
            <p:cNvGrpSpPr>
              <a:grpSpLocks/>
            </p:cNvGrpSpPr>
            <p:nvPr/>
          </p:nvGrpSpPr>
          <p:grpSpPr bwMode="auto">
            <a:xfrm>
              <a:off x="1107107" y="2258970"/>
              <a:ext cx="607270" cy="1331481"/>
              <a:chOff x="630" y="449"/>
              <a:chExt cx="399" cy="845"/>
            </a:xfrm>
          </p:grpSpPr>
          <p:sp>
            <p:nvSpPr>
              <p:cNvPr id="34" name="Freeform 71"/>
              <p:cNvSpPr>
                <a:spLocks noChangeArrowheads="1"/>
              </p:cNvSpPr>
              <p:nvPr/>
            </p:nvSpPr>
            <p:spPr bwMode="auto">
              <a:xfrm>
                <a:off x="630" y="454"/>
                <a:ext cx="398" cy="468"/>
              </a:xfrm>
              <a:custGeom>
                <a:avLst/>
                <a:gdLst>
                  <a:gd name="T0" fmla="*/ 1725 w 1760"/>
                  <a:gd name="T1" fmla="*/ 1687 h 2066"/>
                  <a:gd name="T2" fmla="*/ 1725 w 1760"/>
                  <a:gd name="T3" fmla="*/ 1687 h 2066"/>
                  <a:gd name="T4" fmla="*/ 1681 w 1760"/>
                  <a:gd name="T5" fmla="*/ 812 h 2066"/>
                  <a:gd name="T6" fmla="*/ 878 w 1760"/>
                  <a:gd name="T7" fmla="*/ 0 h 2066"/>
                  <a:gd name="T8" fmla="*/ 878 w 1760"/>
                  <a:gd name="T9" fmla="*/ 0 h 2066"/>
                  <a:gd name="T10" fmla="*/ 75 w 1760"/>
                  <a:gd name="T11" fmla="*/ 812 h 2066"/>
                  <a:gd name="T12" fmla="*/ 38 w 1760"/>
                  <a:gd name="T13" fmla="*/ 1687 h 2066"/>
                  <a:gd name="T14" fmla="*/ 120 w 1760"/>
                  <a:gd name="T15" fmla="*/ 1869 h 2066"/>
                  <a:gd name="T16" fmla="*/ 897 w 1760"/>
                  <a:gd name="T17" fmla="*/ 2065 h 2066"/>
                  <a:gd name="T18" fmla="*/ 1640 w 1760"/>
                  <a:gd name="T19" fmla="*/ 1872 h 2066"/>
                  <a:gd name="T20" fmla="*/ 1725 w 1760"/>
                  <a:gd name="T21" fmla="*/ 1687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0" h="2066">
                    <a:moveTo>
                      <a:pt x="1725" y="1687"/>
                    </a:moveTo>
                    <a:lnTo>
                      <a:pt x="1725" y="1687"/>
                    </a:lnTo>
                    <a:cubicBezTo>
                      <a:pt x="1591" y="1378"/>
                      <a:pt x="1681" y="812"/>
                      <a:pt x="1681" y="812"/>
                    </a:cubicBezTo>
                    <a:cubicBezTo>
                      <a:pt x="1681" y="362"/>
                      <a:pt x="1322" y="0"/>
                      <a:pt x="878" y="0"/>
                    </a:cubicBezTo>
                    <a:lnTo>
                      <a:pt x="878" y="0"/>
                    </a:lnTo>
                    <a:cubicBezTo>
                      <a:pt x="433" y="0"/>
                      <a:pt x="75" y="362"/>
                      <a:pt x="75" y="812"/>
                    </a:cubicBezTo>
                    <a:cubicBezTo>
                      <a:pt x="75" y="812"/>
                      <a:pt x="183" y="1370"/>
                      <a:pt x="38" y="1687"/>
                    </a:cubicBezTo>
                    <a:cubicBezTo>
                      <a:pt x="0" y="1763"/>
                      <a:pt x="41" y="1850"/>
                      <a:pt x="120" y="1869"/>
                    </a:cubicBezTo>
                    <a:cubicBezTo>
                      <a:pt x="897" y="2065"/>
                      <a:pt x="897" y="2065"/>
                      <a:pt x="897" y="2065"/>
                    </a:cubicBezTo>
                    <a:cubicBezTo>
                      <a:pt x="1640" y="1872"/>
                      <a:pt x="1640" y="1872"/>
                      <a:pt x="1640" y="1872"/>
                    </a:cubicBezTo>
                    <a:cubicBezTo>
                      <a:pt x="1718" y="1850"/>
                      <a:pt x="1759" y="1763"/>
                      <a:pt x="1725" y="1687"/>
                    </a:cubicBezTo>
                  </a:path>
                </a:pathLst>
              </a:custGeom>
              <a:solidFill>
                <a:srgbClr val="12AA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5" name="Freeform 72"/>
              <p:cNvSpPr>
                <a:spLocks noChangeArrowheads="1"/>
              </p:cNvSpPr>
              <p:nvPr/>
            </p:nvSpPr>
            <p:spPr bwMode="auto">
              <a:xfrm>
                <a:off x="631" y="449"/>
                <a:ext cx="398" cy="478"/>
              </a:xfrm>
              <a:custGeom>
                <a:avLst/>
                <a:gdLst>
                  <a:gd name="T0" fmla="*/ 896 w 1760"/>
                  <a:gd name="T1" fmla="*/ 2110 h 2111"/>
                  <a:gd name="T2" fmla="*/ 896 w 1760"/>
                  <a:gd name="T3" fmla="*/ 2110 h 2111"/>
                  <a:gd name="T4" fmla="*/ 138 w 1760"/>
                  <a:gd name="T5" fmla="*/ 1918 h 2111"/>
                  <a:gd name="T6" fmla="*/ 26 w 1760"/>
                  <a:gd name="T7" fmla="*/ 1827 h 2111"/>
                  <a:gd name="T8" fmla="*/ 22 w 1760"/>
                  <a:gd name="T9" fmla="*/ 1684 h 2111"/>
                  <a:gd name="T10" fmla="*/ 52 w 1760"/>
                  <a:gd name="T11" fmla="*/ 838 h 2111"/>
                  <a:gd name="T12" fmla="*/ 52 w 1760"/>
                  <a:gd name="T13" fmla="*/ 835 h 2111"/>
                  <a:gd name="T14" fmla="*/ 874 w 1760"/>
                  <a:gd name="T15" fmla="*/ 0 h 2111"/>
                  <a:gd name="T16" fmla="*/ 1695 w 1760"/>
                  <a:gd name="T17" fmla="*/ 835 h 2111"/>
                  <a:gd name="T18" fmla="*/ 1695 w 1760"/>
                  <a:gd name="T19" fmla="*/ 838 h 2111"/>
                  <a:gd name="T20" fmla="*/ 1740 w 1760"/>
                  <a:gd name="T21" fmla="*/ 1703 h 2111"/>
                  <a:gd name="T22" fmla="*/ 1740 w 1760"/>
                  <a:gd name="T23" fmla="*/ 1703 h 2111"/>
                  <a:gd name="T24" fmla="*/ 1736 w 1760"/>
                  <a:gd name="T25" fmla="*/ 1831 h 2111"/>
                  <a:gd name="T26" fmla="*/ 1636 w 1760"/>
                  <a:gd name="T27" fmla="*/ 1914 h 2111"/>
                  <a:gd name="T28" fmla="*/ 896 w 1760"/>
                  <a:gd name="T29" fmla="*/ 2110 h 2111"/>
                  <a:gd name="T30" fmla="*/ 93 w 1760"/>
                  <a:gd name="T31" fmla="*/ 831 h 2111"/>
                  <a:gd name="T32" fmla="*/ 93 w 1760"/>
                  <a:gd name="T33" fmla="*/ 831 h 2111"/>
                  <a:gd name="T34" fmla="*/ 60 w 1760"/>
                  <a:gd name="T35" fmla="*/ 1699 h 2111"/>
                  <a:gd name="T36" fmla="*/ 64 w 1760"/>
                  <a:gd name="T37" fmla="*/ 1812 h 2111"/>
                  <a:gd name="T38" fmla="*/ 146 w 1760"/>
                  <a:gd name="T39" fmla="*/ 1880 h 2111"/>
                  <a:gd name="T40" fmla="*/ 893 w 1760"/>
                  <a:gd name="T41" fmla="*/ 2069 h 2111"/>
                  <a:gd name="T42" fmla="*/ 1624 w 1760"/>
                  <a:gd name="T43" fmla="*/ 1877 h 2111"/>
                  <a:gd name="T44" fmla="*/ 1699 w 1760"/>
                  <a:gd name="T45" fmla="*/ 1812 h 2111"/>
                  <a:gd name="T46" fmla="*/ 1703 w 1760"/>
                  <a:gd name="T47" fmla="*/ 1718 h 2111"/>
                  <a:gd name="T48" fmla="*/ 1654 w 1760"/>
                  <a:gd name="T49" fmla="*/ 831 h 2111"/>
                  <a:gd name="T50" fmla="*/ 874 w 1760"/>
                  <a:gd name="T51" fmla="*/ 42 h 2111"/>
                  <a:gd name="T52" fmla="*/ 93 w 1760"/>
                  <a:gd name="T53" fmla="*/ 831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0" h="2111">
                    <a:moveTo>
                      <a:pt x="896" y="2110"/>
                    </a:moveTo>
                    <a:lnTo>
                      <a:pt x="896" y="2110"/>
                    </a:lnTo>
                    <a:cubicBezTo>
                      <a:pt x="138" y="1918"/>
                      <a:pt x="138" y="1918"/>
                      <a:pt x="138" y="1918"/>
                    </a:cubicBezTo>
                    <a:cubicBezTo>
                      <a:pt x="90" y="1907"/>
                      <a:pt x="49" y="1873"/>
                      <a:pt x="26" y="1827"/>
                    </a:cubicBezTo>
                    <a:cubicBezTo>
                      <a:pt x="4" y="1782"/>
                      <a:pt x="0" y="1729"/>
                      <a:pt x="22" y="1684"/>
                    </a:cubicBezTo>
                    <a:cubicBezTo>
                      <a:pt x="153" y="1374"/>
                      <a:pt x="52" y="842"/>
                      <a:pt x="52" y="838"/>
                    </a:cubicBezTo>
                    <a:cubicBezTo>
                      <a:pt x="52" y="835"/>
                      <a:pt x="52" y="835"/>
                      <a:pt x="52" y="835"/>
                    </a:cubicBezTo>
                    <a:cubicBezTo>
                      <a:pt x="52" y="374"/>
                      <a:pt x="418" y="0"/>
                      <a:pt x="874" y="0"/>
                    </a:cubicBezTo>
                    <a:cubicBezTo>
                      <a:pt x="1329" y="0"/>
                      <a:pt x="1695" y="374"/>
                      <a:pt x="1695" y="835"/>
                    </a:cubicBezTo>
                    <a:cubicBezTo>
                      <a:pt x="1695" y="838"/>
                      <a:pt x="1695" y="838"/>
                      <a:pt x="1695" y="838"/>
                    </a:cubicBezTo>
                    <a:cubicBezTo>
                      <a:pt x="1695" y="842"/>
                      <a:pt x="1609" y="1401"/>
                      <a:pt x="1740" y="1703"/>
                    </a:cubicBezTo>
                    <a:lnTo>
                      <a:pt x="1740" y="1703"/>
                    </a:lnTo>
                    <a:cubicBezTo>
                      <a:pt x="1759" y="1744"/>
                      <a:pt x="1755" y="1790"/>
                      <a:pt x="1736" y="1831"/>
                    </a:cubicBezTo>
                    <a:cubicBezTo>
                      <a:pt x="1718" y="1873"/>
                      <a:pt x="1680" y="1903"/>
                      <a:pt x="1636" y="1914"/>
                    </a:cubicBezTo>
                    <a:lnTo>
                      <a:pt x="896" y="2110"/>
                    </a:lnTo>
                    <a:close/>
                    <a:moveTo>
                      <a:pt x="93" y="831"/>
                    </a:moveTo>
                    <a:lnTo>
                      <a:pt x="93" y="831"/>
                    </a:lnTo>
                    <a:cubicBezTo>
                      <a:pt x="101" y="872"/>
                      <a:pt x="190" y="1386"/>
                      <a:pt x="60" y="1699"/>
                    </a:cubicBezTo>
                    <a:cubicBezTo>
                      <a:pt x="45" y="1737"/>
                      <a:pt x="45" y="1775"/>
                      <a:pt x="64" y="1812"/>
                    </a:cubicBezTo>
                    <a:cubicBezTo>
                      <a:pt x="79" y="1846"/>
                      <a:pt x="108" y="1869"/>
                      <a:pt x="146" y="1880"/>
                    </a:cubicBezTo>
                    <a:cubicBezTo>
                      <a:pt x="893" y="2069"/>
                      <a:pt x="893" y="2069"/>
                      <a:pt x="893" y="2069"/>
                    </a:cubicBezTo>
                    <a:cubicBezTo>
                      <a:pt x="1624" y="1877"/>
                      <a:pt x="1624" y="1877"/>
                      <a:pt x="1624" y="1877"/>
                    </a:cubicBezTo>
                    <a:cubicBezTo>
                      <a:pt x="1658" y="1865"/>
                      <a:pt x="1684" y="1842"/>
                      <a:pt x="1699" y="1812"/>
                    </a:cubicBezTo>
                    <a:cubicBezTo>
                      <a:pt x="1714" y="1782"/>
                      <a:pt x="1714" y="1748"/>
                      <a:pt x="1703" y="1718"/>
                    </a:cubicBezTo>
                    <a:cubicBezTo>
                      <a:pt x="1568" y="1412"/>
                      <a:pt x="1650" y="872"/>
                      <a:pt x="1654" y="831"/>
                    </a:cubicBezTo>
                    <a:cubicBezTo>
                      <a:pt x="1654" y="396"/>
                      <a:pt x="1303" y="42"/>
                      <a:pt x="874" y="42"/>
                    </a:cubicBezTo>
                    <a:cubicBezTo>
                      <a:pt x="444" y="42"/>
                      <a:pt x="93" y="396"/>
                      <a:pt x="93" y="831"/>
                    </a:cubicBez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73"/>
              <p:cNvSpPr>
                <a:spLocks noChangeArrowheads="1"/>
              </p:cNvSpPr>
              <p:nvPr/>
            </p:nvSpPr>
            <p:spPr bwMode="auto">
              <a:xfrm>
                <a:off x="665" y="678"/>
                <a:ext cx="53" cy="54"/>
              </a:xfrm>
              <a:custGeom>
                <a:avLst/>
                <a:gdLst>
                  <a:gd name="T0" fmla="*/ 239 w 240"/>
                  <a:gd name="T1" fmla="*/ 121 h 242"/>
                  <a:gd name="T2" fmla="*/ 239 w 240"/>
                  <a:gd name="T3" fmla="*/ 121 h 242"/>
                  <a:gd name="T4" fmla="*/ 120 w 240"/>
                  <a:gd name="T5" fmla="*/ 241 h 242"/>
                  <a:gd name="T6" fmla="*/ 0 w 240"/>
                  <a:gd name="T7" fmla="*/ 121 h 242"/>
                  <a:gd name="T8" fmla="*/ 120 w 240"/>
                  <a:gd name="T9" fmla="*/ 0 h 242"/>
                  <a:gd name="T10" fmla="*/ 239 w 240"/>
                  <a:gd name="T11" fmla="*/ 121 h 242"/>
                </a:gdLst>
                <a:ahLst/>
                <a:cxnLst>
                  <a:cxn ang="0">
                    <a:pos x="T0" y="T1"/>
                  </a:cxn>
                  <a:cxn ang="0">
                    <a:pos x="T2" y="T3"/>
                  </a:cxn>
                  <a:cxn ang="0">
                    <a:pos x="T4" y="T5"/>
                  </a:cxn>
                  <a:cxn ang="0">
                    <a:pos x="T6" y="T7"/>
                  </a:cxn>
                  <a:cxn ang="0">
                    <a:pos x="T8" y="T9"/>
                  </a:cxn>
                  <a:cxn ang="0">
                    <a:pos x="T10" y="T11"/>
                  </a:cxn>
                </a:cxnLst>
                <a:rect l="0" t="0" r="r" b="b"/>
                <a:pathLst>
                  <a:path w="240" h="242">
                    <a:moveTo>
                      <a:pt x="239" y="121"/>
                    </a:moveTo>
                    <a:lnTo>
                      <a:pt x="239" y="121"/>
                    </a:lnTo>
                    <a:cubicBezTo>
                      <a:pt x="239" y="189"/>
                      <a:pt x="187" y="241"/>
                      <a:pt x="120" y="241"/>
                    </a:cubicBezTo>
                    <a:cubicBezTo>
                      <a:pt x="56" y="241"/>
                      <a:pt x="0" y="189"/>
                      <a:pt x="0" y="121"/>
                    </a:cubicBezTo>
                    <a:cubicBezTo>
                      <a:pt x="0" y="56"/>
                      <a:pt x="56" y="0"/>
                      <a:pt x="120" y="0"/>
                    </a:cubicBezTo>
                    <a:cubicBezTo>
                      <a:pt x="187" y="0"/>
                      <a:pt x="239" y="56"/>
                      <a:pt x="239" y="12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74"/>
              <p:cNvSpPr>
                <a:spLocks noChangeArrowheads="1"/>
              </p:cNvSpPr>
              <p:nvPr/>
            </p:nvSpPr>
            <p:spPr bwMode="auto">
              <a:xfrm>
                <a:off x="661" y="669"/>
                <a:ext cx="62" cy="63"/>
              </a:xfrm>
              <a:custGeom>
                <a:avLst/>
                <a:gdLst>
                  <a:gd name="T0" fmla="*/ 139 w 278"/>
                  <a:gd name="T1" fmla="*/ 283 h 284"/>
                  <a:gd name="T2" fmla="*/ 139 w 278"/>
                  <a:gd name="T3" fmla="*/ 283 h 284"/>
                  <a:gd name="T4" fmla="*/ 0 w 278"/>
                  <a:gd name="T5" fmla="*/ 144 h 284"/>
                  <a:gd name="T6" fmla="*/ 139 w 278"/>
                  <a:gd name="T7" fmla="*/ 0 h 284"/>
                  <a:gd name="T8" fmla="*/ 277 w 278"/>
                  <a:gd name="T9" fmla="*/ 144 h 284"/>
                  <a:gd name="T10" fmla="*/ 139 w 278"/>
                  <a:gd name="T11" fmla="*/ 283 h 284"/>
                  <a:gd name="T12" fmla="*/ 139 w 278"/>
                  <a:gd name="T13" fmla="*/ 42 h 284"/>
                  <a:gd name="T14" fmla="*/ 139 w 278"/>
                  <a:gd name="T15" fmla="*/ 42 h 284"/>
                  <a:gd name="T16" fmla="*/ 42 w 278"/>
                  <a:gd name="T17" fmla="*/ 144 h 284"/>
                  <a:gd name="T18" fmla="*/ 139 w 278"/>
                  <a:gd name="T19" fmla="*/ 242 h 284"/>
                  <a:gd name="T20" fmla="*/ 236 w 278"/>
                  <a:gd name="T21" fmla="*/ 144 h 284"/>
                  <a:gd name="T22" fmla="*/ 139 w 278"/>
                  <a:gd name="T23" fmla="*/ 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284">
                    <a:moveTo>
                      <a:pt x="139" y="283"/>
                    </a:moveTo>
                    <a:lnTo>
                      <a:pt x="139" y="283"/>
                    </a:lnTo>
                    <a:cubicBezTo>
                      <a:pt x="64" y="283"/>
                      <a:pt x="0" y="219"/>
                      <a:pt x="0" y="144"/>
                    </a:cubicBezTo>
                    <a:cubicBezTo>
                      <a:pt x="0" y="65"/>
                      <a:pt x="64" y="0"/>
                      <a:pt x="139" y="0"/>
                    </a:cubicBezTo>
                    <a:cubicBezTo>
                      <a:pt x="217" y="0"/>
                      <a:pt x="277" y="65"/>
                      <a:pt x="277" y="144"/>
                    </a:cubicBezTo>
                    <a:cubicBezTo>
                      <a:pt x="277" y="219"/>
                      <a:pt x="217" y="283"/>
                      <a:pt x="139" y="283"/>
                    </a:cubicBezTo>
                    <a:close/>
                    <a:moveTo>
                      <a:pt x="139" y="42"/>
                    </a:moveTo>
                    <a:lnTo>
                      <a:pt x="139" y="42"/>
                    </a:lnTo>
                    <a:cubicBezTo>
                      <a:pt x="86" y="42"/>
                      <a:pt x="42" y="87"/>
                      <a:pt x="42" y="144"/>
                    </a:cubicBezTo>
                    <a:cubicBezTo>
                      <a:pt x="42" y="197"/>
                      <a:pt x="86" y="242"/>
                      <a:pt x="139" y="242"/>
                    </a:cubicBezTo>
                    <a:cubicBezTo>
                      <a:pt x="195" y="242"/>
                      <a:pt x="236" y="197"/>
                      <a:pt x="236" y="144"/>
                    </a:cubicBezTo>
                    <a:cubicBezTo>
                      <a:pt x="236" y="87"/>
                      <a:pt x="195" y="42"/>
                      <a:pt x="139" y="42"/>
                    </a:cubicBez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75"/>
              <p:cNvSpPr>
                <a:spLocks noChangeArrowheads="1"/>
              </p:cNvSpPr>
              <p:nvPr/>
            </p:nvSpPr>
            <p:spPr bwMode="auto">
              <a:xfrm>
                <a:off x="951" y="678"/>
                <a:ext cx="53" cy="54"/>
              </a:xfrm>
              <a:custGeom>
                <a:avLst/>
                <a:gdLst>
                  <a:gd name="T0" fmla="*/ 238 w 239"/>
                  <a:gd name="T1" fmla="*/ 121 h 242"/>
                  <a:gd name="T2" fmla="*/ 238 w 239"/>
                  <a:gd name="T3" fmla="*/ 121 h 242"/>
                  <a:gd name="T4" fmla="*/ 119 w 239"/>
                  <a:gd name="T5" fmla="*/ 241 h 242"/>
                  <a:gd name="T6" fmla="*/ 0 w 239"/>
                  <a:gd name="T7" fmla="*/ 121 h 242"/>
                  <a:gd name="T8" fmla="*/ 119 w 239"/>
                  <a:gd name="T9" fmla="*/ 0 h 242"/>
                  <a:gd name="T10" fmla="*/ 238 w 239"/>
                  <a:gd name="T11" fmla="*/ 121 h 242"/>
                </a:gdLst>
                <a:ahLst/>
                <a:cxnLst>
                  <a:cxn ang="0">
                    <a:pos x="T0" y="T1"/>
                  </a:cxn>
                  <a:cxn ang="0">
                    <a:pos x="T2" y="T3"/>
                  </a:cxn>
                  <a:cxn ang="0">
                    <a:pos x="T4" y="T5"/>
                  </a:cxn>
                  <a:cxn ang="0">
                    <a:pos x="T6" y="T7"/>
                  </a:cxn>
                  <a:cxn ang="0">
                    <a:pos x="T8" y="T9"/>
                  </a:cxn>
                  <a:cxn ang="0">
                    <a:pos x="T10" y="T11"/>
                  </a:cxn>
                </a:cxnLst>
                <a:rect l="0" t="0" r="r" b="b"/>
                <a:pathLst>
                  <a:path w="239" h="242">
                    <a:moveTo>
                      <a:pt x="238" y="121"/>
                    </a:moveTo>
                    <a:lnTo>
                      <a:pt x="238" y="121"/>
                    </a:lnTo>
                    <a:cubicBezTo>
                      <a:pt x="238" y="189"/>
                      <a:pt x="186" y="241"/>
                      <a:pt x="119" y="241"/>
                    </a:cubicBezTo>
                    <a:cubicBezTo>
                      <a:pt x="52" y="241"/>
                      <a:pt x="0" y="189"/>
                      <a:pt x="0" y="121"/>
                    </a:cubicBezTo>
                    <a:cubicBezTo>
                      <a:pt x="0" y="56"/>
                      <a:pt x="52" y="0"/>
                      <a:pt x="119" y="0"/>
                    </a:cubicBezTo>
                    <a:cubicBezTo>
                      <a:pt x="186" y="0"/>
                      <a:pt x="238" y="56"/>
                      <a:pt x="238" y="12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76"/>
              <p:cNvSpPr>
                <a:spLocks noChangeArrowheads="1"/>
              </p:cNvSpPr>
              <p:nvPr/>
            </p:nvSpPr>
            <p:spPr bwMode="auto">
              <a:xfrm>
                <a:off x="947" y="669"/>
                <a:ext cx="62" cy="63"/>
              </a:xfrm>
              <a:custGeom>
                <a:avLst/>
                <a:gdLst>
                  <a:gd name="T0" fmla="*/ 138 w 277"/>
                  <a:gd name="T1" fmla="*/ 283 h 284"/>
                  <a:gd name="T2" fmla="*/ 138 w 277"/>
                  <a:gd name="T3" fmla="*/ 283 h 284"/>
                  <a:gd name="T4" fmla="*/ 0 w 277"/>
                  <a:gd name="T5" fmla="*/ 144 h 284"/>
                  <a:gd name="T6" fmla="*/ 138 w 277"/>
                  <a:gd name="T7" fmla="*/ 0 h 284"/>
                  <a:gd name="T8" fmla="*/ 276 w 277"/>
                  <a:gd name="T9" fmla="*/ 144 h 284"/>
                  <a:gd name="T10" fmla="*/ 138 w 277"/>
                  <a:gd name="T11" fmla="*/ 283 h 284"/>
                  <a:gd name="T12" fmla="*/ 138 w 277"/>
                  <a:gd name="T13" fmla="*/ 42 h 284"/>
                  <a:gd name="T14" fmla="*/ 138 w 277"/>
                  <a:gd name="T15" fmla="*/ 42 h 284"/>
                  <a:gd name="T16" fmla="*/ 41 w 277"/>
                  <a:gd name="T17" fmla="*/ 144 h 284"/>
                  <a:gd name="T18" fmla="*/ 138 w 277"/>
                  <a:gd name="T19" fmla="*/ 242 h 284"/>
                  <a:gd name="T20" fmla="*/ 235 w 277"/>
                  <a:gd name="T21" fmla="*/ 144 h 284"/>
                  <a:gd name="T22" fmla="*/ 138 w 277"/>
                  <a:gd name="T23" fmla="*/ 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84">
                    <a:moveTo>
                      <a:pt x="138" y="283"/>
                    </a:moveTo>
                    <a:lnTo>
                      <a:pt x="138" y="283"/>
                    </a:lnTo>
                    <a:cubicBezTo>
                      <a:pt x="60" y="283"/>
                      <a:pt x="0" y="219"/>
                      <a:pt x="0" y="144"/>
                    </a:cubicBezTo>
                    <a:cubicBezTo>
                      <a:pt x="0" y="65"/>
                      <a:pt x="60" y="0"/>
                      <a:pt x="138" y="0"/>
                    </a:cubicBezTo>
                    <a:cubicBezTo>
                      <a:pt x="216" y="0"/>
                      <a:pt x="276" y="65"/>
                      <a:pt x="276" y="144"/>
                    </a:cubicBezTo>
                    <a:cubicBezTo>
                      <a:pt x="276" y="219"/>
                      <a:pt x="216" y="283"/>
                      <a:pt x="138" y="283"/>
                    </a:cubicBezTo>
                    <a:close/>
                    <a:moveTo>
                      <a:pt x="138" y="42"/>
                    </a:moveTo>
                    <a:lnTo>
                      <a:pt x="138" y="42"/>
                    </a:lnTo>
                    <a:cubicBezTo>
                      <a:pt x="86" y="42"/>
                      <a:pt x="41" y="87"/>
                      <a:pt x="41" y="144"/>
                    </a:cubicBezTo>
                    <a:cubicBezTo>
                      <a:pt x="41" y="197"/>
                      <a:pt x="86" y="242"/>
                      <a:pt x="138" y="242"/>
                    </a:cubicBezTo>
                    <a:cubicBezTo>
                      <a:pt x="194" y="242"/>
                      <a:pt x="235" y="197"/>
                      <a:pt x="235" y="144"/>
                    </a:cubicBezTo>
                    <a:cubicBezTo>
                      <a:pt x="235" y="87"/>
                      <a:pt x="194" y="42"/>
                      <a:pt x="138" y="42"/>
                    </a:cubicBez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77"/>
              <p:cNvSpPr>
                <a:spLocks noChangeArrowheads="1"/>
              </p:cNvSpPr>
              <p:nvPr/>
            </p:nvSpPr>
            <p:spPr bwMode="auto">
              <a:xfrm>
                <a:off x="676" y="880"/>
                <a:ext cx="317" cy="414"/>
              </a:xfrm>
              <a:custGeom>
                <a:avLst/>
                <a:gdLst>
                  <a:gd name="T0" fmla="*/ 1221 w 1401"/>
                  <a:gd name="T1" fmla="*/ 223 h 1828"/>
                  <a:gd name="T2" fmla="*/ 1221 w 1401"/>
                  <a:gd name="T3" fmla="*/ 223 h 1828"/>
                  <a:gd name="T4" fmla="*/ 1143 w 1401"/>
                  <a:gd name="T5" fmla="*/ 185 h 1828"/>
                  <a:gd name="T6" fmla="*/ 702 w 1401"/>
                  <a:gd name="T7" fmla="*/ 0 h 1828"/>
                  <a:gd name="T8" fmla="*/ 261 w 1401"/>
                  <a:gd name="T9" fmla="*/ 185 h 1828"/>
                  <a:gd name="T10" fmla="*/ 179 w 1401"/>
                  <a:gd name="T11" fmla="*/ 223 h 1828"/>
                  <a:gd name="T12" fmla="*/ 0 w 1401"/>
                  <a:gd name="T13" fmla="*/ 498 h 1828"/>
                  <a:gd name="T14" fmla="*/ 0 w 1401"/>
                  <a:gd name="T15" fmla="*/ 1827 h 1828"/>
                  <a:gd name="T16" fmla="*/ 1400 w 1401"/>
                  <a:gd name="T17" fmla="*/ 1827 h 1828"/>
                  <a:gd name="T18" fmla="*/ 1400 w 1401"/>
                  <a:gd name="T19" fmla="*/ 498 h 1828"/>
                  <a:gd name="T20" fmla="*/ 1221 w 1401"/>
                  <a:gd name="T21" fmla="*/ 223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1" h="1828">
                    <a:moveTo>
                      <a:pt x="1221" y="223"/>
                    </a:moveTo>
                    <a:lnTo>
                      <a:pt x="1221" y="223"/>
                    </a:lnTo>
                    <a:cubicBezTo>
                      <a:pt x="1143" y="185"/>
                      <a:pt x="1143" y="185"/>
                      <a:pt x="1143" y="185"/>
                    </a:cubicBezTo>
                    <a:cubicBezTo>
                      <a:pt x="702" y="0"/>
                      <a:pt x="702" y="0"/>
                      <a:pt x="702" y="0"/>
                    </a:cubicBezTo>
                    <a:cubicBezTo>
                      <a:pt x="261" y="185"/>
                      <a:pt x="261" y="185"/>
                      <a:pt x="261" y="185"/>
                    </a:cubicBezTo>
                    <a:cubicBezTo>
                      <a:pt x="179" y="223"/>
                      <a:pt x="179" y="223"/>
                      <a:pt x="179" y="223"/>
                    </a:cubicBezTo>
                    <a:cubicBezTo>
                      <a:pt x="71" y="268"/>
                      <a:pt x="0" y="377"/>
                      <a:pt x="0" y="498"/>
                    </a:cubicBezTo>
                    <a:cubicBezTo>
                      <a:pt x="0" y="1827"/>
                      <a:pt x="0" y="1827"/>
                      <a:pt x="0" y="1827"/>
                    </a:cubicBezTo>
                    <a:cubicBezTo>
                      <a:pt x="1400" y="1827"/>
                      <a:pt x="1400" y="1827"/>
                      <a:pt x="1400" y="1827"/>
                    </a:cubicBezTo>
                    <a:cubicBezTo>
                      <a:pt x="1400" y="498"/>
                      <a:pt x="1400" y="498"/>
                      <a:pt x="1400" y="498"/>
                    </a:cubicBezTo>
                    <a:cubicBezTo>
                      <a:pt x="1400" y="377"/>
                      <a:pt x="1329" y="268"/>
                      <a:pt x="1221" y="223"/>
                    </a:cubicBezTo>
                  </a:path>
                </a:pathLst>
              </a:custGeom>
              <a:solidFill>
                <a:srgbClr val="12AA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78"/>
              <p:cNvSpPr>
                <a:spLocks noChangeArrowheads="1"/>
              </p:cNvSpPr>
              <p:nvPr/>
            </p:nvSpPr>
            <p:spPr bwMode="auto">
              <a:xfrm>
                <a:off x="735" y="880"/>
                <a:ext cx="199" cy="141"/>
              </a:xfrm>
              <a:custGeom>
                <a:avLst/>
                <a:gdLst>
                  <a:gd name="T0" fmla="*/ 0 w 883"/>
                  <a:gd name="T1" fmla="*/ 185 h 628"/>
                  <a:gd name="T2" fmla="*/ 0 w 883"/>
                  <a:gd name="T3" fmla="*/ 185 h 628"/>
                  <a:gd name="T4" fmla="*/ 441 w 883"/>
                  <a:gd name="T5" fmla="*/ 627 h 628"/>
                  <a:gd name="T6" fmla="*/ 882 w 883"/>
                  <a:gd name="T7" fmla="*/ 185 h 628"/>
                  <a:gd name="T8" fmla="*/ 441 w 883"/>
                  <a:gd name="T9" fmla="*/ 0 h 628"/>
                  <a:gd name="T10" fmla="*/ 0 w 883"/>
                  <a:gd name="T11" fmla="*/ 185 h 628"/>
                </a:gdLst>
                <a:ahLst/>
                <a:cxnLst>
                  <a:cxn ang="0">
                    <a:pos x="T0" y="T1"/>
                  </a:cxn>
                  <a:cxn ang="0">
                    <a:pos x="T2" y="T3"/>
                  </a:cxn>
                  <a:cxn ang="0">
                    <a:pos x="T4" y="T5"/>
                  </a:cxn>
                  <a:cxn ang="0">
                    <a:pos x="T6" y="T7"/>
                  </a:cxn>
                  <a:cxn ang="0">
                    <a:pos x="T8" y="T9"/>
                  </a:cxn>
                  <a:cxn ang="0">
                    <a:pos x="T10" y="T11"/>
                  </a:cxn>
                </a:cxnLst>
                <a:rect l="0" t="0" r="r" b="b"/>
                <a:pathLst>
                  <a:path w="883" h="628">
                    <a:moveTo>
                      <a:pt x="0" y="185"/>
                    </a:moveTo>
                    <a:lnTo>
                      <a:pt x="0" y="185"/>
                    </a:lnTo>
                    <a:cubicBezTo>
                      <a:pt x="0" y="430"/>
                      <a:pt x="198" y="627"/>
                      <a:pt x="441" y="627"/>
                    </a:cubicBezTo>
                    <a:cubicBezTo>
                      <a:pt x="680" y="627"/>
                      <a:pt x="878" y="430"/>
                      <a:pt x="882" y="185"/>
                    </a:cubicBezTo>
                    <a:cubicBezTo>
                      <a:pt x="441" y="0"/>
                      <a:pt x="441" y="0"/>
                      <a:pt x="441" y="0"/>
                    </a:cubicBezTo>
                    <a:lnTo>
                      <a:pt x="0" y="18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79"/>
              <p:cNvSpPr>
                <a:spLocks noChangeArrowheads="1"/>
              </p:cNvSpPr>
              <p:nvPr/>
            </p:nvSpPr>
            <p:spPr bwMode="auto">
              <a:xfrm>
                <a:off x="731" y="876"/>
                <a:ext cx="206" cy="149"/>
              </a:xfrm>
              <a:custGeom>
                <a:avLst/>
                <a:gdLst>
                  <a:gd name="T0" fmla="*/ 903 w 915"/>
                  <a:gd name="T1" fmla="*/ 189 h 662"/>
                  <a:gd name="T2" fmla="*/ 903 w 915"/>
                  <a:gd name="T3" fmla="*/ 189 h 662"/>
                  <a:gd name="T4" fmla="*/ 463 w 915"/>
                  <a:gd name="T5" fmla="*/ 4 h 662"/>
                  <a:gd name="T6" fmla="*/ 452 w 915"/>
                  <a:gd name="T7" fmla="*/ 4 h 662"/>
                  <a:gd name="T8" fmla="*/ 11 w 915"/>
                  <a:gd name="T9" fmla="*/ 189 h 662"/>
                  <a:gd name="T10" fmla="*/ 0 w 915"/>
                  <a:gd name="T11" fmla="*/ 204 h 662"/>
                  <a:gd name="T12" fmla="*/ 459 w 915"/>
                  <a:gd name="T13" fmla="*/ 661 h 662"/>
                  <a:gd name="T14" fmla="*/ 914 w 915"/>
                  <a:gd name="T15" fmla="*/ 204 h 662"/>
                  <a:gd name="T16" fmla="*/ 903 w 915"/>
                  <a:gd name="T17" fmla="*/ 189 h 662"/>
                  <a:gd name="T18" fmla="*/ 459 w 915"/>
                  <a:gd name="T19" fmla="*/ 627 h 662"/>
                  <a:gd name="T20" fmla="*/ 459 w 915"/>
                  <a:gd name="T21" fmla="*/ 627 h 662"/>
                  <a:gd name="T22" fmla="*/ 33 w 915"/>
                  <a:gd name="T23" fmla="*/ 215 h 662"/>
                  <a:gd name="T24" fmla="*/ 459 w 915"/>
                  <a:gd name="T25" fmla="*/ 34 h 662"/>
                  <a:gd name="T26" fmla="*/ 881 w 915"/>
                  <a:gd name="T27" fmla="*/ 215 h 662"/>
                  <a:gd name="T28" fmla="*/ 459 w 915"/>
                  <a:gd name="T29" fmla="*/ 627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5" h="662">
                    <a:moveTo>
                      <a:pt x="903" y="189"/>
                    </a:moveTo>
                    <a:lnTo>
                      <a:pt x="903" y="189"/>
                    </a:lnTo>
                    <a:cubicBezTo>
                      <a:pt x="463" y="4"/>
                      <a:pt x="463" y="4"/>
                      <a:pt x="463" y="4"/>
                    </a:cubicBezTo>
                    <a:cubicBezTo>
                      <a:pt x="459" y="0"/>
                      <a:pt x="455" y="0"/>
                      <a:pt x="452" y="4"/>
                    </a:cubicBezTo>
                    <a:cubicBezTo>
                      <a:pt x="11" y="189"/>
                      <a:pt x="11" y="189"/>
                      <a:pt x="11" y="189"/>
                    </a:cubicBezTo>
                    <a:cubicBezTo>
                      <a:pt x="3" y="193"/>
                      <a:pt x="0" y="200"/>
                      <a:pt x="0" y="204"/>
                    </a:cubicBezTo>
                    <a:cubicBezTo>
                      <a:pt x="3" y="457"/>
                      <a:pt x="209" y="661"/>
                      <a:pt x="459" y="661"/>
                    </a:cubicBezTo>
                    <a:cubicBezTo>
                      <a:pt x="705" y="661"/>
                      <a:pt x="911" y="457"/>
                      <a:pt x="914" y="204"/>
                    </a:cubicBezTo>
                    <a:cubicBezTo>
                      <a:pt x="914" y="200"/>
                      <a:pt x="911" y="193"/>
                      <a:pt x="903" y="189"/>
                    </a:cubicBezTo>
                    <a:close/>
                    <a:moveTo>
                      <a:pt x="459" y="627"/>
                    </a:moveTo>
                    <a:lnTo>
                      <a:pt x="459" y="627"/>
                    </a:lnTo>
                    <a:cubicBezTo>
                      <a:pt x="231" y="627"/>
                      <a:pt x="41" y="445"/>
                      <a:pt x="33" y="215"/>
                    </a:cubicBezTo>
                    <a:cubicBezTo>
                      <a:pt x="459" y="34"/>
                      <a:pt x="459" y="34"/>
                      <a:pt x="459" y="34"/>
                    </a:cubicBezTo>
                    <a:cubicBezTo>
                      <a:pt x="881" y="215"/>
                      <a:pt x="881" y="215"/>
                      <a:pt x="881" y="215"/>
                    </a:cubicBezTo>
                    <a:cubicBezTo>
                      <a:pt x="873" y="445"/>
                      <a:pt x="683" y="627"/>
                      <a:pt x="459" y="627"/>
                    </a:cubicBez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80"/>
              <p:cNvSpPr>
                <a:spLocks noChangeArrowheads="1"/>
              </p:cNvSpPr>
              <p:nvPr/>
            </p:nvSpPr>
            <p:spPr bwMode="auto">
              <a:xfrm>
                <a:off x="676" y="1051"/>
                <a:ext cx="58" cy="242"/>
              </a:xfrm>
              <a:custGeom>
                <a:avLst/>
                <a:gdLst>
                  <a:gd name="T0" fmla="*/ 0 w 262"/>
                  <a:gd name="T1" fmla="*/ 0 h 1073"/>
                  <a:gd name="T2" fmla="*/ 0 w 262"/>
                  <a:gd name="T3" fmla="*/ 1072 h 1073"/>
                  <a:gd name="T4" fmla="*/ 261 w 262"/>
                  <a:gd name="T5" fmla="*/ 1072 h 1073"/>
                  <a:gd name="T6" fmla="*/ 261 w 262"/>
                  <a:gd name="T7" fmla="*/ 0 h 1073"/>
                  <a:gd name="T8" fmla="*/ 0 w 262"/>
                  <a:gd name="T9" fmla="*/ 0 h 1073"/>
                </a:gdLst>
                <a:ahLst/>
                <a:cxnLst>
                  <a:cxn ang="0">
                    <a:pos x="T0" y="T1"/>
                  </a:cxn>
                  <a:cxn ang="0">
                    <a:pos x="T2" y="T3"/>
                  </a:cxn>
                  <a:cxn ang="0">
                    <a:pos x="T4" y="T5"/>
                  </a:cxn>
                  <a:cxn ang="0">
                    <a:pos x="T6" y="T7"/>
                  </a:cxn>
                  <a:cxn ang="0">
                    <a:pos x="T8" y="T9"/>
                  </a:cxn>
                </a:cxnLst>
                <a:rect l="0" t="0" r="r" b="b"/>
                <a:pathLst>
                  <a:path w="262" h="1073">
                    <a:moveTo>
                      <a:pt x="0" y="0"/>
                    </a:moveTo>
                    <a:lnTo>
                      <a:pt x="0" y="1072"/>
                    </a:lnTo>
                    <a:lnTo>
                      <a:pt x="261" y="1072"/>
                    </a:lnTo>
                    <a:lnTo>
                      <a:pt x="261"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4" name="Freeform 81"/>
              <p:cNvSpPr>
                <a:spLocks noChangeArrowheads="1"/>
              </p:cNvSpPr>
              <p:nvPr/>
            </p:nvSpPr>
            <p:spPr bwMode="auto">
              <a:xfrm>
                <a:off x="930" y="1051"/>
                <a:ext cx="59" cy="242"/>
              </a:xfrm>
              <a:custGeom>
                <a:avLst/>
                <a:gdLst>
                  <a:gd name="T0" fmla="*/ 0 w 266"/>
                  <a:gd name="T1" fmla="*/ 0 h 1073"/>
                  <a:gd name="T2" fmla="*/ 0 w 266"/>
                  <a:gd name="T3" fmla="*/ 1072 h 1073"/>
                  <a:gd name="T4" fmla="*/ 265 w 266"/>
                  <a:gd name="T5" fmla="*/ 1072 h 1073"/>
                  <a:gd name="T6" fmla="*/ 265 w 266"/>
                  <a:gd name="T7" fmla="*/ 0 h 1073"/>
                  <a:gd name="T8" fmla="*/ 0 w 266"/>
                  <a:gd name="T9" fmla="*/ 0 h 1073"/>
                </a:gdLst>
                <a:ahLst/>
                <a:cxnLst>
                  <a:cxn ang="0">
                    <a:pos x="T0" y="T1"/>
                  </a:cxn>
                  <a:cxn ang="0">
                    <a:pos x="T2" y="T3"/>
                  </a:cxn>
                  <a:cxn ang="0">
                    <a:pos x="T4" y="T5"/>
                  </a:cxn>
                  <a:cxn ang="0">
                    <a:pos x="T6" y="T7"/>
                  </a:cxn>
                  <a:cxn ang="0">
                    <a:pos x="T8" y="T9"/>
                  </a:cxn>
                </a:cxnLst>
                <a:rect l="0" t="0" r="r" b="b"/>
                <a:pathLst>
                  <a:path w="266" h="1073">
                    <a:moveTo>
                      <a:pt x="0" y="0"/>
                    </a:moveTo>
                    <a:lnTo>
                      <a:pt x="0" y="1072"/>
                    </a:lnTo>
                    <a:lnTo>
                      <a:pt x="265" y="1072"/>
                    </a:lnTo>
                    <a:lnTo>
                      <a:pt x="265"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Freeform 82"/>
              <p:cNvSpPr>
                <a:spLocks noChangeArrowheads="1"/>
              </p:cNvSpPr>
              <p:nvPr/>
            </p:nvSpPr>
            <p:spPr bwMode="auto">
              <a:xfrm>
                <a:off x="671" y="876"/>
                <a:ext cx="325" cy="418"/>
              </a:xfrm>
              <a:custGeom>
                <a:avLst/>
                <a:gdLst>
                  <a:gd name="T0" fmla="*/ 1247 w 1439"/>
                  <a:gd name="T1" fmla="*/ 223 h 1847"/>
                  <a:gd name="T2" fmla="*/ 1247 w 1439"/>
                  <a:gd name="T3" fmla="*/ 223 h 1847"/>
                  <a:gd name="T4" fmla="*/ 725 w 1439"/>
                  <a:gd name="T5" fmla="*/ 4 h 1847"/>
                  <a:gd name="T6" fmla="*/ 714 w 1439"/>
                  <a:gd name="T7" fmla="*/ 4 h 1847"/>
                  <a:gd name="T8" fmla="*/ 191 w 1439"/>
                  <a:gd name="T9" fmla="*/ 223 h 1847"/>
                  <a:gd name="T10" fmla="*/ 0 w 1439"/>
                  <a:gd name="T11" fmla="*/ 517 h 1847"/>
                  <a:gd name="T12" fmla="*/ 0 w 1439"/>
                  <a:gd name="T13" fmla="*/ 1846 h 1847"/>
                  <a:gd name="T14" fmla="*/ 34 w 1439"/>
                  <a:gd name="T15" fmla="*/ 1846 h 1847"/>
                  <a:gd name="T16" fmla="*/ 34 w 1439"/>
                  <a:gd name="T17" fmla="*/ 517 h 1847"/>
                  <a:gd name="T18" fmla="*/ 206 w 1439"/>
                  <a:gd name="T19" fmla="*/ 257 h 1847"/>
                  <a:gd name="T20" fmla="*/ 721 w 1439"/>
                  <a:gd name="T21" fmla="*/ 34 h 1847"/>
                  <a:gd name="T22" fmla="*/ 1233 w 1439"/>
                  <a:gd name="T23" fmla="*/ 257 h 1847"/>
                  <a:gd name="T24" fmla="*/ 1404 w 1439"/>
                  <a:gd name="T25" fmla="*/ 517 h 1847"/>
                  <a:gd name="T26" fmla="*/ 1404 w 1439"/>
                  <a:gd name="T27" fmla="*/ 1846 h 1847"/>
                  <a:gd name="T28" fmla="*/ 1438 w 1439"/>
                  <a:gd name="T29" fmla="*/ 1846 h 1847"/>
                  <a:gd name="T30" fmla="*/ 1438 w 1439"/>
                  <a:gd name="T31" fmla="*/ 517 h 1847"/>
                  <a:gd name="T32" fmla="*/ 1247 w 1439"/>
                  <a:gd name="T33" fmla="*/ 223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9" h="1847">
                    <a:moveTo>
                      <a:pt x="1247" y="223"/>
                    </a:moveTo>
                    <a:lnTo>
                      <a:pt x="1247" y="223"/>
                    </a:lnTo>
                    <a:cubicBezTo>
                      <a:pt x="725" y="4"/>
                      <a:pt x="725" y="4"/>
                      <a:pt x="725" y="4"/>
                    </a:cubicBezTo>
                    <a:cubicBezTo>
                      <a:pt x="721" y="0"/>
                      <a:pt x="717" y="0"/>
                      <a:pt x="714" y="4"/>
                    </a:cubicBezTo>
                    <a:cubicBezTo>
                      <a:pt x="191" y="223"/>
                      <a:pt x="191" y="223"/>
                      <a:pt x="191" y="223"/>
                    </a:cubicBezTo>
                    <a:cubicBezTo>
                      <a:pt x="75" y="276"/>
                      <a:pt x="0" y="389"/>
                      <a:pt x="0" y="517"/>
                    </a:cubicBezTo>
                    <a:cubicBezTo>
                      <a:pt x="0" y="1846"/>
                      <a:pt x="0" y="1846"/>
                      <a:pt x="0" y="1846"/>
                    </a:cubicBezTo>
                    <a:cubicBezTo>
                      <a:pt x="34" y="1846"/>
                      <a:pt x="34" y="1846"/>
                      <a:pt x="34" y="1846"/>
                    </a:cubicBezTo>
                    <a:cubicBezTo>
                      <a:pt x="34" y="517"/>
                      <a:pt x="34" y="517"/>
                      <a:pt x="34" y="517"/>
                    </a:cubicBezTo>
                    <a:cubicBezTo>
                      <a:pt x="34" y="400"/>
                      <a:pt x="101" y="298"/>
                      <a:pt x="206" y="257"/>
                    </a:cubicBezTo>
                    <a:cubicBezTo>
                      <a:pt x="721" y="34"/>
                      <a:pt x="721" y="34"/>
                      <a:pt x="721" y="34"/>
                    </a:cubicBezTo>
                    <a:cubicBezTo>
                      <a:pt x="1233" y="257"/>
                      <a:pt x="1233" y="257"/>
                      <a:pt x="1233" y="257"/>
                    </a:cubicBezTo>
                    <a:cubicBezTo>
                      <a:pt x="1337" y="298"/>
                      <a:pt x="1404" y="400"/>
                      <a:pt x="1404" y="517"/>
                    </a:cubicBezTo>
                    <a:cubicBezTo>
                      <a:pt x="1404" y="1846"/>
                      <a:pt x="1404" y="1846"/>
                      <a:pt x="1404" y="1846"/>
                    </a:cubicBezTo>
                    <a:cubicBezTo>
                      <a:pt x="1438" y="1846"/>
                      <a:pt x="1438" y="1846"/>
                      <a:pt x="1438" y="1846"/>
                    </a:cubicBezTo>
                    <a:cubicBezTo>
                      <a:pt x="1438" y="517"/>
                      <a:pt x="1438" y="517"/>
                      <a:pt x="1438" y="517"/>
                    </a:cubicBezTo>
                    <a:cubicBezTo>
                      <a:pt x="1438" y="389"/>
                      <a:pt x="1363" y="276"/>
                      <a:pt x="1247" y="223"/>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6" name="Freeform 83"/>
              <p:cNvSpPr>
                <a:spLocks noChangeArrowheads="1"/>
              </p:cNvSpPr>
              <p:nvPr/>
            </p:nvSpPr>
            <p:spPr bwMode="auto">
              <a:xfrm>
                <a:off x="731" y="1033"/>
                <a:ext cx="7" cy="260"/>
              </a:xfrm>
              <a:custGeom>
                <a:avLst/>
                <a:gdLst>
                  <a:gd name="T0" fmla="*/ 15 w 35"/>
                  <a:gd name="T1" fmla="*/ 0 h 1152"/>
                  <a:gd name="T2" fmla="*/ 15 w 35"/>
                  <a:gd name="T3" fmla="*/ 0 h 1152"/>
                  <a:gd name="T4" fmla="*/ 0 w 35"/>
                  <a:gd name="T5" fmla="*/ 15 h 1152"/>
                  <a:gd name="T6" fmla="*/ 0 w 35"/>
                  <a:gd name="T7" fmla="*/ 1151 h 1152"/>
                  <a:gd name="T8" fmla="*/ 34 w 35"/>
                  <a:gd name="T9" fmla="*/ 1151 h 1152"/>
                  <a:gd name="T10" fmla="*/ 34 w 35"/>
                  <a:gd name="T11" fmla="*/ 15 h 1152"/>
                  <a:gd name="T12" fmla="*/ 15 w 35"/>
                  <a:gd name="T13" fmla="*/ 0 h 1152"/>
                </a:gdLst>
                <a:ahLst/>
                <a:cxnLst>
                  <a:cxn ang="0">
                    <a:pos x="T0" y="T1"/>
                  </a:cxn>
                  <a:cxn ang="0">
                    <a:pos x="T2" y="T3"/>
                  </a:cxn>
                  <a:cxn ang="0">
                    <a:pos x="T4" y="T5"/>
                  </a:cxn>
                  <a:cxn ang="0">
                    <a:pos x="T6" y="T7"/>
                  </a:cxn>
                  <a:cxn ang="0">
                    <a:pos x="T8" y="T9"/>
                  </a:cxn>
                  <a:cxn ang="0">
                    <a:pos x="T10" y="T11"/>
                  </a:cxn>
                  <a:cxn ang="0">
                    <a:pos x="T12" y="T13"/>
                  </a:cxn>
                </a:cxnLst>
                <a:rect l="0" t="0" r="r" b="b"/>
                <a:pathLst>
                  <a:path w="35" h="1152">
                    <a:moveTo>
                      <a:pt x="15" y="0"/>
                    </a:moveTo>
                    <a:lnTo>
                      <a:pt x="15" y="0"/>
                    </a:lnTo>
                    <a:cubicBezTo>
                      <a:pt x="8" y="0"/>
                      <a:pt x="0" y="7"/>
                      <a:pt x="0" y="15"/>
                    </a:cubicBezTo>
                    <a:cubicBezTo>
                      <a:pt x="0" y="1151"/>
                      <a:pt x="0" y="1151"/>
                      <a:pt x="0" y="1151"/>
                    </a:cubicBezTo>
                    <a:cubicBezTo>
                      <a:pt x="34" y="1151"/>
                      <a:pt x="34" y="1151"/>
                      <a:pt x="34" y="1151"/>
                    </a:cubicBezTo>
                    <a:cubicBezTo>
                      <a:pt x="34" y="15"/>
                      <a:pt x="34" y="15"/>
                      <a:pt x="34" y="15"/>
                    </a:cubicBezTo>
                    <a:cubicBezTo>
                      <a:pt x="34" y="7"/>
                      <a:pt x="27" y="0"/>
                      <a:pt x="15"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7" name="Freeform 84"/>
              <p:cNvSpPr>
                <a:spLocks noChangeArrowheads="1"/>
              </p:cNvSpPr>
              <p:nvPr/>
            </p:nvSpPr>
            <p:spPr bwMode="auto">
              <a:xfrm>
                <a:off x="690" y="1048"/>
                <a:ext cx="48" cy="6"/>
              </a:xfrm>
              <a:custGeom>
                <a:avLst/>
                <a:gdLst>
                  <a:gd name="T0" fmla="*/ 198 w 218"/>
                  <a:gd name="T1" fmla="*/ 0 h 31"/>
                  <a:gd name="T2" fmla="*/ 198 w 218"/>
                  <a:gd name="T3" fmla="*/ 0 h 31"/>
                  <a:gd name="T4" fmla="*/ 15 w 218"/>
                  <a:gd name="T5" fmla="*/ 0 h 31"/>
                  <a:gd name="T6" fmla="*/ 0 w 218"/>
                  <a:gd name="T7" fmla="*/ 15 h 31"/>
                  <a:gd name="T8" fmla="*/ 15 w 218"/>
                  <a:gd name="T9" fmla="*/ 30 h 31"/>
                  <a:gd name="T10" fmla="*/ 198 w 218"/>
                  <a:gd name="T11" fmla="*/ 30 h 31"/>
                  <a:gd name="T12" fmla="*/ 217 w 218"/>
                  <a:gd name="T13" fmla="*/ 15 h 31"/>
                  <a:gd name="T14" fmla="*/ 198 w 218"/>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31">
                    <a:moveTo>
                      <a:pt x="198" y="0"/>
                    </a:moveTo>
                    <a:lnTo>
                      <a:pt x="198" y="0"/>
                    </a:lnTo>
                    <a:cubicBezTo>
                      <a:pt x="15" y="0"/>
                      <a:pt x="15" y="0"/>
                      <a:pt x="15" y="0"/>
                    </a:cubicBezTo>
                    <a:cubicBezTo>
                      <a:pt x="8" y="0"/>
                      <a:pt x="0" y="7"/>
                      <a:pt x="0" y="15"/>
                    </a:cubicBezTo>
                    <a:cubicBezTo>
                      <a:pt x="0" y="26"/>
                      <a:pt x="8" y="30"/>
                      <a:pt x="15" y="30"/>
                    </a:cubicBezTo>
                    <a:cubicBezTo>
                      <a:pt x="198" y="30"/>
                      <a:pt x="198" y="30"/>
                      <a:pt x="198" y="30"/>
                    </a:cubicBezTo>
                    <a:cubicBezTo>
                      <a:pt x="210" y="30"/>
                      <a:pt x="217" y="26"/>
                      <a:pt x="217" y="15"/>
                    </a:cubicBezTo>
                    <a:cubicBezTo>
                      <a:pt x="217" y="7"/>
                      <a:pt x="210" y="0"/>
                      <a:pt x="198"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8" name="Freeform 85"/>
              <p:cNvSpPr>
                <a:spLocks noChangeArrowheads="1"/>
              </p:cNvSpPr>
              <p:nvPr/>
            </p:nvSpPr>
            <p:spPr bwMode="auto">
              <a:xfrm>
                <a:off x="927" y="1033"/>
                <a:ext cx="7" cy="260"/>
              </a:xfrm>
              <a:custGeom>
                <a:avLst/>
                <a:gdLst>
                  <a:gd name="T0" fmla="*/ 15 w 35"/>
                  <a:gd name="T1" fmla="*/ 0 h 1152"/>
                  <a:gd name="T2" fmla="*/ 15 w 35"/>
                  <a:gd name="T3" fmla="*/ 0 h 1152"/>
                  <a:gd name="T4" fmla="*/ 0 w 35"/>
                  <a:gd name="T5" fmla="*/ 15 h 1152"/>
                  <a:gd name="T6" fmla="*/ 0 w 35"/>
                  <a:gd name="T7" fmla="*/ 1151 h 1152"/>
                  <a:gd name="T8" fmla="*/ 34 w 35"/>
                  <a:gd name="T9" fmla="*/ 1151 h 1152"/>
                  <a:gd name="T10" fmla="*/ 34 w 35"/>
                  <a:gd name="T11" fmla="*/ 15 h 1152"/>
                  <a:gd name="T12" fmla="*/ 15 w 35"/>
                  <a:gd name="T13" fmla="*/ 0 h 1152"/>
                </a:gdLst>
                <a:ahLst/>
                <a:cxnLst>
                  <a:cxn ang="0">
                    <a:pos x="T0" y="T1"/>
                  </a:cxn>
                  <a:cxn ang="0">
                    <a:pos x="T2" y="T3"/>
                  </a:cxn>
                  <a:cxn ang="0">
                    <a:pos x="T4" y="T5"/>
                  </a:cxn>
                  <a:cxn ang="0">
                    <a:pos x="T6" y="T7"/>
                  </a:cxn>
                  <a:cxn ang="0">
                    <a:pos x="T8" y="T9"/>
                  </a:cxn>
                  <a:cxn ang="0">
                    <a:pos x="T10" y="T11"/>
                  </a:cxn>
                  <a:cxn ang="0">
                    <a:pos x="T12" y="T13"/>
                  </a:cxn>
                </a:cxnLst>
                <a:rect l="0" t="0" r="r" b="b"/>
                <a:pathLst>
                  <a:path w="35" h="1152">
                    <a:moveTo>
                      <a:pt x="15" y="0"/>
                    </a:moveTo>
                    <a:lnTo>
                      <a:pt x="15" y="0"/>
                    </a:lnTo>
                    <a:cubicBezTo>
                      <a:pt x="7" y="0"/>
                      <a:pt x="0" y="7"/>
                      <a:pt x="0" y="15"/>
                    </a:cubicBezTo>
                    <a:cubicBezTo>
                      <a:pt x="0" y="1151"/>
                      <a:pt x="0" y="1151"/>
                      <a:pt x="0" y="1151"/>
                    </a:cubicBezTo>
                    <a:cubicBezTo>
                      <a:pt x="34" y="1151"/>
                      <a:pt x="34" y="1151"/>
                      <a:pt x="34" y="1151"/>
                    </a:cubicBezTo>
                    <a:cubicBezTo>
                      <a:pt x="34" y="15"/>
                      <a:pt x="34" y="15"/>
                      <a:pt x="34" y="15"/>
                    </a:cubicBezTo>
                    <a:cubicBezTo>
                      <a:pt x="34" y="7"/>
                      <a:pt x="26" y="0"/>
                      <a:pt x="15"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9" name="Freeform 86"/>
              <p:cNvSpPr>
                <a:spLocks noChangeArrowheads="1"/>
              </p:cNvSpPr>
              <p:nvPr/>
            </p:nvSpPr>
            <p:spPr bwMode="auto">
              <a:xfrm>
                <a:off x="927" y="1048"/>
                <a:ext cx="48" cy="6"/>
              </a:xfrm>
              <a:custGeom>
                <a:avLst/>
                <a:gdLst>
                  <a:gd name="T0" fmla="*/ 198 w 217"/>
                  <a:gd name="T1" fmla="*/ 0 h 31"/>
                  <a:gd name="T2" fmla="*/ 198 w 217"/>
                  <a:gd name="T3" fmla="*/ 0 h 31"/>
                  <a:gd name="T4" fmla="*/ 15 w 217"/>
                  <a:gd name="T5" fmla="*/ 0 h 31"/>
                  <a:gd name="T6" fmla="*/ 0 w 217"/>
                  <a:gd name="T7" fmla="*/ 15 h 31"/>
                  <a:gd name="T8" fmla="*/ 15 w 217"/>
                  <a:gd name="T9" fmla="*/ 30 h 31"/>
                  <a:gd name="T10" fmla="*/ 198 w 217"/>
                  <a:gd name="T11" fmla="*/ 30 h 31"/>
                  <a:gd name="T12" fmla="*/ 216 w 217"/>
                  <a:gd name="T13" fmla="*/ 15 h 31"/>
                  <a:gd name="T14" fmla="*/ 198 w 217"/>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31">
                    <a:moveTo>
                      <a:pt x="198" y="0"/>
                    </a:moveTo>
                    <a:lnTo>
                      <a:pt x="198" y="0"/>
                    </a:lnTo>
                    <a:cubicBezTo>
                      <a:pt x="15" y="0"/>
                      <a:pt x="15" y="0"/>
                      <a:pt x="15" y="0"/>
                    </a:cubicBezTo>
                    <a:cubicBezTo>
                      <a:pt x="7" y="0"/>
                      <a:pt x="0" y="7"/>
                      <a:pt x="0" y="15"/>
                    </a:cubicBezTo>
                    <a:cubicBezTo>
                      <a:pt x="0" y="26"/>
                      <a:pt x="7" y="30"/>
                      <a:pt x="15" y="30"/>
                    </a:cubicBezTo>
                    <a:cubicBezTo>
                      <a:pt x="198" y="30"/>
                      <a:pt x="198" y="30"/>
                      <a:pt x="198" y="30"/>
                    </a:cubicBezTo>
                    <a:cubicBezTo>
                      <a:pt x="209" y="30"/>
                      <a:pt x="216" y="26"/>
                      <a:pt x="216" y="15"/>
                    </a:cubicBezTo>
                    <a:cubicBezTo>
                      <a:pt x="216" y="7"/>
                      <a:pt x="209" y="0"/>
                      <a:pt x="198"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50" name="Freeform 87"/>
              <p:cNvSpPr>
                <a:spLocks noChangeArrowheads="1"/>
              </p:cNvSpPr>
              <p:nvPr/>
            </p:nvSpPr>
            <p:spPr bwMode="auto">
              <a:xfrm>
                <a:off x="754" y="817"/>
                <a:ext cx="159" cy="184"/>
              </a:xfrm>
              <a:custGeom>
                <a:avLst/>
                <a:gdLst>
                  <a:gd name="T0" fmla="*/ 538 w 707"/>
                  <a:gd name="T1" fmla="*/ 354 h 816"/>
                  <a:gd name="T2" fmla="*/ 538 w 707"/>
                  <a:gd name="T3" fmla="*/ 354 h 816"/>
                  <a:gd name="T4" fmla="*/ 538 w 707"/>
                  <a:gd name="T5" fmla="*/ 0 h 816"/>
                  <a:gd name="T6" fmla="*/ 168 w 707"/>
                  <a:gd name="T7" fmla="*/ 0 h 816"/>
                  <a:gd name="T8" fmla="*/ 168 w 707"/>
                  <a:gd name="T9" fmla="*/ 354 h 816"/>
                  <a:gd name="T10" fmla="*/ 0 w 707"/>
                  <a:gd name="T11" fmla="*/ 426 h 816"/>
                  <a:gd name="T12" fmla="*/ 0 w 707"/>
                  <a:gd name="T13" fmla="*/ 460 h 816"/>
                  <a:gd name="T14" fmla="*/ 355 w 707"/>
                  <a:gd name="T15" fmla="*/ 815 h 816"/>
                  <a:gd name="T16" fmla="*/ 706 w 707"/>
                  <a:gd name="T17" fmla="*/ 460 h 816"/>
                  <a:gd name="T18" fmla="*/ 706 w 707"/>
                  <a:gd name="T19" fmla="*/ 426 h 816"/>
                  <a:gd name="T20" fmla="*/ 538 w 707"/>
                  <a:gd name="T21" fmla="*/ 354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7" h="816">
                    <a:moveTo>
                      <a:pt x="538" y="354"/>
                    </a:moveTo>
                    <a:lnTo>
                      <a:pt x="538" y="354"/>
                    </a:lnTo>
                    <a:cubicBezTo>
                      <a:pt x="538" y="0"/>
                      <a:pt x="538" y="0"/>
                      <a:pt x="538" y="0"/>
                    </a:cubicBezTo>
                    <a:cubicBezTo>
                      <a:pt x="168" y="0"/>
                      <a:pt x="168" y="0"/>
                      <a:pt x="168" y="0"/>
                    </a:cubicBezTo>
                    <a:cubicBezTo>
                      <a:pt x="168" y="354"/>
                      <a:pt x="168" y="354"/>
                      <a:pt x="168" y="354"/>
                    </a:cubicBezTo>
                    <a:cubicBezTo>
                      <a:pt x="0" y="426"/>
                      <a:pt x="0" y="426"/>
                      <a:pt x="0" y="426"/>
                    </a:cubicBezTo>
                    <a:cubicBezTo>
                      <a:pt x="0" y="437"/>
                      <a:pt x="0" y="449"/>
                      <a:pt x="0" y="460"/>
                    </a:cubicBezTo>
                    <a:cubicBezTo>
                      <a:pt x="0" y="656"/>
                      <a:pt x="157" y="815"/>
                      <a:pt x="355" y="815"/>
                    </a:cubicBezTo>
                    <a:cubicBezTo>
                      <a:pt x="549" y="815"/>
                      <a:pt x="706" y="656"/>
                      <a:pt x="706" y="460"/>
                    </a:cubicBezTo>
                    <a:cubicBezTo>
                      <a:pt x="706" y="449"/>
                      <a:pt x="706" y="437"/>
                      <a:pt x="706" y="426"/>
                    </a:cubicBezTo>
                    <a:lnTo>
                      <a:pt x="538" y="35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51" name="Freeform 88"/>
              <p:cNvSpPr>
                <a:spLocks noChangeArrowheads="1"/>
              </p:cNvSpPr>
              <p:nvPr/>
            </p:nvSpPr>
            <p:spPr bwMode="auto">
              <a:xfrm>
                <a:off x="751" y="813"/>
                <a:ext cx="167" cy="192"/>
              </a:xfrm>
              <a:custGeom>
                <a:avLst/>
                <a:gdLst>
                  <a:gd name="T0" fmla="*/ 725 w 741"/>
                  <a:gd name="T1" fmla="*/ 427 h 851"/>
                  <a:gd name="T2" fmla="*/ 725 w 741"/>
                  <a:gd name="T3" fmla="*/ 427 h 851"/>
                  <a:gd name="T4" fmla="*/ 568 w 741"/>
                  <a:gd name="T5" fmla="*/ 363 h 851"/>
                  <a:gd name="T6" fmla="*/ 568 w 741"/>
                  <a:gd name="T7" fmla="*/ 16 h 851"/>
                  <a:gd name="T8" fmla="*/ 553 w 741"/>
                  <a:gd name="T9" fmla="*/ 0 h 851"/>
                  <a:gd name="T10" fmla="*/ 183 w 741"/>
                  <a:gd name="T11" fmla="*/ 0 h 851"/>
                  <a:gd name="T12" fmla="*/ 168 w 741"/>
                  <a:gd name="T13" fmla="*/ 16 h 851"/>
                  <a:gd name="T14" fmla="*/ 168 w 741"/>
                  <a:gd name="T15" fmla="*/ 363 h 851"/>
                  <a:gd name="T16" fmla="*/ 11 w 741"/>
                  <a:gd name="T17" fmla="*/ 427 h 851"/>
                  <a:gd name="T18" fmla="*/ 0 w 741"/>
                  <a:gd name="T19" fmla="*/ 442 h 851"/>
                  <a:gd name="T20" fmla="*/ 0 w 741"/>
                  <a:gd name="T21" fmla="*/ 476 h 851"/>
                  <a:gd name="T22" fmla="*/ 370 w 741"/>
                  <a:gd name="T23" fmla="*/ 850 h 851"/>
                  <a:gd name="T24" fmla="*/ 740 w 741"/>
                  <a:gd name="T25" fmla="*/ 476 h 851"/>
                  <a:gd name="T26" fmla="*/ 736 w 741"/>
                  <a:gd name="T27" fmla="*/ 442 h 851"/>
                  <a:gd name="T28" fmla="*/ 725 w 741"/>
                  <a:gd name="T29" fmla="*/ 427 h 851"/>
                  <a:gd name="T30" fmla="*/ 370 w 741"/>
                  <a:gd name="T31" fmla="*/ 816 h 851"/>
                  <a:gd name="T32" fmla="*/ 370 w 741"/>
                  <a:gd name="T33" fmla="*/ 816 h 851"/>
                  <a:gd name="T34" fmla="*/ 30 w 741"/>
                  <a:gd name="T35" fmla="*/ 476 h 851"/>
                  <a:gd name="T36" fmla="*/ 34 w 741"/>
                  <a:gd name="T37" fmla="*/ 453 h 851"/>
                  <a:gd name="T38" fmla="*/ 191 w 741"/>
                  <a:gd name="T39" fmla="*/ 389 h 851"/>
                  <a:gd name="T40" fmla="*/ 202 w 741"/>
                  <a:gd name="T41" fmla="*/ 370 h 851"/>
                  <a:gd name="T42" fmla="*/ 202 w 741"/>
                  <a:gd name="T43" fmla="*/ 31 h 851"/>
                  <a:gd name="T44" fmla="*/ 538 w 741"/>
                  <a:gd name="T45" fmla="*/ 31 h 851"/>
                  <a:gd name="T46" fmla="*/ 538 w 741"/>
                  <a:gd name="T47" fmla="*/ 370 h 851"/>
                  <a:gd name="T48" fmla="*/ 545 w 741"/>
                  <a:gd name="T49" fmla="*/ 389 h 851"/>
                  <a:gd name="T50" fmla="*/ 706 w 741"/>
                  <a:gd name="T51" fmla="*/ 453 h 851"/>
                  <a:gd name="T52" fmla="*/ 706 w 741"/>
                  <a:gd name="T53" fmla="*/ 476 h 851"/>
                  <a:gd name="T54" fmla="*/ 370 w 741"/>
                  <a:gd name="T55" fmla="*/ 816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1" h="851">
                    <a:moveTo>
                      <a:pt x="725" y="427"/>
                    </a:moveTo>
                    <a:lnTo>
                      <a:pt x="725" y="427"/>
                    </a:lnTo>
                    <a:cubicBezTo>
                      <a:pt x="568" y="363"/>
                      <a:pt x="568" y="363"/>
                      <a:pt x="568" y="363"/>
                    </a:cubicBezTo>
                    <a:cubicBezTo>
                      <a:pt x="568" y="16"/>
                      <a:pt x="568" y="16"/>
                      <a:pt x="568" y="16"/>
                    </a:cubicBezTo>
                    <a:cubicBezTo>
                      <a:pt x="568" y="8"/>
                      <a:pt x="560" y="0"/>
                      <a:pt x="553" y="0"/>
                    </a:cubicBezTo>
                    <a:cubicBezTo>
                      <a:pt x="183" y="0"/>
                      <a:pt x="183" y="0"/>
                      <a:pt x="183" y="0"/>
                    </a:cubicBezTo>
                    <a:cubicBezTo>
                      <a:pt x="176" y="0"/>
                      <a:pt x="168" y="8"/>
                      <a:pt x="168" y="16"/>
                    </a:cubicBezTo>
                    <a:cubicBezTo>
                      <a:pt x="168" y="363"/>
                      <a:pt x="168" y="363"/>
                      <a:pt x="168" y="363"/>
                    </a:cubicBezTo>
                    <a:cubicBezTo>
                      <a:pt x="11" y="427"/>
                      <a:pt x="11" y="427"/>
                      <a:pt x="11" y="427"/>
                    </a:cubicBezTo>
                    <a:cubicBezTo>
                      <a:pt x="4" y="431"/>
                      <a:pt x="0" y="435"/>
                      <a:pt x="0" y="442"/>
                    </a:cubicBezTo>
                    <a:cubicBezTo>
                      <a:pt x="0" y="453"/>
                      <a:pt x="0" y="465"/>
                      <a:pt x="0" y="476"/>
                    </a:cubicBezTo>
                    <a:cubicBezTo>
                      <a:pt x="0" y="680"/>
                      <a:pt x="165" y="850"/>
                      <a:pt x="370" y="850"/>
                    </a:cubicBezTo>
                    <a:cubicBezTo>
                      <a:pt x="572" y="850"/>
                      <a:pt x="740" y="680"/>
                      <a:pt x="740" y="476"/>
                    </a:cubicBezTo>
                    <a:cubicBezTo>
                      <a:pt x="740" y="465"/>
                      <a:pt x="736" y="453"/>
                      <a:pt x="736" y="442"/>
                    </a:cubicBezTo>
                    <a:cubicBezTo>
                      <a:pt x="736" y="435"/>
                      <a:pt x="732" y="431"/>
                      <a:pt x="725" y="427"/>
                    </a:cubicBezTo>
                    <a:close/>
                    <a:moveTo>
                      <a:pt x="370" y="816"/>
                    </a:moveTo>
                    <a:lnTo>
                      <a:pt x="370" y="816"/>
                    </a:lnTo>
                    <a:cubicBezTo>
                      <a:pt x="183" y="816"/>
                      <a:pt x="30" y="665"/>
                      <a:pt x="30" y="476"/>
                    </a:cubicBezTo>
                    <a:cubicBezTo>
                      <a:pt x="30" y="469"/>
                      <a:pt x="30" y="461"/>
                      <a:pt x="34" y="453"/>
                    </a:cubicBezTo>
                    <a:cubicBezTo>
                      <a:pt x="191" y="389"/>
                      <a:pt x="191" y="389"/>
                      <a:pt x="191" y="389"/>
                    </a:cubicBezTo>
                    <a:cubicBezTo>
                      <a:pt x="198" y="385"/>
                      <a:pt x="202" y="378"/>
                      <a:pt x="202" y="370"/>
                    </a:cubicBezTo>
                    <a:cubicBezTo>
                      <a:pt x="202" y="31"/>
                      <a:pt x="202" y="31"/>
                      <a:pt x="202" y="31"/>
                    </a:cubicBezTo>
                    <a:cubicBezTo>
                      <a:pt x="538" y="31"/>
                      <a:pt x="538" y="31"/>
                      <a:pt x="538" y="31"/>
                    </a:cubicBezTo>
                    <a:cubicBezTo>
                      <a:pt x="538" y="370"/>
                      <a:pt x="538" y="370"/>
                      <a:pt x="538" y="370"/>
                    </a:cubicBezTo>
                    <a:cubicBezTo>
                      <a:pt x="538" y="378"/>
                      <a:pt x="542" y="385"/>
                      <a:pt x="545" y="389"/>
                    </a:cubicBezTo>
                    <a:cubicBezTo>
                      <a:pt x="706" y="453"/>
                      <a:pt x="706" y="453"/>
                      <a:pt x="706" y="453"/>
                    </a:cubicBezTo>
                    <a:cubicBezTo>
                      <a:pt x="706" y="461"/>
                      <a:pt x="706" y="469"/>
                      <a:pt x="706" y="476"/>
                    </a:cubicBezTo>
                    <a:cubicBezTo>
                      <a:pt x="706" y="665"/>
                      <a:pt x="553" y="816"/>
                      <a:pt x="370" y="816"/>
                    </a:cubicBez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52" name="Freeform 89"/>
              <p:cNvSpPr>
                <a:spLocks noChangeArrowheads="1"/>
              </p:cNvSpPr>
              <p:nvPr/>
            </p:nvSpPr>
            <p:spPr bwMode="auto">
              <a:xfrm>
                <a:off x="830" y="976"/>
                <a:ext cx="7" cy="29"/>
              </a:xfrm>
              <a:custGeom>
                <a:avLst/>
                <a:gdLst>
                  <a:gd name="T0" fmla="*/ 19 w 35"/>
                  <a:gd name="T1" fmla="*/ 0 h 133"/>
                  <a:gd name="T2" fmla="*/ 19 w 35"/>
                  <a:gd name="T3" fmla="*/ 0 h 133"/>
                  <a:gd name="T4" fmla="*/ 0 w 35"/>
                  <a:gd name="T5" fmla="*/ 15 h 133"/>
                  <a:gd name="T6" fmla="*/ 0 w 35"/>
                  <a:gd name="T7" fmla="*/ 113 h 133"/>
                  <a:gd name="T8" fmla="*/ 19 w 35"/>
                  <a:gd name="T9" fmla="*/ 132 h 133"/>
                  <a:gd name="T10" fmla="*/ 34 w 35"/>
                  <a:gd name="T11" fmla="*/ 113 h 133"/>
                  <a:gd name="T12" fmla="*/ 34 w 35"/>
                  <a:gd name="T13" fmla="*/ 15 h 133"/>
                  <a:gd name="T14" fmla="*/ 19 w 35"/>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3">
                    <a:moveTo>
                      <a:pt x="19" y="0"/>
                    </a:moveTo>
                    <a:lnTo>
                      <a:pt x="19" y="0"/>
                    </a:lnTo>
                    <a:cubicBezTo>
                      <a:pt x="8" y="0"/>
                      <a:pt x="0" y="7"/>
                      <a:pt x="0" y="15"/>
                    </a:cubicBezTo>
                    <a:cubicBezTo>
                      <a:pt x="0" y="113"/>
                      <a:pt x="0" y="113"/>
                      <a:pt x="0" y="113"/>
                    </a:cubicBezTo>
                    <a:cubicBezTo>
                      <a:pt x="0" y="124"/>
                      <a:pt x="8" y="132"/>
                      <a:pt x="19" y="132"/>
                    </a:cubicBezTo>
                    <a:cubicBezTo>
                      <a:pt x="26" y="132"/>
                      <a:pt x="34" y="124"/>
                      <a:pt x="34" y="113"/>
                    </a:cubicBezTo>
                    <a:cubicBezTo>
                      <a:pt x="34" y="15"/>
                      <a:pt x="34" y="15"/>
                      <a:pt x="34" y="15"/>
                    </a:cubicBezTo>
                    <a:cubicBezTo>
                      <a:pt x="34" y="7"/>
                      <a:pt x="26" y="0"/>
                      <a:pt x="19"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90"/>
              <p:cNvSpPr>
                <a:spLocks noChangeArrowheads="1"/>
              </p:cNvSpPr>
              <p:nvPr/>
            </p:nvSpPr>
            <p:spPr bwMode="auto">
              <a:xfrm>
                <a:off x="689" y="565"/>
                <a:ext cx="289" cy="299"/>
              </a:xfrm>
              <a:custGeom>
                <a:avLst/>
                <a:gdLst>
                  <a:gd name="T0" fmla="*/ 418 w 1281"/>
                  <a:gd name="T1" fmla="*/ 0 h 1322"/>
                  <a:gd name="T2" fmla="*/ 418 w 1281"/>
                  <a:gd name="T3" fmla="*/ 0 h 1322"/>
                  <a:gd name="T4" fmla="*/ 0 w 1281"/>
                  <a:gd name="T5" fmla="*/ 419 h 1322"/>
                  <a:gd name="T6" fmla="*/ 0 w 1281"/>
                  <a:gd name="T7" fmla="*/ 675 h 1322"/>
                  <a:gd name="T8" fmla="*/ 642 w 1281"/>
                  <a:gd name="T9" fmla="*/ 1321 h 1322"/>
                  <a:gd name="T10" fmla="*/ 642 w 1281"/>
                  <a:gd name="T11" fmla="*/ 1321 h 1322"/>
                  <a:gd name="T12" fmla="*/ 1280 w 1281"/>
                  <a:gd name="T13" fmla="*/ 675 h 1322"/>
                  <a:gd name="T14" fmla="*/ 1280 w 1281"/>
                  <a:gd name="T15" fmla="*/ 403 h 1322"/>
                  <a:gd name="T16" fmla="*/ 1094 w 1281"/>
                  <a:gd name="T17" fmla="*/ 0 h 1322"/>
                  <a:gd name="T18" fmla="*/ 418 w 1281"/>
                  <a:gd name="T19" fmla="*/ 0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1" h="1322">
                    <a:moveTo>
                      <a:pt x="418" y="0"/>
                    </a:moveTo>
                    <a:lnTo>
                      <a:pt x="418" y="0"/>
                    </a:lnTo>
                    <a:cubicBezTo>
                      <a:pt x="186" y="0"/>
                      <a:pt x="0" y="188"/>
                      <a:pt x="0" y="419"/>
                    </a:cubicBezTo>
                    <a:cubicBezTo>
                      <a:pt x="0" y="675"/>
                      <a:pt x="0" y="675"/>
                      <a:pt x="0" y="675"/>
                    </a:cubicBezTo>
                    <a:cubicBezTo>
                      <a:pt x="0" y="1034"/>
                      <a:pt x="287" y="1321"/>
                      <a:pt x="642" y="1321"/>
                    </a:cubicBezTo>
                    <a:lnTo>
                      <a:pt x="642" y="1321"/>
                    </a:lnTo>
                    <a:cubicBezTo>
                      <a:pt x="993" y="1321"/>
                      <a:pt x="1280" y="1034"/>
                      <a:pt x="1280" y="675"/>
                    </a:cubicBezTo>
                    <a:cubicBezTo>
                      <a:pt x="1280" y="675"/>
                      <a:pt x="1280" y="472"/>
                      <a:pt x="1280" y="403"/>
                    </a:cubicBezTo>
                    <a:cubicBezTo>
                      <a:pt x="1280" y="170"/>
                      <a:pt x="1116" y="0"/>
                      <a:pt x="1094" y="0"/>
                    </a:cubicBezTo>
                    <a:cubicBezTo>
                      <a:pt x="418" y="0"/>
                      <a:pt x="418" y="0"/>
                      <a:pt x="418"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91"/>
              <p:cNvSpPr>
                <a:spLocks noChangeArrowheads="1"/>
              </p:cNvSpPr>
              <p:nvPr/>
            </p:nvSpPr>
            <p:spPr bwMode="auto">
              <a:xfrm>
                <a:off x="685" y="560"/>
                <a:ext cx="299" cy="309"/>
              </a:xfrm>
              <a:custGeom>
                <a:avLst/>
                <a:gdLst>
                  <a:gd name="T0" fmla="*/ 661 w 1323"/>
                  <a:gd name="T1" fmla="*/ 1367 h 1368"/>
                  <a:gd name="T2" fmla="*/ 661 w 1323"/>
                  <a:gd name="T3" fmla="*/ 1367 h 1368"/>
                  <a:gd name="T4" fmla="*/ 0 w 1323"/>
                  <a:gd name="T5" fmla="*/ 698 h 1368"/>
                  <a:gd name="T6" fmla="*/ 0 w 1323"/>
                  <a:gd name="T7" fmla="*/ 411 h 1368"/>
                  <a:gd name="T8" fmla="*/ 407 w 1323"/>
                  <a:gd name="T9" fmla="*/ 0 h 1368"/>
                  <a:gd name="T10" fmla="*/ 840 w 1323"/>
                  <a:gd name="T11" fmla="*/ 0 h 1368"/>
                  <a:gd name="T12" fmla="*/ 1210 w 1323"/>
                  <a:gd name="T13" fmla="*/ 109 h 1368"/>
                  <a:gd name="T14" fmla="*/ 1318 w 1323"/>
                  <a:gd name="T15" fmla="*/ 487 h 1368"/>
                  <a:gd name="T16" fmla="*/ 1318 w 1323"/>
                  <a:gd name="T17" fmla="*/ 698 h 1368"/>
                  <a:gd name="T18" fmla="*/ 661 w 1323"/>
                  <a:gd name="T19" fmla="*/ 1367 h 1368"/>
                  <a:gd name="T20" fmla="*/ 407 w 1323"/>
                  <a:gd name="T21" fmla="*/ 41 h 1368"/>
                  <a:gd name="T22" fmla="*/ 407 w 1323"/>
                  <a:gd name="T23" fmla="*/ 41 h 1368"/>
                  <a:gd name="T24" fmla="*/ 41 w 1323"/>
                  <a:gd name="T25" fmla="*/ 411 h 1368"/>
                  <a:gd name="T26" fmla="*/ 41 w 1323"/>
                  <a:gd name="T27" fmla="*/ 698 h 1368"/>
                  <a:gd name="T28" fmla="*/ 661 w 1323"/>
                  <a:gd name="T29" fmla="*/ 1325 h 1368"/>
                  <a:gd name="T30" fmla="*/ 1277 w 1323"/>
                  <a:gd name="T31" fmla="*/ 698 h 1368"/>
                  <a:gd name="T32" fmla="*/ 1277 w 1323"/>
                  <a:gd name="T33" fmla="*/ 487 h 1368"/>
                  <a:gd name="T34" fmla="*/ 1180 w 1323"/>
                  <a:gd name="T35" fmla="*/ 136 h 1368"/>
                  <a:gd name="T36" fmla="*/ 840 w 1323"/>
                  <a:gd name="T37" fmla="*/ 41 h 1368"/>
                  <a:gd name="T38" fmla="*/ 407 w 1323"/>
                  <a:gd name="T39" fmla="*/ 41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3" h="1368">
                    <a:moveTo>
                      <a:pt x="661" y="1367"/>
                    </a:moveTo>
                    <a:lnTo>
                      <a:pt x="661" y="1367"/>
                    </a:lnTo>
                    <a:cubicBezTo>
                      <a:pt x="295" y="1367"/>
                      <a:pt x="0" y="1065"/>
                      <a:pt x="0" y="698"/>
                    </a:cubicBezTo>
                    <a:cubicBezTo>
                      <a:pt x="0" y="411"/>
                      <a:pt x="0" y="411"/>
                      <a:pt x="0" y="411"/>
                    </a:cubicBezTo>
                    <a:cubicBezTo>
                      <a:pt x="0" y="185"/>
                      <a:pt x="183" y="0"/>
                      <a:pt x="407" y="0"/>
                    </a:cubicBezTo>
                    <a:cubicBezTo>
                      <a:pt x="840" y="0"/>
                      <a:pt x="840" y="0"/>
                      <a:pt x="840" y="0"/>
                    </a:cubicBezTo>
                    <a:cubicBezTo>
                      <a:pt x="978" y="0"/>
                      <a:pt x="1116" y="15"/>
                      <a:pt x="1210" y="109"/>
                    </a:cubicBezTo>
                    <a:cubicBezTo>
                      <a:pt x="1284" y="185"/>
                      <a:pt x="1322" y="309"/>
                      <a:pt x="1318" y="487"/>
                    </a:cubicBezTo>
                    <a:cubicBezTo>
                      <a:pt x="1318" y="698"/>
                      <a:pt x="1318" y="698"/>
                      <a:pt x="1318" y="698"/>
                    </a:cubicBezTo>
                    <a:cubicBezTo>
                      <a:pt x="1318" y="1065"/>
                      <a:pt x="1023" y="1367"/>
                      <a:pt x="661" y="1367"/>
                    </a:cubicBezTo>
                    <a:close/>
                    <a:moveTo>
                      <a:pt x="407" y="41"/>
                    </a:moveTo>
                    <a:lnTo>
                      <a:pt x="407" y="41"/>
                    </a:lnTo>
                    <a:cubicBezTo>
                      <a:pt x="205" y="41"/>
                      <a:pt x="41" y="208"/>
                      <a:pt x="41" y="411"/>
                    </a:cubicBezTo>
                    <a:cubicBezTo>
                      <a:pt x="41" y="698"/>
                      <a:pt x="41" y="698"/>
                      <a:pt x="41" y="698"/>
                    </a:cubicBezTo>
                    <a:cubicBezTo>
                      <a:pt x="41" y="1042"/>
                      <a:pt x="317" y="1325"/>
                      <a:pt x="661" y="1325"/>
                    </a:cubicBezTo>
                    <a:cubicBezTo>
                      <a:pt x="1001" y="1325"/>
                      <a:pt x="1277" y="1042"/>
                      <a:pt x="1277" y="698"/>
                    </a:cubicBezTo>
                    <a:cubicBezTo>
                      <a:pt x="1277" y="487"/>
                      <a:pt x="1277" y="487"/>
                      <a:pt x="1277" y="487"/>
                    </a:cubicBezTo>
                    <a:cubicBezTo>
                      <a:pt x="1281" y="321"/>
                      <a:pt x="1247" y="208"/>
                      <a:pt x="1180" y="136"/>
                    </a:cubicBezTo>
                    <a:cubicBezTo>
                      <a:pt x="1098" y="53"/>
                      <a:pt x="967" y="41"/>
                      <a:pt x="840" y="41"/>
                    </a:cubicBezTo>
                    <a:lnTo>
                      <a:pt x="407" y="41"/>
                    </a:ln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92"/>
              <p:cNvSpPr>
                <a:spLocks noChangeArrowheads="1"/>
              </p:cNvSpPr>
              <p:nvPr/>
            </p:nvSpPr>
            <p:spPr bwMode="auto">
              <a:xfrm>
                <a:off x="708" y="502"/>
                <a:ext cx="277" cy="163"/>
              </a:xfrm>
              <a:custGeom>
                <a:avLst/>
                <a:gdLst>
                  <a:gd name="T0" fmla="*/ 0 w 1226"/>
                  <a:gd name="T1" fmla="*/ 200 h 722"/>
                  <a:gd name="T2" fmla="*/ 0 w 1226"/>
                  <a:gd name="T3" fmla="*/ 200 h 722"/>
                  <a:gd name="T4" fmla="*/ 1225 w 1226"/>
                  <a:gd name="T5" fmla="*/ 506 h 722"/>
                  <a:gd name="T6" fmla="*/ 1225 w 1226"/>
                  <a:gd name="T7" fmla="*/ 280 h 722"/>
                  <a:gd name="T8" fmla="*/ 788 w 1226"/>
                  <a:gd name="T9" fmla="*/ 0 h 722"/>
                  <a:gd name="T10" fmla="*/ 78 w 1226"/>
                  <a:gd name="T11" fmla="*/ 49 h 722"/>
                  <a:gd name="T12" fmla="*/ 0 w 1226"/>
                  <a:gd name="T13" fmla="*/ 200 h 722"/>
                </a:gdLst>
                <a:ahLst/>
                <a:cxnLst>
                  <a:cxn ang="0">
                    <a:pos x="T0" y="T1"/>
                  </a:cxn>
                  <a:cxn ang="0">
                    <a:pos x="T2" y="T3"/>
                  </a:cxn>
                  <a:cxn ang="0">
                    <a:pos x="T4" y="T5"/>
                  </a:cxn>
                  <a:cxn ang="0">
                    <a:pos x="T6" y="T7"/>
                  </a:cxn>
                  <a:cxn ang="0">
                    <a:pos x="T8" y="T9"/>
                  </a:cxn>
                  <a:cxn ang="0">
                    <a:pos x="T10" y="T11"/>
                  </a:cxn>
                  <a:cxn ang="0">
                    <a:pos x="T12" y="T13"/>
                  </a:cxn>
                </a:cxnLst>
                <a:rect l="0" t="0" r="r" b="b"/>
                <a:pathLst>
                  <a:path w="1226" h="722">
                    <a:moveTo>
                      <a:pt x="0" y="200"/>
                    </a:moveTo>
                    <a:lnTo>
                      <a:pt x="0" y="200"/>
                    </a:lnTo>
                    <a:cubicBezTo>
                      <a:pt x="0" y="200"/>
                      <a:pt x="642" y="721"/>
                      <a:pt x="1225" y="506"/>
                    </a:cubicBezTo>
                    <a:cubicBezTo>
                      <a:pt x="1225" y="280"/>
                      <a:pt x="1225" y="280"/>
                      <a:pt x="1225" y="280"/>
                    </a:cubicBezTo>
                    <a:cubicBezTo>
                      <a:pt x="788" y="0"/>
                      <a:pt x="788" y="0"/>
                      <a:pt x="788" y="0"/>
                    </a:cubicBezTo>
                    <a:cubicBezTo>
                      <a:pt x="78" y="49"/>
                      <a:pt x="78" y="49"/>
                      <a:pt x="78" y="49"/>
                    </a:cubicBezTo>
                    <a:lnTo>
                      <a:pt x="0" y="200"/>
                    </a:lnTo>
                  </a:path>
                </a:pathLst>
              </a:custGeom>
              <a:solidFill>
                <a:srgbClr val="12AA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56" name="Freeform 93"/>
              <p:cNvSpPr>
                <a:spLocks noChangeArrowheads="1"/>
              </p:cNvSpPr>
              <p:nvPr/>
            </p:nvSpPr>
            <p:spPr bwMode="auto">
              <a:xfrm>
                <a:off x="670" y="541"/>
                <a:ext cx="90" cy="103"/>
              </a:xfrm>
              <a:custGeom>
                <a:avLst/>
                <a:gdLst>
                  <a:gd name="T0" fmla="*/ 399 w 400"/>
                  <a:gd name="T1" fmla="*/ 170 h 458"/>
                  <a:gd name="T2" fmla="*/ 399 w 400"/>
                  <a:gd name="T3" fmla="*/ 170 h 458"/>
                  <a:gd name="T4" fmla="*/ 33 w 400"/>
                  <a:gd name="T5" fmla="*/ 457 h 458"/>
                  <a:gd name="T6" fmla="*/ 0 w 400"/>
                  <a:gd name="T7" fmla="*/ 317 h 458"/>
                  <a:gd name="T8" fmla="*/ 127 w 400"/>
                  <a:gd name="T9" fmla="*/ 0 h 458"/>
                  <a:gd name="T10" fmla="*/ 399 w 400"/>
                  <a:gd name="T11" fmla="*/ 170 h 458"/>
                </a:gdLst>
                <a:ahLst/>
                <a:cxnLst>
                  <a:cxn ang="0">
                    <a:pos x="T0" y="T1"/>
                  </a:cxn>
                  <a:cxn ang="0">
                    <a:pos x="T2" y="T3"/>
                  </a:cxn>
                  <a:cxn ang="0">
                    <a:pos x="T4" y="T5"/>
                  </a:cxn>
                  <a:cxn ang="0">
                    <a:pos x="T6" y="T7"/>
                  </a:cxn>
                  <a:cxn ang="0">
                    <a:pos x="T8" y="T9"/>
                  </a:cxn>
                  <a:cxn ang="0">
                    <a:pos x="T10" y="T11"/>
                  </a:cxn>
                </a:cxnLst>
                <a:rect l="0" t="0" r="r" b="b"/>
                <a:pathLst>
                  <a:path w="400" h="458">
                    <a:moveTo>
                      <a:pt x="399" y="170"/>
                    </a:moveTo>
                    <a:lnTo>
                      <a:pt x="399" y="170"/>
                    </a:lnTo>
                    <a:cubicBezTo>
                      <a:pt x="399" y="170"/>
                      <a:pt x="347" y="457"/>
                      <a:pt x="33" y="457"/>
                    </a:cubicBezTo>
                    <a:cubicBezTo>
                      <a:pt x="0" y="317"/>
                      <a:pt x="0" y="317"/>
                      <a:pt x="0" y="317"/>
                    </a:cubicBezTo>
                    <a:cubicBezTo>
                      <a:pt x="127" y="0"/>
                      <a:pt x="127" y="0"/>
                      <a:pt x="127" y="0"/>
                    </a:cubicBezTo>
                    <a:lnTo>
                      <a:pt x="399" y="170"/>
                    </a:lnTo>
                  </a:path>
                </a:pathLst>
              </a:custGeom>
              <a:solidFill>
                <a:srgbClr val="12AA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57" name="Freeform 94"/>
              <p:cNvSpPr>
                <a:spLocks noChangeArrowheads="1"/>
              </p:cNvSpPr>
              <p:nvPr/>
            </p:nvSpPr>
            <p:spPr bwMode="auto">
              <a:xfrm>
                <a:off x="677" y="579"/>
                <a:ext cx="87" cy="70"/>
              </a:xfrm>
              <a:custGeom>
                <a:avLst/>
                <a:gdLst>
                  <a:gd name="T0" fmla="*/ 0 w 390"/>
                  <a:gd name="T1" fmla="*/ 313 h 314"/>
                  <a:gd name="T2" fmla="*/ 0 w 390"/>
                  <a:gd name="T3" fmla="*/ 313 h 314"/>
                  <a:gd name="T4" fmla="*/ 0 w 390"/>
                  <a:gd name="T5" fmla="*/ 272 h 314"/>
                  <a:gd name="T6" fmla="*/ 348 w 390"/>
                  <a:gd name="T7" fmla="*/ 0 h 314"/>
                  <a:gd name="T8" fmla="*/ 389 w 390"/>
                  <a:gd name="T9" fmla="*/ 8 h 314"/>
                  <a:gd name="T10" fmla="*/ 0 w 390"/>
                  <a:gd name="T11" fmla="*/ 313 h 314"/>
                </a:gdLst>
                <a:ahLst/>
                <a:cxnLst>
                  <a:cxn ang="0">
                    <a:pos x="T0" y="T1"/>
                  </a:cxn>
                  <a:cxn ang="0">
                    <a:pos x="T2" y="T3"/>
                  </a:cxn>
                  <a:cxn ang="0">
                    <a:pos x="T4" y="T5"/>
                  </a:cxn>
                  <a:cxn ang="0">
                    <a:pos x="T6" y="T7"/>
                  </a:cxn>
                  <a:cxn ang="0">
                    <a:pos x="T8" y="T9"/>
                  </a:cxn>
                  <a:cxn ang="0">
                    <a:pos x="T10" y="T11"/>
                  </a:cxn>
                </a:cxnLst>
                <a:rect l="0" t="0" r="r" b="b"/>
                <a:pathLst>
                  <a:path w="390" h="314">
                    <a:moveTo>
                      <a:pt x="0" y="313"/>
                    </a:moveTo>
                    <a:lnTo>
                      <a:pt x="0" y="313"/>
                    </a:lnTo>
                    <a:cubicBezTo>
                      <a:pt x="0" y="272"/>
                      <a:pt x="0" y="272"/>
                      <a:pt x="0" y="272"/>
                    </a:cubicBezTo>
                    <a:cubicBezTo>
                      <a:pt x="295" y="272"/>
                      <a:pt x="344" y="11"/>
                      <a:pt x="348" y="0"/>
                    </a:cubicBezTo>
                    <a:cubicBezTo>
                      <a:pt x="389" y="8"/>
                      <a:pt x="389" y="8"/>
                      <a:pt x="389" y="8"/>
                    </a:cubicBezTo>
                    <a:cubicBezTo>
                      <a:pt x="385" y="11"/>
                      <a:pt x="329" y="313"/>
                      <a:pt x="0" y="313"/>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95"/>
              <p:cNvSpPr>
                <a:spLocks noChangeArrowheads="1"/>
              </p:cNvSpPr>
              <p:nvPr/>
            </p:nvSpPr>
            <p:spPr bwMode="auto">
              <a:xfrm>
                <a:off x="710" y="547"/>
                <a:ext cx="282" cy="109"/>
              </a:xfrm>
              <a:custGeom>
                <a:avLst/>
                <a:gdLst>
                  <a:gd name="T0" fmla="*/ 930 w 1248"/>
                  <a:gd name="T1" fmla="*/ 370 h 484"/>
                  <a:gd name="T2" fmla="*/ 930 w 1248"/>
                  <a:gd name="T3" fmla="*/ 370 h 484"/>
                  <a:gd name="T4" fmla="*/ 0 w 1248"/>
                  <a:gd name="T5" fmla="*/ 34 h 484"/>
                  <a:gd name="T6" fmla="*/ 26 w 1248"/>
                  <a:gd name="T7" fmla="*/ 0 h 484"/>
                  <a:gd name="T8" fmla="*/ 1232 w 1248"/>
                  <a:gd name="T9" fmla="*/ 276 h 484"/>
                  <a:gd name="T10" fmla="*/ 1247 w 1248"/>
                  <a:gd name="T11" fmla="*/ 314 h 484"/>
                  <a:gd name="T12" fmla="*/ 930 w 1248"/>
                  <a:gd name="T13" fmla="*/ 370 h 484"/>
                </a:gdLst>
                <a:ahLst/>
                <a:cxnLst>
                  <a:cxn ang="0">
                    <a:pos x="T0" y="T1"/>
                  </a:cxn>
                  <a:cxn ang="0">
                    <a:pos x="T2" y="T3"/>
                  </a:cxn>
                  <a:cxn ang="0">
                    <a:pos x="T4" y="T5"/>
                  </a:cxn>
                  <a:cxn ang="0">
                    <a:pos x="T6" y="T7"/>
                  </a:cxn>
                  <a:cxn ang="0">
                    <a:pos x="T8" y="T9"/>
                  </a:cxn>
                  <a:cxn ang="0">
                    <a:pos x="T10" y="T11"/>
                  </a:cxn>
                  <a:cxn ang="0">
                    <a:pos x="T12" y="T13"/>
                  </a:cxn>
                </a:cxnLst>
                <a:rect l="0" t="0" r="r" b="b"/>
                <a:pathLst>
                  <a:path w="1248" h="484">
                    <a:moveTo>
                      <a:pt x="930" y="370"/>
                    </a:moveTo>
                    <a:lnTo>
                      <a:pt x="930" y="370"/>
                    </a:lnTo>
                    <a:cubicBezTo>
                      <a:pt x="448" y="370"/>
                      <a:pt x="4" y="38"/>
                      <a:pt x="0" y="34"/>
                    </a:cubicBezTo>
                    <a:cubicBezTo>
                      <a:pt x="26" y="0"/>
                      <a:pt x="26" y="0"/>
                      <a:pt x="26" y="0"/>
                    </a:cubicBezTo>
                    <a:cubicBezTo>
                      <a:pt x="30" y="4"/>
                      <a:pt x="669" y="483"/>
                      <a:pt x="1232" y="276"/>
                    </a:cubicBezTo>
                    <a:cubicBezTo>
                      <a:pt x="1247" y="314"/>
                      <a:pt x="1247" y="314"/>
                      <a:pt x="1247" y="314"/>
                    </a:cubicBezTo>
                    <a:cubicBezTo>
                      <a:pt x="1143" y="355"/>
                      <a:pt x="1034" y="370"/>
                      <a:pt x="930" y="37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96"/>
              <p:cNvSpPr>
                <a:spLocks noChangeArrowheads="1"/>
              </p:cNvSpPr>
              <p:nvPr/>
            </p:nvSpPr>
            <p:spPr bwMode="auto">
              <a:xfrm>
                <a:off x="822" y="794"/>
                <a:ext cx="40" cy="20"/>
              </a:xfrm>
              <a:custGeom>
                <a:avLst/>
                <a:gdLst>
                  <a:gd name="T0" fmla="*/ 0 w 180"/>
                  <a:gd name="T1" fmla="*/ 0 h 91"/>
                  <a:gd name="T2" fmla="*/ 0 w 180"/>
                  <a:gd name="T3" fmla="*/ 0 h 91"/>
                  <a:gd name="T4" fmla="*/ 90 w 180"/>
                  <a:gd name="T5" fmla="*/ 90 h 91"/>
                  <a:gd name="T6" fmla="*/ 179 w 180"/>
                  <a:gd name="T7" fmla="*/ 0 h 91"/>
                  <a:gd name="T8" fmla="*/ 90 w 180"/>
                  <a:gd name="T9" fmla="*/ 0 h 91"/>
                  <a:gd name="T10" fmla="*/ 0 w 180"/>
                  <a:gd name="T11" fmla="*/ 0 h 91"/>
                </a:gdLst>
                <a:ahLst/>
                <a:cxnLst>
                  <a:cxn ang="0">
                    <a:pos x="T0" y="T1"/>
                  </a:cxn>
                  <a:cxn ang="0">
                    <a:pos x="T2" y="T3"/>
                  </a:cxn>
                  <a:cxn ang="0">
                    <a:pos x="T4" y="T5"/>
                  </a:cxn>
                  <a:cxn ang="0">
                    <a:pos x="T6" y="T7"/>
                  </a:cxn>
                  <a:cxn ang="0">
                    <a:pos x="T8" y="T9"/>
                  </a:cxn>
                  <a:cxn ang="0">
                    <a:pos x="T10" y="T11"/>
                  </a:cxn>
                </a:cxnLst>
                <a:rect l="0" t="0" r="r" b="b"/>
                <a:pathLst>
                  <a:path w="180" h="91">
                    <a:moveTo>
                      <a:pt x="0" y="0"/>
                    </a:moveTo>
                    <a:lnTo>
                      <a:pt x="0" y="0"/>
                    </a:lnTo>
                    <a:cubicBezTo>
                      <a:pt x="0" y="49"/>
                      <a:pt x="41" y="90"/>
                      <a:pt x="90" y="90"/>
                    </a:cubicBezTo>
                    <a:cubicBezTo>
                      <a:pt x="138" y="90"/>
                      <a:pt x="179" y="49"/>
                      <a:pt x="179" y="0"/>
                    </a:cubicBezTo>
                    <a:cubicBezTo>
                      <a:pt x="179" y="0"/>
                      <a:pt x="138" y="0"/>
                      <a:pt x="90" y="0"/>
                    </a:cubicBezTo>
                    <a:cubicBezTo>
                      <a:pt x="41" y="0"/>
                      <a:pt x="0" y="0"/>
                      <a:pt x="0" y="0"/>
                    </a:cubicBezTo>
                  </a:path>
                </a:pathLst>
              </a:custGeom>
              <a:solidFill>
                <a:srgbClr val="CCD0D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97"/>
              <p:cNvSpPr>
                <a:spLocks noChangeArrowheads="1"/>
              </p:cNvSpPr>
              <p:nvPr/>
            </p:nvSpPr>
            <p:spPr bwMode="auto">
              <a:xfrm>
                <a:off x="820" y="783"/>
                <a:ext cx="21" cy="10"/>
              </a:xfrm>
              <a:custGeom>
                <a:avLst/>
                <a:gdLst>
                  <a:gd name="T0" fmla="*/ 49 w 99"/>
                  <a:gd name="T1" fmla="*/ 0 h 50"/>
                  <a:gd name="T2" fmla="*/ 49 w 99"/>
                  <a:gd name="T3" fmla="*/ 0 h 50"/>
                  <a:gd name="T4" fmla="*/ 0 w 99"/>
                  <a:gd name="T5" fmla="*/ 49 h 50"/>
                  <a:gd name="T6" fmla="*/ 49 w 99"/>
                  <a:gd name="T7" fmla="*/ 49 h 50"/>
                  <a:gd name="T8" fmla="*/ 98 w 99"/>
                  <a:gd name="T9" fmla="*/ 49 h 50"/>
                  <a:gd name="T10" fmla="*/ 49 w 99"/>
                  <a:gd name="T11" fmla="*/ 0 h 50"/>
                </a:gdLst>
                <a:ahLst/>
                <a:cxnLst>
                  <a:cxn ang="0">
                    <a:pos x="T0" y="T1"/>
                  </a:cxn>
                  <a:cxn ang="0">
                    <a:pos x="T2" y="T3"/>
                  </a:cxn>
                  <a:cxn ang="0">
                    <a:pos x="T4" y="T5"/>
                  </a:cxn>
                  <a:cxn ang="0">
                    <a:pos x="T6" y="T7"/>
                  </a:cxn>
                  <a:cxn ang="0">
                    <a:pos x="T8" y="T9"/>
                  </a:cxn>
                  <a:cxn ang="0">
                    <a:pos x="T10" y="T11"/>
                  </a:cxn>
                </a:cxnLst>
                <a:rect l="0" t="0" r="r" b="b"/>
                <a:pathLst>
                  <a:path w="99" h="50">
                    <a:moveTo>
                      <a:pt x="49" y="0"/>
                    </a:moveTo>
                    <a:lnTo>
                      <a:pt x="49" y="0"/>
                    </a:lnTo>
                    <a:cubicBezTo>
                      <a:pt x="23" y="0"/>
                      <a:pt x="0" y="23"/>
                      <a:pt x="0" y="49"/>
                    </a:cubicBezTo>
                    <a:cubicBezTo>
                      <a:pt x="0" y="49"/>
                      <a:pt x="23" y="49"/>
                      <a:pt x="49" y="49"/>
                    </a:cubicBezTo>
                    <a:cubicBezTo>
                      <a:pt x="75" y="49"/>
                      <a:pt x="98" y="49"/>
                      <a:pt x="98" y="49"/>
                    </a:cubicBezTo>
                    <a:cubicBezTo>
                      <a:pt x="98" y="23"/>
                      <a:pt x="75" y="0"/>
                      <a:pt x="49" y="0"/>
                    </a:cubicBezTo>
                  </a:path>
                </a:pathLst>
              </a:custGeom>
              <a:solidFill>
                <a:srgbClr val="CCD0D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61" name="Freeform 98"/>
              <p:cNvSpPr>
                <a:spLocks noChangeArrowheads="1"/>
              </p:cNvSpPr>
              <p:nvPr/>
            </p:nvSpPr>
            <p:spPr bwMode="auto">
              <a:xfrm>
                <a:off x="842" y="783"/>
                <a:ext cx="21" cy="10"/>
              </a:xfrm>
              <a:custGeom>
                <a:avLst/>
                <a:gdLst>
                  <a:gd name="T0" fmla="*/ 48 w 98"/>
                  <a:gd name="T1" fmla="*/ 0 h 50"/>
                  <a:gd name="T2" fmla="*/ 48 w 98"/>
                  <a:gd name="T3" fmla="*/ 0 h 50"/>
                  <a:gd name="T4" fmla="*/ 0 w 98"/>
                  <a:gd name="T5" fmla="*/ 49 h 50"/>
                  <a:gd name="T6" fmla="*/ 48 w 98"/>
                  <a:gd name="T7" fmla="*/ 49 h 50"/>
                  <a:gd name="T8" fmla="*/ 97 w 98"/>
                  <a:gd name="T9" fmla="*/ 49 h 50"/>
                  <a:gd name="T10" fmla="*/ 48 w 98"/>
                  <a:gd name="T11" fmla="*/ 0 h 50"/>
                </a:gdLst>
                <a:ahLst/>
                <a:cxnLst>
                  <a:cxn ang="0">
                    <a:pos x="T0" y="T1"/>
                  </a:cxn>
                  <a:cxn ang="0">
                    <a:pos x="T2" y="T3"/>
                  </a:cxn>
                  <a:cxn ang="0">
                    <a:pos x="T4" y="T5"/>
                  </a:cxn>
                  <a:cxn ang="0">
                    <a:pos x="T6" y="T7"/>
                  </a:cxn>
                  <a:cxn ang="0">
                    <a:pos x="T8" y="T9"/>
                  </a:cxn>
                  <a:cxn ang="0">
                    <a:pos x="T10" y="T11"/>
                  </a:cxn>
                </a:cxnLst>
                <a:rect l="0" t="0" r="r" b="b"/>
                <a:pathLst>
                  <a:path w="98" h="50">
                    <a:moveTo>
                      <a:pt x="48" y="0"/>
                    </a:moveTo>
                    <a:lnTo>
                      <a:pt x="48" y="0"/>
                    </a:lnTo>
                    <a:cubicBezTo>
                      <a:pt x="22" y="0"/>
                      <a:pt x="0" y="23"/>
                      <a:pt x="0" y="49"/>
                    </a:cubicBezTo>
                    <a:cubicBezTo>
                      <a:pt x="0" y="49"/>
                      <a:pt x="22" y="49"/>
                      <a:pt x="48" y="49"/>
                    </a:cubicBezTo>
                    <a:cubicBezTo>
                      <a:pt x="74" y="49"/>
                      <a:pt x="97" y="49"/>
                      <a:pt x="97" y="49"/>
                    </a:cubicBezTo>
                    <a:cubicBezTo>
                      <a:pt x="97" y="23"/>
                      <a:pt x="74" y="0"/>
                      <a:pt x="48" y="0"/>
                    </a:cubicBezTo>
                  </a:path>
                </a:pathLst>
              </a:custGeom>
              <a:solidFill>
                <a:srgbClr val="CCD0D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62" name="Freeform 99"/>
              <p:cNvSpPr>
                <a:spLocks noChangeArrowheads="1"/>
              </p:cNvSpPr>
              <p:nvPr/>
            </p:nvSpPr>
            <p:spPr bwMode="auto">
              <a:xfrm>
                <a:off x="787" y="783"/>
                <a:ext cx="109" cy="17"/>
              </a:xfrm>
              <a:custGeom>
                <a:avLst/>
                <a:gdLst>
                  <a:gd name="T0" fmla="*/ 455 w 483"/>
                  <a:gd name="T1" fmla="*/ 4 h 81"/>
                  <a:gd name="T2" fmla="*/ 455 w 483"/>
                  <a:gd name="T3" fmla="*/ 4 h 81"/>
                  <a:gd name="T4" fmla="*/ 444 w 483"/>
                  <a:gd name="T5" fmla="*/ 8 h 81"/>
                  <a:gd name="T6" fmla="*/ 26 w 483"/>
                  <a:gd name="T7" fmla="*/ 4 h 81"/>
                  <a:gd name="T8" fmla="*/ 4 w 483"/>
                  <a:gd name="T9" fmla="*/ 15 h 81"/>
                  <a:gd name="T10" fmla="*/ 15 w 483"/>
                  <a:gd name="T11" fmla="*/ 34 h 81"/>
                  <a:gd name="T12" fmla="*/ 239 w 483"/>
                  <a:gd name="T13" fmla="*/ 80 h 81"/>
                  <a:gd name="T14" fmla="*/ 455 w 483"/>
                  <a:gd name="T15" fmla="*/ 42 h 81"/>
                  <a:gd name="T16" fmla="*/ 467 w 483"/>
                  <a:gd name="T17" fmla="*/ 34 h 81"/>
                  <a:gd name="T18" fmla="*/ 478 w 483"/>
                  <a:gd name="T19" fmla="*/ 15 h 81"/>
                  <a:gd name="T20" fmla="*/ 455 w 483"/>
                  <a:gd name="T21"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3" h="81">
                    <a:moveTo>
                      <a:pt x="455" y="4"/>
                    </a:moveTo>
                    <a:lnTo>
                      <a:pt x="455" y="4"/>
                    </a:lnTo>
                    <a:cubicBezTo>
                      <a:pt x="444" y="8"/>
                      <a:pt x="444" y="8"/>
                      <a:pt x="444" y="8"/>
                    </a:cubicBezTo>
                    <a:cubicBezTo>
                      <a:pt x="310" y="57"/>
                      <a:pt x="160" y="57"/>
                      <a:pt x="26" y="4"/>
                    </a:cubicBezTo>
                    <a:cubicBezTo>
                      <a:pt x="19" y="0"/>
                      <a:pt x="7" y="4"/>
                      <a:pt x="4" y="15"/>
                    </a:cubicBezTo>
                    <a:cubicBezTo>
                      <a:pt x="0" y="23"/>
                      <a:pt x="4" y="34"/>
                      <a:pt x="15" y="34"/>
                    </a:cubicBezTo>
                    <a:cubicBezTo>
                      <a:pt x="86" y="64"/>
                      <a:pt x="164" y="80"/>
                      <a:pt x="239" y="80"/>
                    </a:cubicBezTo>
                    <a:cubicBezTo>
                      <a:pt x="314" y="80"/>
                      <a:pt x="384" y="64"/>
                      <a:pt x="455" y="42"/>
                    </a:cubicBezTo>
                    <a:cubicBezTo>
                      <a:pt x="467" y="34"/>
                      <a:pt x="467" y="34"/>
                      <a:pt x="467" y="34"/>
                    </a:cubicBezTo>
                    <a:cubicBezTo>
                      <a:pt x="474" y="34"/>
                      <a:pt x="482" y="23"/>
                      <a:pt x="478" y="15"/>
                    </a:cubicBezTo>
                    <a:cubicBezTo>
                      <a:pt x="474" y="4"/>
                      <a:pt x="463" y="0"/>
                      <a:pt x="455" y="4"/>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63" name="Freeform 100"/>
              <p:cNvSpPr>
                <a:spLocks noChangeArrowheads="1"/>
              </p:cNvSpPr>
              <p:nvPr/>
            </p:nvSpPr>
            <p:spPr bwMode="auto">
              <a:xfrm>
                <a:off x="759" y="676"/>
                <a:ext cx="30" cy="30"/>
              </a:xfrm>
              <a:custGeom>
                <a:avLst/>
                <a:gdLst>
                  <a:gd name="T0" fmla="*/ 67 w 135"/>
                  <a:gd name="T1" fmla="*/ 0 h 137"/>
                  <a:gd name="T2" fmla="*/ 67 w 135"/>
                  <a:gd name="T3" fmla="*/ 0 h 137"/>
                  <a:gd name="T4" fmla="*/ 0 w 135"/>
                  <a:gd name="T5" fmla="*/ 67 h 137"/>
                  <a:gd name="T6" fmla="*/ 67 w 135"/>
                  <a:gd name="T7" fmla="*/ 136 h 137"/>
                  <a:gd name="T8" fmla="*/ 134 w 135"/>
                  <a:gd name="T9" fmla="*/ 67 h 137"/>
                  <a:gd name="T10" fmla="*/ 67 w 135"/>
                  <a:gd name="T11" fmla="*/ 0 h 137"/>
                </a:gdLst>
                <a:ahLst/>
                <a:cxnLst>
                  <a:cxn ang="0">
                    <a:pos x="T0" y="T1"/>
                  </a:cxn>
                  <a:cxn ang="0">
                    <a:pos x="T2" y="T3"/>
                  </a:cxn>
                  <a:cxn ang="0">
                    <a:pos x="T4" y="T5"/>
                  </a:cxn>
                  <a:cxn ang="0">
                    <a:pos x="T6" y="T7"/>
                  </a:cxn>
                  <a:cxn ang="0">
                    <a:pos x="T8" y="T9"/>
                  </a:cxn>
                  <a:cxn ang="0">
                    <a:pos x="T10" y="T11"/>
                  </a:cxn>
                </a:cxnLst>
                <a:rect l="0" t="0" r="r" b="b"/>
                <a:pathLst>
                  <a:path w="135" h="137">
                    <a:moveTo>
                      <a:pt x="67" y="0"/>
                    </a:moveTo>
                    <a:lnTo>
                      <a:pt x="67" y="0"/>
                    </a:lnTo>
                    <a:cubicBezTo>
                      <a:pt x="30" y="0"/>
                      <a:pt x="0" y="30"/>
                      <a:pt x="0" y="67"/>
                    </a:cubicBezTo>
                    <a:cubicBezTo>
                      <a:pt x="0" y="105"/>
                      <a:pt x="30" y="136"/>
                      <a:pt x="67" y="136"/>
                    </a:cubicBezTo>
                    <a:cubicBezTo>
                      <a:pt x="105" y="136"/>
                      <a:pt x="134" y="105"/>
                      <a:pt x="134" y="67"/>
                    </a:cubicBezTo>
                    <a:cubicBezTo>
                      <a:pt x="134" y="30"/>
                      <a:pt x="105" y="0"/>
                      <a:pt x="67"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64" name="Freeform 101"/>
              <p:cNvSpPr>
                <a:spLocks noChangeArrowheads="1"/>
              </p:cNvSpPr>
              <p:nvPr/>
            </p:nvSpPr>
            <p:spPr bwMode="auto">
              <a:xfrm>
                <a:off x="891" y="676"/>
                <a:ext cx="30" cy="30"/>
              </a:xfrm>
              <a:custGeom>
                <a:avLst/>
                <a:gdLst>
                  <a:gd name="T0" fmla="*/ 67 w 136"/>
                  <a:gd name="T1" fmla="*/ 0 h 137"/>
                  <a:gd name="T2" fmla="*/ 67 w 136"/>
                  <a:gd name="T3" fmla="*/ 0 h 137"/>
                  <a:gd name="T4" fmla="*/ 0 w 136"/>
                  <a:gd name="T5" fmla="*/ 67 h 137"/>
                  <a:gd name="T6" fmla="*/ 67 w 136"/>
                  <a:gd name="T7" fmla="*/ 136 h 137"/>
                  <a:gd name="T8" fmla="*/ 135 w 136"/>
                  <a:gd name="T9" fmla="*/ 67 h 137"/>
                  <a:gd name="T10" fmla="*/ 67 w 136"/>
                  <a:gd name="T11" fmla="*/ 0 h 137"/>
                </a:gdLst>
                <a:ahLst/>
                <a:cxnLst>
                  <a:cxn ang="0">
                    <a:pos x="T0" y="T1"/>
                  </a:cxn>
                  <a:cxn ang="0">
                    <a:pos x="T2" y="T3"/>
                  </a:cxn>
                  <a:cxn ang="0">
                    <a:pos x="T4" y="T5"/>
                  </a:cxn>
                  <a:cxn ang="0">
                    <a:pos x="T6" y="T7"/>
                  </a:cxn>
                  <a:cxn ang="0">
                    <a:pos x="T8" y="T9"/>
                  </a:cxn>
                  <a:cxn ang="0">
                    <a:pos x="T10" y="T11"/>
                  </a:cxn>
                </a:cxnLst>
                <a:rect l="0" t="0" r="r" b="b"/>
                <a:pathLst>
                  <a:path w="136" h="137">
                    <a:moveTo>
                      <a:pt x="67" y="0"/>
                    </a:moveTo>
                    <a:lnTo>
                      <a:pt x="67" y="0"/>
                    </a:lnTo>
                    <a:cubicBezTo>
                      <a:pt x="30" y="0"/>
                      <a:pt x="0" y="30"/>
                      <a:pt x="0" y="67"/>
                    </a:cubicBezTo>
                    <a:cubicBezTo>
                      <a:pt x="0" y="105"/>
                      <a:pt x="30" y="136"/>
                      <a:pt x="67" y="136"/>
                    </a:cubicBezTo>
                    <a:cubicBezTo>
                      <a:pt x="105" y="136"/>
                      <a:pt x="135" y="105"/>
                      <a:pt x="135" y="67"/>
                    </a:cubicBezTo>
                    <a:cubicBezTo>
                      <a:pt x="135" y="30"/>
                      <a:pt x="105" y="0"/>
                      <a:pt x="67"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11" name="Freeform 391"/>
            <p:cNvSpPr>
              <a:spLocks noChangeArrowheads="1"/>
            </p:cNvSpPr>
            <p:nvPr/>
          </p:nvSpPr>
          <p:spPr bwMode="auto">
            <a:xfrm>
              <a:off x="1137918" y="3172617"/>
              <a:ext cx="107836" cy="391798"/>
            </a:xfrm>
            <a:custGeom>
              <a:avLst/>
              <a:gdLst>
                <a:gd name="T0" fmla="*/ 0 w 271"/>
                <a:gd name="T1" fmla="*/ 0 h 1053"/>
                <a:gd name="T2" fmla="*/ 0 w 271"/>
                <a:gd name="T3" fmla="*/ 1052 h 1053"/>
                <a:gd name="T4" fmla="*/ 270 w 271"/>
                <a:gd name="T5" fmla="*/ 1052 h 1053"/>
                <a:gd name="T6" fmla="*/ 270 w 271"/>
                <a:gd name="T7" fmla="*/ 0 h 1053"/>
                <a:gd name="T8" fmla="*/ 0 w 271"/>
                <a:gd name="T9" fmla="*/ 0 h 1053"/>
              </a:gdLst>
              <a:ahLst/>
              <a:cxnLst>
                <a:cxn ang="0">
                  <a:pos x="T0" y="T1"/>
                </a:cxn>
                <a:cxn ang="0">
                  <a:pos x="T2" y="T3"/>
                </a:cxn>
                <a:cxn ang="0">
                  <a:pos x="T4" y="T5"/>
                </a:cxn>
                <a:cxn ang="0">
                  <a:pos x="T6" y="T7"/>
                </a:cxn>
                <a:cxn ang="0">
                  <a:pos x="T8" y="T9"/>
                </a:cxn>
              </a:cxnLst>
              <a:rect l="0" t="0" r="r" b="b"/>
              <a:pathLst>
                <a:path w="271" h="1053">
                  <a:moveTo>
                    <a:pt x="0" y="0"/>
                  </a:moveTo>
                  <a:lnTo>
                    <a:pt x="0" y="1052"/>
                  </a:lnTo>
                  <a:lnTo>
                    <a:pt x="270" y="1052"/>
                  </a:lnTo>
                  <a:lnTo>
                    <a:pt x="270"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Freeform 392"/>
            <p:cNvSpPr>
              <a:spLocks noChangeArrowheads="1"/>
            </p:cNvSpPr>
            <p:nvPr/>
          </p:nvSpPr>
          <p:spPr bwMode="auto">
            <a:xfrm>
              <a:off x="1608804" y="3172617"/>
              <a:ext cx="107836" cy="391798"/>
            </a:xfrm>
            <a:custGeom>
              <a:avLst/>
              <a:gdLst>
                <a:gd name="T0" fmla="*/ 0 w 271"/>
                <a:gd name="T1" fmla="*/ 0 h 1053"/>
                <a:gd name="T2" fmla="*/ 0 w 271"/>
                <a:gd name="T3" fmla="*/ 1052 h 1053"/>
                <a:gd name="T4" fmla="*/ 270 w 271"/>
                <a:gd name="T5" fmla="*/ 1052 h 1053"/>
                <a:gd name="T6" fmla="*/ 270 w 271"/>
                <a:gd name="T7" fmla="*/ 0 h 1053"/>
                <a:gd name="T8" fmla="*/ 0 w 271"/>
                <a:gd name="T9" fmla="*/ 0 h 1053"/>
              </a:gdLst>
              <a:ahLst/>
              <a:cxnLst>
                <a:cxn ang="0">
                  <a:pos x="T0" y="T1"/>
                </a:cxn>
                <a:cxn ang="0">
                  <a:pos x="T2" y="T3"/>
                </a:cxn>
                <a:cxn ang="0">
                  <a:pos x="T4" y="T5"/>
                </a:cxn>
                <a:cxn ang="0">
                  <a:pos x="T6" y="T7"/>
                </a:cxn>
                <a:cxn ang="0">
                  <a:pos x="T8" y="T9"/>
                </a:cxn>
              </a:cxnLst>
              <a:rect l="0" t="0" r="r" b="b"/>
              <a:pathLst>
                <a:path w="271" h="1053">
                  <a:moveTo>
                    <a:pt x="0" y="0"/>
                  </a:moveTo>
                  <a:lnTo>
                    <a:pt x="0" y="1052"/>
                  </a:lnTo>
                  <a:lnTo>
                    <a:pt x="270" y="1052"/>
                  </a:lnTo>
                  <a:lnTo>
                    <a:pt x="270"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Freeform 394"/>
            <p:cNvSpPr>
              <a:spLocks noChangeArrowheads="1"/>
            </p:cNvSpPr>
            <p:nvPr/>
          </p:nvSpPr>
          <p:spPr bwMode="auto">
            <a:xfrm>
              <a:off x="1240363" y="3142985"/>
              <a:ext cx="10784" cy="421429"/>
            </a:xfrm>
            <a:custGeom>
              <a:avLst/>
              <a:gdLst>
                <a:gd name="T0" fmla="*/ 16 w 33"/>
                <a:gd name="T1" fmla="*/ 0 h 1134"/>
                <a:gd name="T2" fmla="*/ 16 w 33"/>
                <a:gd name="T3" fmla="*/ 0 h 1134"/>
                <a:gd name="T4" fmla="*/ 0 w 33"/>
                <a:gd name="T5" fmla="*/ 16 h 1134"/>
                <a:gd name="T6" fmla="*/ 0 w 33"/>
                <a:gd name="T7" fmla="*/ 1133 h 1134"/>
                <a:gd name="T8" fmla="*/ 32 w 33"/>
                <a:gd name="T9" fmla="*/ 1133 h 1134"/>
                <a:gd name="T10" fmla="*/ 32 w 33"/>
                <a:gd name="T11" fmla="*/ 16 h 1134"/>
                <a:gd name="T12" fmla="*/ 16 w 33"/>
                <a:gd name="T13" fmla="*/ 0 h 1134"/>
              </a:gdLst>
              <a:ahLst/>
              <a:cxnLst>
                <a:cxn ang="0">
                  <a:pos x="T0" y="T1"/>
                </a:cxn>
                <a:cxn ang="0">
                  <a:pos x="T2" y="T3"/>
                </a:cxn>
                <a:cxn ang="0">
                  <a:pos x="T4" y="T5"/>
                </a:cxn>
                <a:cxn ang="0">
                  <a:pos x="T6" y="T7"/>
                </a:cxn>
                <a:cxn ang="0">
                  <a:pos x="T8" y="T9"/>
                </a:cxn>
                <a:cxn ang="0">
                  <a:pos x="T10" y="T11"/>
                </a:cxn>
                <a:cxn ang="0">
                  <a:pos x="T12" y="T13"/>
                </a:cxn>
              </a:cxnLst>
              <a:rect l="0" t="0" r="r" b="b"/>
              <a:pathLst>
                <a:path w="33" h="1134">
                  <a:moveTo>
                    <a:pt x="16" y="0"/>
                  </a:moveTo>
                  <a:lnTo>
                    <a:pt x="16" y="0"/>
                  </a:lnTo>
                  <a:cubicBezTo>
                    <a:pt x="6" y="0"/>
                    <a:pt x="0" y="9"/>
                    <a:pt x="0" y="16"/>
                  </a:cubicBezTo>
                  <a:cubicBezTo>
                    <a:pt x="0" y="1133"/>
                    <a:pt x="0" y="1133"/>
                    <a:pt x="0" y="1133"/>
                  </a:cubicBezTo>
                  <a:cubicBezTo>
                    <a:pt x="32" y="1133"/>
                    <a:pt x="32" y="1133"/>
                    <a:pt x="32" y="1133"/>
                  </a:cubicBezTo>
                  <a:cubicBezTo>
                    <a:pt x="32" y="16"/>
                    <a:pt x="32" y="16"/>
                    <a:pt x="32" y="16"/>
                  </a:cubicBezTo>
                  <a:cubicBezTo>
                    <a:pt x="32" y="9"/>
                    <a:pt x="26" y="0"/>
                    <a:pt x="16"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Freeform 395"/>
            <p:cNvSpPr>
              <a:spLocks noChangeArrowheads="1"/>
            </p:cNvSpPr>
            <p:nvPr/>
          </p:nvSpPr>
          <p:spPr bwMode="auto">
            <a:xfrm>
              <a:off x="1163080" y="3166032"/>
              <a:ext cx="89864" cy="11524"/>
            </a:xfrm>
            <a:custGeom>
              <a:avLst/>
              <a:gdLst>
                <a:gd name="T0" fmla="*/ 206 w 223"/>
                <a:gd name="T1" fmla="*/ 0 h 37"/>
                <a:gd name="T2" fmla="*/ 206 w 223"/>
                <a:gd name="T3" fmla="*/ 0 h 37"/>
                <a:gd name="T4" fmla="*/ 17 w 223"/>
                <a:gd name="T5" fmla="*/ 0 h 37"/>
                <a:gd name="T6" fmla="*/ 0 w 223"/>
                <a:gd name="T7" fmla="*/ 16 h 37"/>
                <a:gd name="T8" fmla="*/ 17 w 223"/>
                <a:gd name="T9" fmla="*/ 36 h 37"/>
                <a:gd name="T10" fmla="*/ 206 w 223"/>
                <a:gd name="T11" fmla="*/ 36 h 37"/>
                <a:gd name="T12" fmla="*/ 222 w 223"/>
                <a:gd name="T13" fmla="*/ 16 h 37"/>
                <a:gd name="T14" fmla="*/ 206 w 2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7">
                  <a:moveTo>
                    <a:pt x="206" y="0"/>
                  </a:moveTo>
                  <a:lnTo>
                    <a:pt x="206" y="0"/>
                  </a:lnTo>
                  <a:cubicBezTo>
                    <a:pt x="17" y="0"/>
                    <a:pt x="17" y="0"/>
                    <a:pt x="17" y="0"/>
                  </a:cubicBezTo>
                  <a:cubicBezTo>
                    <a:pt x="7" y="0"/>
                    <a:pt x="0" y="9"/>
                    <a:pt x="0" y="16"/>
                  </a:cubicBezTo>
                  <a:cubicBezTo>
                    <a:pt x="0" y="26"/>
                    <a:pt x="7" y="36"/>
                    <a:pt x="17" y="36"/>
                  </a:cubicBezTo>
                  <a:cubicBezTo>
                    <a:pt x="206" y="36"/>
                    <a:pt x="206" y="36"/>
                    <a:pt x="206" y="36"/>
                  </a:cubicBezTo>
                  <a:cubicBezTo>
                    <a:pt x="216" y="36"/>
                    <a:pt x="222" y="26"/>
                    <a:pt x="222" y="16"/>
                  </a:cubicBezTo>
                  <a:cubicBezTo>
                    <a:pt x="222" y="9"/>
                    <a:pt x="216" y="0"/>
                    <a:pt x="206"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Freeform 396"/>
            <p:cNvSpPr>
              <a:spLocks noChangeArrowheads="1"/>
            </p:cNvSpPr>
            <p:nvPr/>
          </p:nvSpPr>
          <p:spPr bwMode="auto">
            <a:xfrm>
              <a:off x="1599818" y="3142985"/>
              <a:ext cx="12581" cy="421429"/>
            </a:xfrm>
            <a:custGeom>
              <a:avLst/>
              <a:gdLst>
                <a:gd name="T0" fmla="*/ 20 w 37"/>
                <a:gd name="T1" fmla="*/ 0 h 1134"/>
                <a:gd name="T2" fmla="*/ 20 w 37"/>
                <a:gd name="T3" fmla="*/ 0 h 1134"/>
                <a:gd name="T4" fmla="*/ 0 w 37"/>
                <a:gd name="T5" fmla="*/ 16 h 1134"/>
                <a:gd name="T6" fmla="*/ 0 w 37"/>
                <a:gd name="T7" fmla="*/ 1133 h 1134"/>
                <a:gd name="T8" fmla="*/ 36 w 37"/>
                <a:gd name="T9" fmla="*/ 1133 h 1134"/>
                <a:gd name="T10" fmla="*/ 36 w 37"/>
                <a:gd name="T11" fmla="*/ 16 h 1134"/>
                <a:gd name="T12" fmla="*/ 20 w 37"/>
                <a:gd name="T13" fmla="*/ 0 h 1134"/>
              </a:gdLst>
              <a:ahLst/>
              <a:cxnLst>
                <a:cxn ang="0">
                  <a:pos x="T0" y="T1"/>
                </a:cxn>
                <a:cxn ang="0">
                  <a:pos x="T2" y="T3"/>
                </a:cxn>
                <a:cxn ang="0">
                  <a:pos x="T4" y="T5"/>
                </a:cxn>
                <a:cxn ang="0">
                  <a:pos x="T6" y="T7"/>
                </a:cxn>
                <a:cxn ang="0">
                  <a:pos x="T8" y="T9"/>
                </a:cxn>
                <a:cxn ang="0">
                  <a:pos x="T10" y="T11"/>
                </a:cxn>
                <a:cxn ang="0">
                  <a:pos x="T12" y="T13"/>
                </a:cxn>
              </a:cxnLst>
              <a:rect l="0" t="0" r="r" b="b"/>
              <a:pathLst>
                <a:path w="37" h="1134">
                  <a:moveTo>
                    <a:pt x="20" y="0"/>
                  </a:moveTo>
                  <a:lnTo>
                    <a:pt x="20" y="0"/>
                  </a:lnTo>
                  <a:cubicBezTo>
                    <a:pt x="10" y="0"/>
                    <a:pt x="0" y="9"/>
                    <a:pt x="0" y="16"/>
                  </a:cubicBezTo>
                  <a:cubicBezTo>
                    <a:pt x="0" y="1133"/>
                    <a:pt x="0" y="1133"/>
                    <a:pt x="0" y="1133"/>
                  </a:cubicBezTo>
                  <a:cubicBezTo>
                    <a:pt x="36" y="1133"/>
                    <a:pt x="36" y="1133"/>
                    <a:pt x="36" y="1133"/>
                  </a:cubicBezTo>
                  <a:cubicBezTo>
                    <a:pt x="36" y="16"/>
                    <a:pt x="36" y="16"/>
                    <a:pt x="36" y="16"/>
                  </a:cubicBezTo>
                  <a:cubicBezTo>
                    <a:pt x="36" y="9"/>
                    <a:pt x="26" y="0"/>
                    <a:pt x="20"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Freeform 397"/>
            <p:cNvSpPr>
              <a:spLocks noChangeArrowheads="1"/>
            </p:cNvSpPr>
            <p:nvPr/>
          </p:nvSpPr>
          <p:spPr bwMode="auto">
            <a:xfrm>
              <a:off x="1599818" y="3166032"/>
              <a:ext cx="89864" cy="11524"/>
            </a:xfrm>
            <a:custGeom>
              <a:avLst/>
              <a:gdLst>
                <a:gd name="T0" fmla="*/ 206 w 223"/>
                <a:gd name="T1" fmla="*/ 0 h 37"/>
                <a:gd name="T2" fmla="*/ 206 w 223"/>
                <a:gd name="T3" fmla="*/ 0 h 37"/>
                <a:gd name="T4" fmla="*/ 20 w 223"/>
                <a:gd name="T5" fmla="*/ 0 h 37"/>
                <a:gd name="T6" fmla="*/ 0 w 223"/>
                <a:gd name="T7" fmla="*/ 16 h 37"/>
                <a:gd name="T8" fmla="*/ 20 w 223"/>
                <a:gd name="T9" fmla="*/ 36 h 37"/>
                <a:gd name="T10" fmla="*/ 206 w 223"/>
                <a:gd name="T11" fmla="*/ 36 h 37"/>
                <a:gd name="T12" fmla="*/ 222 w 223"/>
                <a:gd name="T13" fmla="*/ 16 h 37"/>
                <a:gd name="T14" fmla="*/ 206 w 2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7">
                  <a:moveTo>
                    <a:pt x="206" y="0"/>
                  </a:moveTo>
                  <a:lnTo>
                    <a:pt x="206" y="0"/>
                  </a:lnTo>
                  <a:cubicBezTo>
                    <a:pt x="20" y="0"/>
                    <a:pt x="20" y="0"/>
                    <a:pt x="20" y="0"/>
                  </a:cubicBezTo>
                  <a:cubicBezTo>
                    <a:pt x="10" y="0"/>
                    <a:pt x="0" y="9"/>
                    <a:pt x="0" y="16"/>
                  </a:cubicBezTo>
                  <a:cubicBezTo>
                    <a:pt x="0" y="26"/>
                    <a:pt x="10" y="36"/>
                    <a:pt x="20" y="36"/>
                  </a:cubicBezTo>
                  <a:cubicBezTo>
                    <a:pt x="206" y="36"/>
                    <a:pt x="206" y="36"/>
                    <a:pt x="206" y="36"/>
                  </a:cubicBezTo>
                  <a:cubicBezTo>
                    <a:pt x="215" y="36"/>
                    <a:pt x="222" y="26"/>
                    <a:pt x="222" y="16"/>
                  </a:cubicBezTo>
                  <a:cubicBezTo>
                    <a:pt x="222" y="9"/>
                    <a:pt x="215" y="0"/>
                    <a:pt x="206"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Freeform 553"/>
            <p:cNvSpPr>
              <a:spLocks noChangeArrowheads="1"/>
            </p:cNvSpPr>
            <p:nvPr/>
          </p:nvSpPr>
          <p:spPr bwMode="auto">
            <a:xfrm>
              <a:off x="999341" y="3424845"/>
              <a:ext cx="57892" cy="183363"/>
            </a:xfrm>
            <a:custGeom>
              <a:avLst/>
              <a:gdLst>
                <a:gd name="T0" fmla="*/ 188 w 292"/>
                <a:gd name="T1" fmla="*/ 0 h 870"/>
                <a:gd name="T2" fmla="*/ 188 w 292"/>
                <a:gd name="T3" fmla="*/ 0 h 870"/>
                <a:gd name="T4" fmla="*/ 188 w 292"/>
                <a:gd name="T5" fmla="*/ 257 h 870"/>
                <a:gd name="T6" fmla="*/ 0 w 292"/>
                <a:gd name="T7" fmla="*/ 743 h 870"/>
                <a:gd name="T8" fmla="*/ 0 w 292"/>
                <a:gd name="T9" fmla="*/ 743 h 870"/>
                <a:gd name="T10" fmla="*/ 0 w 292"/>
                <a:gd name="T11" fmla="*/ 869 h 870"/>
                <a:gd name="T12" fmla="*/ 97 w 292"/>
                <a:gd name="T13" fmla="*/ 869 h 870"/>
                <a:gd name="T14" fmla="*/ 97 w 292"/>
                <a:gd name="T15" fmla="*/ 743 h 870"/>
                <a:gd name="T16" fmla="*/ 97 w 292"/>
                <a:gd name="T17" fmla="*/ 743 h 870"/>
                <a:gd name="T18" fmla="*/ 291 w 292"/>
                <a:gd name="T19" fmla="*/ 257 h 870"/>
                <a:gd name="T20" fmla="*/ 291 w 292"/>
                <a:gd name="T21" fmla="*/ 0 h 870"/>
                <a:gd name="T22" fmla="*/ 188 w 292"/>
                <a:gd name="T23"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2" h="870">
                  <a:moveTo>
                    <a:pt x="188" y="0"/>
                  </a:moveTo>
                  <a:lnTo>
                    <a:pt x="188" y="0"/>
                  </a:lnTo>
                  <a:cubicBezTo>
                    <a:pt x="188" y="257"/>
                    <a:pt x="188" y="257"/>
                    <a:pt x="188" y="257"/>
                  </a:cubicBezTo>
                  <a:cubicBezTo>
                    <a:pt x="188" y="434"/>
                    <a:pt x="120" y="612"/>
                    <a:pt x="0" y="743"/>
                  </a:cubicBezTo>
                  <a:lnTo>
                    <a:pt x="0" y="743"/>
                  </a:lnTo>
                  <a:cubicBezTo>
                    <a:pt x="0" y="869"/>
                    <a:pt x="0" y="869"/>
                    <a:pt x="0" y="869"/>
                  </a:cubicBezTo>
                  <a:cubicBezTo>
                    <a:pt x="97" y="869"/>
                    <a:pt x="97" y="869"/>
                    <a:pt x="97" y="869"/>
                  </a:cubicBezTo>
                  <a:cubicBezTo>
                    <a:pt x="97" y="743"/>
                    <a:pt x="97" y="743"/>
                    <a:pt x="97" y="743"/>
                  </a:cubicBezTo>
                  <a:lnTo>
                    <a:pt x="97" y="743"/>
                  </a:lnTo>
                  <a:cubicBezTo>
                    <a:pt x="223" y="612"/>
                    <a:pt x="291" y="434"/>
                    <a:pt x="291" y="257"/>
                  </a:cubicBezTo>
                  <a:cubicBezTo>
                    <a:pt x="291" y="0"/>
                    <a:pt x="291" y="0"/>
                    <a:pt x="291" y="0"/>
                  </a:cubicBezTo>
                  <a:lnTo>
                    <a:pt x="188"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Freeform 580"/>
            <p:cNvSpPr>
              <a:spLocks noChangeArrowheads="1"/>
            </p:cNvSpPr>
            <p:nvPr/>
          </p:nvSpPr>
          <p:spPr bwMode="auto">
            <a:xfrm>
              <a:off x="1224675" y="3155413"/>
              <a:ext cx="438199" cy="297498"/>
            </a:xfrm>
            <a:custGeom>
              <a:avLst/>
              <a:gdLst>
                <a:gd name="T0" fmla="*/ 2171 w 2172"/>
                <a:gd name="T1" fmla="*/ 1407 h 1408"/>
                <a:gd name="T2" fmla="*/ 2171 w 2172"/>
                <a:gd name="T3" fmla="*/ 1407 h 1408"/>
                <a:gd name="T4" fmla="*/ 2171 w 2172"/>
                <a:gd name="T5" fmla="*/ 1087 h 1408"/>
                <a:gd name="T6" fmla="*/ 1085 w 2172"/>
                <a:gd name="T7" fmla="*/ 0 h 1408"/>
                <a:gd name="T8" fmla="*/ 0 w 2172"/>
                <a:gd name="T9" fmla="*/ 1087 h 1408"/>
                <a:gd name="T10" fmla="*/ 0 w 2172"/>
                <a:gd name="T11" fmla="*/ 1407 h 1408"/>
                <a:gd name="T12" fmla="*/ 2171 w 2172"/>
                <a:gd name="T13" fmla="*/ 1407 h 1408"/>
              </a:gdLst>
              <a:ahLst/>
              <a:cxnLst>
                <a:cxn ang="0">
                  <a:pos x="T0" y="T1"/>
                </a:cxn>
                <a:cxn ang="0">
                  <a:pos x="T2" y="T3"/>
                </a:cxn>
                <a:cxn ang="0">
                  <a:pos x="T4" y="T5"/>
                </a:cxn>
                <a:cxn ang="0">
                  <a:pos x="T6" y="T7"/>
                </a:cxn>
                <a:cxn ang="0">
                  <a:pos x="T8" y="T9"/>
                </a:cxn>
                <a:cxn ang="0">
                  <a:pos x="T10" y="T11"/>
                </a:cxn>
                <a:cxn ang="0">
                  <a:pos x="T12" y="T13"/>
                </a:cxn>
              </a:cxnLst>
              <a:rect l="0" t="0" r="r" b="b"/>
              <a:pathLst>
                <a:path w="2172" h="1408">
                  <a:moveTo>
                    <a:pt x="2171" y="1407"/>
                  </a:moveTo>
                  <a:lnTo>
                    <a:pt x="2171" y="1407"/>
                  </a:lnTo>
                  <a:cubicBezTo>
                    <a:pt x="2171" y="1087"/>
                    <a:pt x="2171" y="1087"/>
                    <a:pt x="2171" y="1087"/>
                  </a:cubicBezTo>
                  <a:cubicBezTo>
                    <a:pt x="2171" y="486"/>
                    <a:pt x="1685" y="0"/>
                    <a:pt x="1085" y="0"/>
                  </a:cubicBezTo>
                  <a:cubicBezTo>
                    <a:pt x="491" y="0"/>
                    <a:pt x="0" y="486"/>
                    <a:pt x="0" y="1087"/>
                  </a:cubicBezTo>
                  <a:cubicBezTo>
                    <a:pt x="0" y="1407"/>
                    <a:pt x="0" y="1407"/>
                    <a:pt x="0" y="1407"/>
                  </a:cubicBezTo>
                  <a:cubicBezTo>
                    <a:pt x="2171" y="1407"/>
                    <a:pt x="2171" y="1407"/>
                    <a:pt x="2171" y="1407"/>
                  </a:cubicBezTo>
                </a:path>
              </a:pathLst>
            </a:custGeom>
            <a:solidFill>
              <a:srgbClr val="E789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Freeform 581"/>
            <p:cNvSpPr>
              <a:spLocks noChangeArrowheads="1"/>
            </p:cNvSpPr>
            <p:nvPr/>
          </p:nvSpPr>
          <p:spPr bwMode="auto">
            <a:xfrm>
              <a:off x="1224675" y="3155413"/>
              <a:ext cx="438199" cy="279723"/>
            </a:xfrm>
            <a:custGeom>
              <a:avLst/>
              <a:gdLst>
                <a:gd name="T0" fmla="*/ 1085 w 2172"/>
                <a:gd name="T1" fmla="*/ 0 h 1322"/>
                <a:gd name="T2" fmla="*/ 1085 w 2172"/>
                <a:gd name="T3" fmla="*/ 0 h 1322"/>
                <a:gd name="T4" fmla="*/ 0 w 2172"/>
                <a:gd name="T5" fmla="*/ 1087 h 1322"/>
                <a:gd name="T6" fmla="*/ 0 w 2172"/>
                <a:gd name="T7" fmla="*/ 1321 h 1322"/>
                <a:gd name="T8" fmla="*/ 1085 w 2172"/>
                <a:gd name="T9" fmla="*/ 234 h 1322"/>
                <a:gd name="T10" fmla="*/ 2171 w 2172"/>
                <a:gd name="T11" fmla="*/ 1321 h 1322"/>
                <a:gd name="T12" fmla="*/ 2171 w 2172"/>
                <a:gd name="T13" fmla="*/ 1087 h 1322"/>
                <a:gd name="T14" fmla="*/ 1085 w 2172"/>
                <a:gd name="T15" fmla="*/ 0 h 1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2" h="1322">
                  <a:moveTo>
                    <a:pt x="1085" y="0"/>
                  </a:moveTo>
                  <a:lnTo>
                    <a:pt x="1085" y="0"/>
                  </a:lnTo>
                  <a:cubicBezTo>
                    <a:pt x="491" y="0"/>
                    <a:pt x="0" y="486"/>
                    <a:pt x="0" y="1087"/>
                  </a:cubicBezTo>
                  <a:cubicBezTo>
                    <a:pt x="0" y="1321"/>
                    <a:pt x="0" y="1321"/>
                    <a:pt x="0" y="1321"/>
                  </a:cubicBezTo>
                  <a:cubicBezTo>
                    <a:pt x="0" y="726"/>
                    <a:pt x="491" y="234"/>
                    <a:pt x="1085" y="234"/>
                  </a:cubicBezTo>
                  <a:cubicBezTo>
                    <a:pt x="1685" y="234"/>
                    <a:pt x="2171" y="726"/>
                    <a:pt x="2171" y="1321"/>
                  </a:cubicBezTo>
                  <a:cubicBezTo>
                    <a:pt x="2171" y="1087"/>
                    <a:pt x="2171" y="1087"/>
                    <a:pt x="2171" y="1087"/>
                  </a:cubicBezTo>
                  <a:cubicBezTo>
                    <a:pt x="2171" y="486"/>
                    <a:pt x="1685" y="0"/>
                    <a:pt x="1085" y="0"/>
                  </a:cubicBezTo>
                </a:path>
              </a:pathLst>
            </a:custGeom>
            <a:solidFill>
              <a:srgbClr val="ECA18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Freeform 582"/>
            <p:cNvSpPr>
              <a:spLocks noChangeArrowheads="1"/>
            </p:cNvSpPr>
            <p:nvPr/>
          </p:nvSpPr>
          <p:spPr bwMode="auto">
            <a:xfrm>
              <a:off x="1218441" y="3148865"/>
              <a:ext cx="449778" cy="304047"/>
            </a:xfrm>
            <a:custGeom>
              <a:avLst/>
              <a:gdLst>
                <a:gd name="T0" fmla="*/ 2229 w 2230"/>
                <a:gd name="T1" fmla="*/ 1436 h 1437"/>
                <a:gd name="T2" fmla="*/ 2229 w 2230"/>
                <a:gd name="T3" fmla="*/ 1436 h 1437"/>
                <a:gd name="T4" fmla="*/ 2171 w 2230"/>
                <a:gd name="T5" fmla="*/ 1436 h 1437"/>
                <a:gd name="T6" fmla="*/ 2171 w 2230"/>
                <a:gd name="T7" fmla="*/ 1116 h 1437"/>
                <a:gd name="T8" fmla="*/ 1114 w 2230"/>
                <a:gd name="T9" fmla="*/ 57 h 1437"/>
                <a:gd name="T10" fmla="*/ 57 w 2230"/>
                <a:gd name="T11" fmla="*/ 1116 h 1437"/>
                <a:gd name="T12" fmla="*/ 57 w 2230"/>
                <a:gd name="T13" fmla="*/ 1436 h 1437"/>
                <a:gd name="T14" fmla="*/ 0 w 2230"/>
                <a:gd name="T15" fmla="*/ 1436 h 1437"/>
                <a:gd name="T16" fmla="*/ 0 w 2230"/>
                <a:gd name="T17" fmla="*/ 1116 h 1437"/>
                <a:gd name="T18" fmla="*/ 1114 w 2230"/>
                <a:gd name="T19" fmla="*/ 0 h 1437"/>
                <a:gd name="T20" fmla="*/ 2229 w 2230"/>
                <a:gd name="T21" fmla="*/ 1116 h 1437"/>
                <a:gd name="T22" fmla="*/ 2229 w 2230"/>
                <a:gd name="T23" fmla="*/ 1436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0" h="1437">
                  <a:moveTo>
                    <a:pt x="2229" y="1436"/>
                  </a:moveTo>
                  <a:lnTo>
                    <a:pt x="2229" y="1436"/>
                  </a:lnTo>
                  <a:cubicBezTo>
                    <a:pt x="2171" y="1436"/>
                    <a:pt x="2171" y="1436"/>
                    <a:pt x="2171" y="1436"/>
                  </a:cubicBezTo>
                  <a:cubicBezTo>
                    <a:pt x="2171" y="1116"/>
                    <a:pt x="2171" y="1116"/>
                    <a:pt x="2171" y="1116"/>
                  </a:cubicBezTo>
                  <a:cubicBezTo>
                    <a:pt x="2171" y="532"/>
                    <a:pt x="1697" y="57"/>
                    <a:pt x="1114" y="57"/>
                  </a:cubicBezTo>
                  <a:cubicBezTo>
                    <a:pt x="532" y="57"/>
                    <a:pt x="57" y="532"/>
                    <a:pt x="57" y="1116"/>
                  </a:cubicBezTo>
                  <a:cubicBezTo>
                    <a:pt x="57" y="1436"/>
                    <a:pt x="57" y="1436"/>
                    <a:pt x="57" y="1436"/>
                  </a:cubicBezTo>
                  <a:cubicBezTo>
                    <a:pt x="0" y="1436"/>
                    <a:pt x="0" y="1436"/>
                    <a:pt x="0" y="1436"/>
                  </a:cubicBezTo>
                  <a:cubicBezTo>
                    <a:pt x="0" y="1116"/>
                    <a:pt x="0" y="1116"/>
                    <a:pt x="0" y="1116"/>
                  </a:cubicBezTo>
                  <a:cubicBezTo>
                    <a:pt x="0" y="498"/>
                    <a:pt x="503" y="0"/>
                    <a:pt x="1114" y="0"/>
                  </a:cubicBezTo>
                  <a:cubicBezTo>
                    <a:pt x="1731" y="0"/>
                    <a:pt x="2229" y="498"/>
                    <a:pt x="2229" y="1116"/>
                  </a:cubicBezTo>
                  <a:lnTo>
                    <a:pt x="2229" y="1436"/>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Freeform 583"/>
            <p:cNvSpPr>
              <a:spLocks noChangeArrowheads="1"/>
            </p:cNvSpPr>
            <p:nvPr/>
          </p:nvSpPr>
          <p:spPr bwMode="auto">
            <a:xfrm>
              <a:off x="1333334" y="3370584"/>
              <a:ext cx="10688" cy="83262"/>
            </a:xfrm>
            <a:custGeom>
              <a:avLst/>
              <a:gdLst>
                <a:gd name="T0" fmla="*/ 57 w 58"/>
                <a:gd name="T1" fmla="*/ 395 h 396"/>
                <a:gd name="T2" fmla="*/ 0 w 58"/>
                <a:gd name="T3" fmla="*/ 395 h 396"/>
                <a:gd name="T4" fmla="*/ 0 w 58"/>
                <a:gd name="T5" fmla="*/ 0 h 396"/>
                <a:gd name="T6" fmla="*/ 57 w 58"/>
                <a:gd name="T7" fmla="*/ 0 h 396"/>
                <a:gd name="T8" fmla="*/ 57 w 58"/>
                <a:gd name="T9" fmla="*/ 395 h 396"/>
              </a:gdLst>
              <a:ahLst/>
              <a:cxnLst>
                <a:cxn ang="0">
                  <a:pos x="T0" y="T1"/>
                </a:cxn>
                <a:cxn ang="0">
                  <a:pos x="T2" y="T3"/>
                </a:cxn>
                <a:cxn ang="0">
                  <a:pos x="T4" y="T5"/>
                </a:cxn>
                <a:cxn ang="0">
                  <a:pos x="T6" y="T7"/>
                </a:cxn>
                <a:cxn ang="0">
                  <a:pos x="T8" y="T9"/>
                </a:cxn>
              </a:cxnLst>
              <a:rect l="0" t="0" r="r" b="b"/>
              <a:pathLst>
                <a:path w="58" h="396">
                  <a:moveTo>
                    <a:pt x="57" y="395"/>
                  </a:moveTo>
                  <a:lnTo>
                    <a:pt x="0" y="395"/>
                  </a:lnTo>
                  <a:lnTo>
                    <a:pt x="0" y="0"/>
                  </a:lnTo>
                  <a:lnTo>
                    <a:pt x="57" y="0"/>
                  </a:lnTo>
                  <a:lnTo>
                    <a:pt x="57" y="395"/>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22" name="Freeform 584"/>
            <p:cNvSpPr>
              <a:spLocks noChangeArrowheads="1"/>
            </p:cNvSpPr>
            <p:nvPr/>
          </p:nvSpPr>
          <p:spPr bwMode="auto">
            <a:xfrm>
              <a:off x="1556887" y="3370584"/>
              <a:ext cx="10688" cy="83262"/>
            </a:xfrm>
            <a:custGeom>
              <a:avLst/>
              <a:gdLst>
                <a:gd name="T0" fmla="*/ 57 w 58"/>
                <a:gd name="T1" fmla="*/ 395 h 396"/>
                <a:gd name="T2" fmla="*/ 0 w 58"/>
                <a:gd name="T3" fmla="*/ 395 h 396"/>
                <a:gd name="T4" fmla="*/ 0 w 58"/>
                <a:gd name="T5" fmla="*/ 0 h 396"/>
                <a:gd name="T6" fmla="*/ 57 w 58"/>
                <a:gd name="T7" fmla="*/ 0 h 396"/>
                <a:gd name="T8" fmla="*/ 57 w 58"/>
                <a:gd name="T9" fmla="*/ 395 h 396"/>
              </a:gdLst>
              <a:ahLst/>
              <a:cxnLst>
                <a:cxn ang="0">
                  <a:pos x="T0" y="T1"/>
                </a:cxn>
                <a:cxn ang="0">
                  <a:pos x="T2" y="T3"/>
                </a:cxn>
                <a:cxn ang="0">
                  <a:pos x="T4" y="T5"/>
                </a:cxn>
                <a:cxn ang="0">
                  <a:pos x="T6" y="T7"/>
                </a:cxn>
                <a:cxn ang="0">
                  <a:pos x="T8" y="T9"/>
                </a:cxn>
              </a:cxnLst>
              <a:rect l="0" t="0" r="r" b="b"/>
              <a:pathLst>
                <a:path w="58" h="396">
                  <a:moveTo>
                    <a:pt x="57" y="395"/>
                  </a:moveTo>
                  <a:lnTo>
                    <a:pt x="0" y="395"/>
                  </a:lnTo>
                  <a:lnTo>
                    <a:pt x="0" y="0"/>
                  </a:lnTo>
                  <a:lnTo>
                    <a:pt x="57" y="0"/>
                  </a:lnTo>
                  <a:lnTo>
                    <a:pt x="57" y="395"/>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585"/>
            <p:cNvSpPr>
              <a:spLocks noChangeArrowheads="1"/>
            </p:cNvSpPr>
            <p:nvPr/>
          </p:nvSpPr>
          <p:spPr bwMode="auto">
            <a:xfrm>
              <a:off x="1422399" y="3099282"/>
              <a:ext cx="35626" cy="11227"/>
            </a:xfrm>
            <a:custGeom>
              <a:avLst/>
              <a:gdLst>
                <a:gd name="T0" fmla="*/ 182 w 183"/>
                <a:gd name="T1" fmla="*/ 57 h 58"/>
                <a:gd name="T2" fmla="*/ 0 w 183"/>
                <a:gd name="T3" fmla="*/ 57 h 58"/>
                <a:gd name="T4" fmla="*/ 0 w 183"/>
                <a:gd name="T5" fmla="*/ 0 h 58"/>
                <a:gd name="T6" fmla="*/ 182 w 183"/>
                <a:gd name="T7" fmla="*/ 0 h 58"/>
                <a:gd name="T8" fmla="*/ 182 w 183"/>
                <a:gd name="T9" fmla="*/ 57 h 58"/>
              </a:gdLst>
              <a:ahLst/>
              <a:cxnLst>
                <a:cxn ang="0">
                  <a:pos x="T0" y="T1"/>
                </a:cxn>
                <a:cxn ang="0">
                  <a:pos x="T2" y="T3"/>
                </a:cxn>
                <a:cxn ang="0">
                  <a:pos x="T4" y="T5"/>
                </a:cxn>
                <a:cxn ang="0">
                  <a:pos x="T6" y="T7"/>
                </a:cxn>
                <a:cxn ang="0">
                  <a:pos x="T8" y="T9"/>
                </a:cxn>
              </a:cxnLst>
              <a:rect l="0" t="0" r="r" b="b"/>
              <a:pathLst>
                <a:path w="183" h="58">
                  <a:moveTo>
                    <a:pt x="182" y="57"/>
                  </a:moveTo>
                  <a:lnTo>
                    <a:pt x="0" y="57"/>
                  </a:lnTo>
                  <a:lnTo>
                    <a:pt x="0" y="0"/>
                  </a:lnTo>
                  <a:lnTo>
                    <a:pt x="182" y="0"/>
                  </a:lnTo>
                  <a:lnTo>
                    <a:pt x="182" y="57"/>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586"/>
            <p:cNvSpPr>
              <a:spLocks noChangeArrowheads="1"/>
            </p:cNvSpPr>
            <p:nvPr/>
          </p:nvSpPr>
          <p:spPr bwMode="auto">
            <a:xfrm>
              <a:off x="1039420" y="3539915"/>
              <a:ext cx="794458" cy="68294"/>
            </a:xfrm>
            <a:custGeom>
              <a:avLst/>
              <a:gdLst>
                <a:gd name="T0" fmla="*/ 3612 w 3939"/>
                <a:gd name="T1" fmla="*/ 326 h 327"/>
                <a:gd name="T2" fmla="*/ 3612 w 3939"/>
                <a:gd name="T3" fmla="*/ 326 h 327"/>
                <a:gd name="T4" fmla="*/ 320 w 3939"/>
                <a:gd name="T5" fmla="*/ 326 h 327"/>
                <a:gd name="T6" fmla="*/ 80 w 3939"/>
                <a:gd name="T7" fmla="*/ 178 h 327"/>
                <a:gd name="T8" fmla="*/ 0 w 3939"/>
                <a:gd name="T9" fmla="*/ 0 h 327"/>
                <a:gd name="T10" fmla="*/ 3938 w 3939"/>
                <a:gd name="T11" fmla="*/ 0 h 327"/>
                <a:gd name="T12" fmla="*/ 3852 w 3939"/>
                <a:gd name="T13" fmla="*/ 178 h 327"/>
                <a:gd name="T14" fmla="*/ 3612 w 3939"/>
                <a:gd name="T15" fmla="*/ 326 h 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27">
                  <a:moveTo>
                    <a:pt x="3612" y="326"/>
                  </a:moveTo>
                  <a:lnTo>
                    <a:pt x="3612" y="326"/>
                  </a:lnTo>
                  <a:cubicBezTo>
                    <a:pt x="320" y="326"/>
                    <a:pt x="320" y="326"/>
                    <a:pt x="320" y="326"/>
                  </a:cubicBezTo>
                  <a:cubicBezTo>
                    <a:pt x="217" y="326"/>
                    <a:pt x="126" y="269"/>
                    <a:pt x="80" y="178"/>
                  </a:cubicBezTo>
                  <a:cubicBezTo>
                    <a:pt x="0" y="0"/>
                    <a:pt x="0" y="0"/>
                    <a:pt x="0" y="0"/>
                  </a:cubicBezTo>
                  <a:cubicBezTo>
                    <a:pt x="3938" y="0"/>
                    <a:pt x="3938" y="0"/>
                    <a:pt x="3938" y="0"/>
                  </a:cubicBezTo>
                  <a:cubicBezTo>
                    <a:pt x="3852" y="178"/>
                    <a:pt x="3852" y="178"/>
                    <a:pt x="3852" y="178"/>
                  </a:cubicBezTo>
                  <a:cubicBezTo>
                    <a:pt x="3812" y="269"/>
                    <a:pt x="3715" y="326"/>
                    <a:pt x="3612" y="326"/>
                  </a:cubicBezTo>
                </a:path>
              </a:pathLst>
            </a:custGeom>
            <a:solidFill>
              <a:srgbClr val="E6E7E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587"/>
            <p:cNvSpPr>
              <a:spLocks noChangeArrowheads="1"/>
            </p:cNvSpPr>
            <p:nvPr/>
          </p:nvSpPr>
          <p:spPr bwMode="auto">
            <a:xfrm>
              <a:off x="1036749" y="3534302"/>
              <a:ext cx="801583" cy="80455"/>
            </a:xfrm>
            <a:custGeom>
              <a:avLst/>
              <a:gdLst>
                <a:gd name="T0" fmla="*/ 3629 w 3973"/>
                <a:gd name="T1" fmla="*/ 383 h 384"/>
                <a:gd name="T2" fmla="*/ 3629 w 3973"/>
                <a:gd name="T3" fmla="*/ 383 h 384"/>
                <a:gd name="T4" fmla="*/ 337 w 3973"/>
                <a:gd name="T5" fmla="*/ 383 h 384"/>
                <a:gd name="T6" fmla="*/ 74 w 3973"/>
                <a:gd name="T7" fmla="*/ 217 h 384"/>
                <a:gd name="T8" fmla="*/ 11 w 3973"/>
                <a:gd name="T9" fmla="*/ 80 h 384"/>
                <a:gd name="T10" fmla="*/ 11 w 3973"/>
                <a:gd name="T11" fmla="*/ 28 h 384"/>
                <a:gd name="T12" fmla="*/ 57 w 3973"/>
                <a:gd name="T13" fmla="*/ 0 h 384"/>
                <a:gd name="T14" fmla="*/ 3909 w 3973"/>
                <a:gd name="T15" fmla="*/ 0 h 384"/>
                <a:gd name="T16" fmla="*/ 3960 w 3973"/>
                <a:gd name="T17" fmla="*/ 28 h 384"/>
                <a:gd name="T18" fmla="*/ 3960 w 3973"/>
                <a:gd name="T19" fmla="*/ 80 h 384"/>
                <a:gd name="T20" fmla="*/ 3897 w 3973"/>
                <a:gd name="T21" fmla="*/ 217 h 384"/>
                <a:gd name="T22" fmla="*/ 3629 w 3973"/>
                <a:gd name="T23" fmla="*/ 383 h 384"/>
                <a:gd name="T24" fmla="*/ 3909 w 3973"/>
                <a:gd name="T25" fmla="*/ 57 h 384"/>
                <a:gd name="T26" fmla="*/ 3909 w 3973"/>
                <a:gd name="T27" fmla="*/ 57 h 384"/>
                <a:gd name="T28" fmla="*/ 57 w 3973"/>
                <a:gd name="T29" fmla="*/ 57 h 384"/>
                <a:gd name="T30" fmla="*/ 125 w 3973"/>
                <a:gd name="T31" fmla="*/ 188 h 384"/>
                <a:gd name="T32" fmla="*/ 337 w 3973"/>
                <a:gd name="T33" fmla="*/ 326 h 384"/>
                <a:gd name="T34" fmla="*/ 3629 w 3973"/>
                <a:gd name="T35" fmla="*/ 326 h 384"/>
                <a:gd name="T36" fmla="*/ 3846 w 3973"/>
                <a:gd name="T37" fmla="*/ 188 h 384"/>
                <a:gd name="T38" fmla="*/ 3909 w 3973"/>
                <a:gd name="T39" fmla="*/ 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73" h="384">
                  <a:moveTo>
                    <a:pt x="3629" y="383"/>
                  </a:moveTo>
                  <a:lnTo>
                    <a:pt x="3629" y="383"/>
                  </a:lnTo>
                  <a:cubicBezTo>
                    <a:pt x="337" y="383"/>
                    <a:pt x="337" y="383"/>
                    <a:pt x="337" y="383"/>
                  </a:cubicBezTo>
                  <a:cubicBezTo>
                    <a:pt x="223" y="383"/>
                    <a:pt x="120" y="320"/>
                    <a:pt x="74" y="217"/>
                  </a:cubicBezTo>
                  <a:cubicBezTo>
                    <a:pt x="11" y="80"/>
                    <a:pt x="11" y="80"/>
                    <a:pt x="11" y="80"/>
                  </a:cubicBezTo>
                  <a:cubicBezTo>
                    <a:pt x="0" y="62"/>
                    <a:pt x="0" y="45"/>
                    <a:pt x="11" y="28"/>
                  </a:cubicBezTo>
                  <a:cubicBezTo>
                    <a:pt x="23" y="11"/>
                    <a:pt x="40" y="0"/>
                    <a:pt x="57" y="0"/>
                  </a:cubicBezTo>
                  <a:cubicBezTo>
                    <a:pt x="3909" y="0"/>
                    <a:pt x="3909" y="0"/>
                    <a:pt x="3909" y="0"/>
                  </a:cubicBezTo>
                  <a:cubicBezTo>
                    <a:pt x="3932" y="0"/>
                    <a:pt x="3949" y="11"/>
                    <a:pt x="3960" y="28"/>
                  </a:cubicBezTo>
                  <a:cubicBezTo>
                    <a:pt x="3966" y="45"/>
                    <a:pt x="3972" y="62"/>
                    <a:pt x="3960" y="80"/>
                  </a:cubicBezTo>
                  <a:cubicBezTo>
                    <a:pt x="3897" y="217"/>
                    <a:pt x="3897" y="217"/>
                    <a:pt x="3897" y="217"/>
                  </a:cubicBezTo>
                  <a:cubicBezTo>
                    <a:pt x="3852" y="320"/>
                    <a:pt x="3743" y="383"/>
                    <a:pt x="3629" y="383"/>
                  </a:cubicBezTo>
                  <a:close/>
                  <a:moveTo>
                    <a:pt x="3909" y="57"/>
                  </a:moveTo>
                  <a:lnTo>
                    <a:pt x="3909" y="57"/>
                  </a:lnTo>
                  <a:cubicBezTo>
                    <a:pt x="57" y="57"/>
                    <a:pt x="57" y="57"/>
                    <a:pt x="57" y="57"/>
                  </a:cubicBezTo>
                  <a:cubicBezTo>
                    <a:pt x="125" y="188"/>
                    <a:pt x="125" y="188"/>
                    <a:pt x="125" y="188"/>
                  </a:cubicBezTo>
                  <a:cubicBezTo>
                    <a:pt x="165" y="274"/>
                    <a:pt x="246" y="326"/>
                    <a:pt x="337" y="326"/>
                  </a:cubicBezTo>
                  <a:cubicBezTo>
                    <a:pt x="3629" y="326"/>
                    <a:pt x="3629" y="326"/>
                    <a:pt x="3629" y="326"/>
                  </a:cubicBezTo>
                  <a:cubicBezTo>
                    <a:pt x="3720" y="326"/>
                    <a:pt x="3806" y="274"/>
                    <a:pt x="3846" y="188"/>
                  </a:cubicBezTo>
                  <a:lnTo>
                    <a:pt x="3909" y="57"/>
                  </a:ln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588"/>
            <p:cNvSpPr>
              <a:spLocks noChangeArrowheads="1"/>
            </p:cNvSpPr>
            <p:nvPr/>
          </p:nvSpPr>
          <p:spPr bwMode="auto">
            <a:xfrm>
              <a:off x="1095532" y="3105830"/>
              <a:ext cx="684018" cy="463086"/>
            </a:xfrm>
            <a:custGeom>
              <a:avLst/>
              <a:gdLst>
                <a:gd name="T0" fmla="*/ 3366 w 3390"/>
                <a:gd name="T1" fmla="*/ 2186 h 2187"/>
                <a:gd name="T2" fmla="*/ 3366 w 3390"/>
                <a:gd name="T3" fmla="*/ 2186 h 2187"/>
                <a:gd name="T4" fmla="*/ 23 w 3390"/>
                <a:gd name="T5" fmla="*/ 2186 h 2187"/>
                <a:gd name="T6" fmla="*/ 0 w 3390"/>
                <a:gd name="T7" fmla="*/ 2163 h 2187"/>
                <a:gd name="T8" fmla="*/ 0 w 3390"/>
                <a:gd name="T9" fmla="*/ 23 h 2187"/>
                <a:gd name="T10" fmla="*/ 23 w 3390"/>
                <a:gd name="T11" fmla="*/ 0 h 2187"/>
                <a:gd name="T12" fmla="*/ 3366 w 3390"/>
                <a:gd name="T13" fmla="*/ 0 h 2187"/>
                <a:gd name="T14" fmla="*/ 3389 w 3390"/>
                <a:gd name="T15" fmla="*/ 23 h 2187"/>
                <a:gd name="T16" fmla="*/ 3389 w 3390"/>
                <a:gd name="T17" fmla="*/ 2163 h 2187"/>
                <a:gd name="T18" fmla="*/ 3366 w 3390"/>
                <a:gd name="T19" fmla="*/ 2186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0" h="2187">
                  <a:moveTo>
                    <a:pt x="3366" y="2186"/>
                  </a:moveTo>
                  <a:lnTo>
                    <a:pt x="3366" y="2186"/>
                  </a:lnTo>
                  <a:cubicBezTo>
                    <a:pt x="23" y="2186"/>
                    <a:pt x="23" y="2186"/>
                    <a:pt x="23" y="2186"/>
                  </a:cubicBezTo>
                  <a:cubicBezTo>
                    <a:pt x="12" y="2186"/>
                    <a:pt x="0" y="2174"/>
                    <a:pt x="0" y="2163"/>
                  </a:cubicBezTo>
                  <a:cubicBezTo>
                    <a:pt x="0" y="23"/>
                    <a:pt x="0" y="23"/>
                    <a:pt x="0" y="23"/>
                  </a:cubicBezTo>
                  <a:cubicBezTo>
                    <a:pt x="0" y="12"/>
                    <a:pt x="12" y="0"/>
                    <a:pt x="23" y="0"/>
                  </a:cubicBezTo>
                  <a:cubicBezTo>
                    <a:pt x="3366" y="0"/>
                    <a:pt x="3366" y="0"/>
                    <a:pt x="3366" y="0"/>
                  </a:cubicBezTo>
                  <a:cubicBezTo>
                    <a:pt x="3378" y="0"/>
                    <a:pt x="3389" y="12"/>
                    <a:pt x="3389" y="23"/>
                  </a:cubicBezTo>
                  <a:cubicBezTo>
                    <a:pt x="3389" y="2163"/>
                    <a:pt x="3389" y="2163"/>
                    <a:pt x="3389" y="2163"/>
                  </a:cubicBezTo>
                  <a:cubicBezTo>
                    <a:pt x="3389" y="2174"/>
                    <a:pt x="3378" y="2186"/>
                    <a:pt x="3366" y="2186"/>
                  </a:cubicBezTo>
                </a:path>
              </a:pathLst>
            </a:custGeom>
            <a:solidFill>
              <a:srgbClr val="FF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Freeform 589"/>
            <p:cNvSpPr>
              <a:spLocks noChangeArrowheads="1"/>
            </p:cNvSpPr>
            <p:nvPr/>
          </p:nvSpPr>
          <p:spPr bwMode="auto">
            <a:xfrm>
              <a:off x="1089297" y="3099282"/>
              <a:ext cx="695596" cy="475247"/>
            </a:xfrm>
            <a:custGeom>
              <a:avLst/>
              <a:gdLst>
                <a:gd name="T0" fmla="*/ 3297 w 3447"/>
                <a:gd name="T1" fmla="*/ 2242 h 2243"/>
                <a:gd name="T2" fmla="*/ 3297 w 3447"/>
                <a:gd name="T3" fmla="*/ 2242 h 2243"/>
                <a:gd name="T4" fmla="*/ 148 w 3447"/>
                <a:gd name="T5" fmla="*/ 2242 h 2243"/>
                <a:gd name="T6" fmla="*/ 0 w 3447"/>
                <a:gd name="T7" fmla="*/ 2093 h 2243"/>
                <a:gd name="T8" fmla="*/ 0 w 3447"/>
                <a:gd name="T9" fmla="*/ 148 h 2243"/>
                <a:gd name="T10" fmla="*/ 148 w 3447"/>
                <a:gd name="T11" fmla="*/ 0 h 2243"/>
                <a:gd name="T12" fmla="*/ 3297 w 3447"/>
                <a:gd name="T13" fmla="*/ 0 h 2243"/>
                <a:gd name="T14" fmla="*/ 3446 w 3447"/>
                <a:gd name="T15" fmla="*/ 148 h 2243"/>
                <a:gd name="T16" fmla="*/ 3446 w 3447"/>
                <a:gd name="T17" fmla="*/ 2093 h 2243"/>
                <a:gd name="T18" fmla="*/ 3297 w 3447"/>
                <a:gd name="T19" fmla="*/ 2242 h 2243"/>
                <a:gd name="T20" fmla="*/ 148 w 3447"/>
                <a:gd name="T21" fmla="*/ 57 h 2243"/>
                <a:gd name="T22" fmla="*/ 148 w 3447"/>
                <a:gd name="T23" fmla="*/ 57 h 2243"/>
                <a:gd name="T24" fmla="*/ 57 w 3447"/>
                <a:gd name="T25" fmla="*/ 148 h 2243"/>
                <a:gd name="T26" fmla="*/ 57 w 3447"/>
                <a:gd name="T27" fmla="*/ 2093 h 2243"/>
                <a:gd name="T28" fmla="*/ 148 w 3447"/>
                <a:gd name="T29" fmla="*/ 2185 h 2243"/>
                <a:gd name="T30" fmla="*/ 3297 w 3447"/>
                <a:gd name="T31" fmla="*/ 2185 h 2243"/>
                <a:gd name="T32" fmla="*/ 3389 w 3447"/>
                <a:gd name="T33" fmla="*/ 2093 h 2243"/>
                <a:gd name="T34" fmla="*/ 3389 w 3447"/>
                <a:gd name="T35" fmla="*/ 148 h 2243"/>
                <a:gd name="T36" fmla="*/ 3297 w 3447"/>
                <a:gd name="T37" fmla="*/ 57 h 2243"/>
                <a:gd name="T38" fmla="*/ 148 w 3447"/>
                <a:gd name="T39" fmla="*/ 57 h 2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47" h="2243">
                  <a:moveTo>
                    <a:pt x="3297" y="2242"/>
                  </a:moveTo>
                  <a:lnTo>
                    <a:pt x="3297" y="2242"/>
                  </a:lnTo>
                  <a:cubicBezTo>
                    <a:pt x="148" y="2242"/>
                    <a:pt x="148" y="2242"/>
                    <a:pt x="148" y="2242"/>
                  </a:cubicBezTo>
                  <a:cubicBezTo>
                    <a:pt x="68" y="2242"/>
                    <a:pt x="0" y="2173"/>
                    <a:pt x="0" y="2093"/>
                  </a:cubicBezTo>
                  <a:cubicBezTo>
                    <a:pt x="0" y="148"/>
                    <a:pt x="0" y="148"/>
                    <a:pt x="0" y="148"/>
                  </a:cubicBezTo>
                  <a:cubicBezTo>
                    <a:pt x="0" y="68"/>
                    <a:pt x="68" y="0"/>
                    <a:pt x="148" y="0"/>
                  </a:cubicBezTo>
                  <a:cubicBezTo>
                    <a:pt x="3297" y="0"/>
                    <a:pt x="3297" y="0"/>
                    <a:pt x="3297" y="0"/>
                  </a:cubicBezTo>
                  <a:cubicBezTo>
                    <a:pt x="3377" y="0"/>
                    <a:pt x="3446" y="68"/>
                    <a:pt x="3446" y="148"/>
                  </a:cubicBezTo>
                  <a:cubicBezTo>
                    <a:pt x="3446" y="2093"/>
                    <a:pt x="3446" y="2093"/>
                    <a:pt x="3446" y="2093"/>
                  </a:cubicBezTo>
                  <a:cubicBezTo>
                    <a:pt x="3446" y="2173"/>
                    <a:pt x="3377" y="2242"/>
                    <a:pt x="3297" y="2242"/>
                  </a:cubicBezTo>
                  <a:close/>
                  <a:moveTo>
                    <a:pt x="148" y="57"/>
                  </a:moveTo>
                  <a:lnTo>
                    <a:pt x="148" y="57"/>
                  </a:lnTo>
                  <a:cubicBezTo>
                    <a:pt x="97" y="57"/>
                    <a:pt x="57" y="97"/>
                    <a:pt x="57" y="148"/>
                  </a:cubicBezTo>
                  <a:cubicBezTo>
                    <a:pt x="57" y="2093"/>
                    <a:pt x="57" y="2093"/>
                    <a:pt x="57" y="2093"/>
                  </a:cubicBezTo>
                  <a:cubicBezTo>
                    <a:pt x="57" y="2145"/>
                    <a:pt x="97" y="2185"/>
                    <a:pt x="148" y="2185"/>
                  </a:cubicBezTo>
                  <a:cubicBezTo>
                    <a:pt x="3297" y="2185"/>
                    <a:pt x="3297" y="2185"/>
                    <a:pt x="3297" y="2185"/>
                  </a:cubicBezTo>
                  <a:cubicBezTo>
                    <a:pt x="3349" y="2185"/>
                    <a:pt x="3389" y="2145"/>
                    <a:pt x="3389" y="2093"/>
                  </a:cubicBezTo>
                  <a:cubicBezTo>
                    <a:pt x="3389" y="148"/>
                    <a:pt x="3389" y="148"/>
                    <a:pt x="3389" y="148"/>
                  </a:cubicBezTo>
                  <a:cubicBezTo>
                    <a:pt x="3389" y="97"/>
                    <a:pt x="3349" y="57"/>
                    <a:pt x="3297" y="57"/>
                  </a:cubicBezTo>
                  <a:lnTo>
                    <a:pt x="148" y="57"/>
                  </a:ln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590"/>
            <p:cNvSpPr>
              <a:spLocks noChangeArrowheads="1"/>
            </p:cNvSpPr>
            <p:nvPr/>
          </p:nvSpPr>
          <p:spPr bwMode="auto">
            <a:xfrm>
              <a:off x="1384102" y="3281710"/>
              <a:ext cx="105096" cy="111328"/>
            </a:xfrm>
            <a:custGeom>
              <a:avLst/>
              <a:gdLst>
                <a:gd name="T0" fmla="*/ 525 w 526"/>
                <a:gd name="T1" fmla="*/ 263 h 527"/>
                <a:gd name="T2" fmla="*/ 525 w 526"/>
                <a:gd name="T3" fmla="*/ 263 h 527"/>
                <a:gd name="T4" fmla="*/ 263 w 526"/>
                <a:gd name="T5" fmla="*/ 526 h 527"/>
                <a:gd name="T6" fmla="*/ 0 w 526"/>
                <a:gd name="T7" fmla="*/ 263 h 527"/>
                <a:gd name="T8" fmla="*/ 263 w 526"/>
                <a:gd name="T9" fmla="*/ 0 h 527"/>
                <a:gd name="T10" fmla="*/ 525 w 526"/>
                <a:gd name="T11" fmla="*/ 263 h 527"/>
              </a:gdLst>
              <a:ahLst/>
              <a:cxnLst>
                <a:cxn ang="0">
                  <a:pos x="T0" y="T1"/>
                </a:cxn>
                <a:cxn ang="0">
                  <a:pos x="T2" y="T3"/>
                </a:cxn>
                <a:cxn ang="0">
                  <a:pos x="T4" y="T5"/>
                </a:cxn>
                <a:cxn ang="0">
                  <a:pos x="T6" y="T7"/>
                </a:cxn>
                <a:cxn ang="0">
                  <a:pos x="T8" y="T9"/>
                </a:cxn>
                <a:cxn ang="0">
                  <a:pos x="T10" y="T11"/>
                </a:cxn>
              </a:cxnLst>
              <a:rect l="0" t="0" r="r" b="b"/>
              <a:pathLst>
                <a:path w="526" h="527">
                  <a:moveTo>
                    <a:pt x="525" y="263"/>
                  </a:moveTo>
                  <a:lnTo>
                    <a:pt x="525" y="263"/>
                  </a:lnTo>
                  <a:cubicBezTo>
                    <a:pt x="525" y="406"/>
                    <a:pt x="411" y="526"/>
                    <a:pt x="263" y="526"/>
                  </a:cubicBezTo>
                  <a:cubicBezTo>
                    <a:pt x="120" y="526"/>
                    <a:pt x="0" y="406"/>
                    <a:pt x="0" y="263"/>
                  </a:cubicBezTo>
                  <a:cubicBezTo>
                    <a:pt x="0" y="114"/>
                    <a:pt x="120" y="0"/>
                    <a:pt x="263" y="0"/>
                  </a:cubicBezTo>
                  <a:cubicBezTo>
                    <a:pt x="411" y="0"/>
                    <a:pt x="525" y="114"/>
                    <a:pt x="525" y="263"/>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591"/>
            <p:cNvSpPr>
              <a:spLocks noChangeArrowheads="1"/>
            </p:cNvSpPr>
            <p:nvPr/>
          </p:nvSpPr>
          <p:spPr bwMode="auto">
            <a:xfrm>
              <a:off x="1388555" y="3376197"/>
              <a:ext cx="33845" cy="14033"/>
            </a:xfrm>
            <a:custGeom>
              <a:avLst/>
              <a:gdLst>
                <a:gd name="T0" fmla="*/ 52 w 173"/>
                <a:gd name="T1" fmla="*/ 0 h 70"/>
                <a:gd name="T2" fmla="*/ 52 w 173"/>
                <a:gd name="T3" fmla="*/ 0 h 70"/>
                <a:gd name="T4" fmla="*/ 0 w 173"/>
                <a:gd name="T5" fmla="*/ 69 h 70"/>
                <a:gd name="T6" fmla="*/ 172 w 173"/>
                <a:gd name="T7" fmla="*/ 69 h 70"/>
                <a:gd name="T8" fmla="*/ 52 w 173"/>
                <a:gd name="T9" fmla="*/ 0 h 70"/>
              </a:gdLst>
              <a:ahLst/>
              <a:cxnLst>
                <a:cxn ang="0">
                  <a:pos x="T0" y="T1"/>
                </a:cxn>
                <a:cxn ang="0">
                  <a:pos x="T2" y="T3"/>
                </a:cxn>
                <a:cxn ang="0">
                  <a:pos x="T4" y="T5"/>
                </a:cxn>
                <a:cxn ang="0">
                  <a:pos x="T6" y="T7"/>
                </a:cxn>
                <a:cxn ang="0">
                  <a:pos x="T8" y="T9"/>
                </a:cxn>
              </a:cxnLst>
              <a:rect l="0" t="0" r="r" b="b"/>
              <a:pathLst>
                <a:path w="173" h="70">
                  <a:moveTo>
                    <a:pt x="52" y="0"/>
                  </a:moveTo>
                  <a:lnTo>
                    <a:pt x="52" y="0"/>
                  </a:lnTo>
                  <a:cubicBezTo>
                    <a:pt x="0" y="69"/>
                    <a:pt x="0" y="69"/>
                    <a:pt x="0" y="69"/>
                  </a:cubicBezTo>
                  <a:cubicBezTo>
                    <a:pt x="172" y="69"/>
                    <a:pt x="172" y="69"/>
                    <a:pt x="172" y="69"/>
                  </a:cubicBezTo>
                  <a:cubicBezTo>
                    <a:pt x="126" y="57"/>
                    <a:pt x="86" y="34"/>
                    <a:pt x="52" y="0"/>
                  </a:cubicBezTo>
                </a:path>
              </a:pathLst>
            </a:custGeom>
            <a:solidFill>
              <a:srgbClr val="5AC4F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592"/>
            <p:cNvSpPr>
              <a:spLocks noChangeArrowheads="1"/>
            </p:cNvSpPr>
            <p:nvPr/>
          </p:nvSpPr>
          <p:spPr bwMode="auto">
            <a:xfrm>
              <a:off x="1399242" y="3340648"/>
              <a:ext cx="52549" cy="49583"/>
            </a:xfrm>
            <a:custGeom>
              <a:avLst/>
              <a:gdLst>
                <a:gd name="T0" fmla="*/ 108 w 263"/>
                <a:gd name="T1" fmla="*/ 0 h 236"/>
                <a:gd name="T2" fmla="*/ 108 w 263"/>
                <a:gd name="T3" fmla="*/ 0 h 236"/>
                <a:gd name="T4" fmla="*/ 103 w 263"/>
                <a:gd name="T5" fmla="*/ 6 h 236"/>
                <a:gd name="T6" fmla="*/ 0 w 263"/>
                <a:gd name="T7" fmla="*/ 166 h 236"/>
                <a:gd name="T8" fmla="*/ 120 w 263"/>
                <a:gd name="T9" fmla="*/ 235 h 236"/>
                <a:gd name="T10" fmla="*/ 262 w 263"/>
                <a:gd name="T11" fmla="*/ 235 h 236"/>
                <a:gd name="T12" fmla="*/ 108 w 263"/>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263" h="236">
                  <a:moveTo>
                    <a:pt x="108" y="0"/>
                  </a:moveTo>
                  <a:lnTo>
                    <a:pt x="108" y="0"/>
                  </a:lnTo>
                  <a:cubicBezTo>
                    <a:pt x="103" y="6"/>
                    <a:pt x="103" y="6"/>
                    <a:pt x="103" y="6"/>
                  </a:cubicBezTo>
                  <a:cubicBezTo>
                    <a:pt x="0" y="166"/>
                    <a:pt x="0" y="166"/>
                    <a:pt x="0" y="166"/>
                  </a:cubicBezTo>
                  <a:cubicBezTo>
                    <a:pt x="34" y="200"/>
                    <a:pt x="74" y="223"/>
                    <a:pt x="120" y="235"/>
                  </a:cubicBezTo>
                  <a:cubicBezTo>
                    <a:pt x="262" y="235"/>
                    <a:pt x="262" y="235"/>
                    <a:pt x="262" y="235"/>
                  </a:cubicBezTo>
                  <a:cubicBezTo>
                    <a:pt x="108" y="0"/>
                    <a:pt x="108" y="0"/>
                    <a:pt x="108" y="0"/>
                  </a:cubicBezTo>
                </a:path>
              </a:pathLst>
            </a:custGeom>
            <a:solidFill>
              <a:srgbClr val="5AC4F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593"/>
            <p:cNvSpPr>
              <a:spLocks noChangeArrowheads="1"/>
            </p:cNvSpPr>
            <p:nvPr/>
          </p:nvSpPr>
          <p:spPr bwMode="auto">
            <a:xfrm>
              <a:off x="1388555" y="3292936"/>
              <a:ext cx="93519" cy="97295"/>
            </a:xfrm>
            <a:custGeom>
              <a:avLst/>
              <a:gdLst>
                <a:gd name="T0" fmla="*/ 0 w 469"/>
                <a:gd name="T1" fmla="*/ 0 h 465"/>
                <a:gd name="T2" fmla="*/ 314 w 469"/>
                <a:gd name="T3" fmla="*/ 464 h 465"/>
                <a:gd name="T4" fmla="*/ 468 w 469"/>
                <a:gd name="T5" fmla="*/ 235 h 465"/>
                <a:gd name="T6" fmla="*/ 308 w 469"/>
                <a:gd name="T7" fmla="*/ 0 h 465"/>
                <a:gd name="T8" fmla="*/ 0 w 469"/>
                <a:gd name="T9" fmla="*/ 0 h 465"/>
              </a:gdLst>
              <a:ahLst/>
              <a:cxnLst>
                <a:cxn ang="0">
                  <a:pos x="T0" y="T1"/>
                </a:cxn>
                <a:cxn ang="0">
                  <a:pos x="T2" y="T3"/>
                </a:cxn>
                <a:cxn ang="0">
                  <a:pos x="T4" y="T5"/>
                </a:cxn>
                <a:cxn ang="0">
                  <a:pos x="T6" y="T7"/>
                </a:cxn>
                <a:cxn ang="0">
                  <a:pos x="T8" y="T9"/>
                </a:cxn>
              </a:cxnLst>
              <a:rect l="0" t="0" r="r" b="b"/>
              <a:pathLst>
                <a:path w="469" h="465">
                  <a:moveTo>
                    <a:pt x="0" y="0"/>
                  </a:moveTo>
                  <a:lnTo>
                    <a:pt x="314" y="464"/>
                  </a:lnTo>
                  <a:lnTo>
                    <a:pt x="468" y="235"/>
                  </a:lnTo>
                  <a:lnTo>
                    <a:pt x="308" y="0"/>
                  </a:lnTo>
                  <a:lnTo>
                    <a:pt x="0" y="0"/>
                  </a:lnTo>
                </a:path>
              </a:pathLst>
            </a:custGeom>
            <a:solidFill>
              <a:srgbClr val="12AA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594"/>
            <p:cNvSpPr>
              <a:spLocks noChangeArrowheads="1"/>
            </p:cNvSpPr>
            <p:nvPr/>
          </p:nvSpPr>
          <p:spPr bwMode="auto">
            <a:xfrm>
              <a:off x="672473" y="3603530"/>
              <a:ext cx="1563978" cy="11227"/>
            </a:xfrm>
            <a:custGeom>
              <a:avLst/>
              <a:gdLst>
                <a:gd name="T0" fmla="*/ 7745 w 7746"/>
                <a:gd name="T1" fmla="*/ 57 h 58"/>
                <a:gd name="T2" fmla="*/ 0 w 7746"/>
                <a:gd name="T3" fmla="*/ 57 h 58"/>
                <a:gd name="T4" fmla="*/ 0 w 7746"/>
                <a:gd name="T5" fmla="*/ 0 h 58"/>
                <a:gd name="T6" fmla="*/ 7745 w 7746"/>
                <a:gd name="T7" fmla="*/ 0 h 58"/>
                <a:gd name="T8" fmla="*/ 7745 w 7746"/>
                <a:gd name="T9" fmla="*/ 57 h 58"/>
              </a:gdLst>
              <a:ahLst/>
              <a:cxnLst>
                <a:cxn ang="0">
                  <a:pos x="T0" y="T1"/>
                </a:cxn>
                <a:cxn ang="0">
                  <a:pos x="T2" y="T3"/>
                </a:cxn>
                <a:cxn ang="0">
                  <a:pos x="T4" y="T5"/>
                </a:cxn>
                <a:cxn ang="0">
                  <a:pos x="T6" y="T7"/>
                </a:cxn>
                <a:cxn ang="0">
                  <a:pos x="T8" y="T9"/>
                </a:cxn>
              </a:cxnLst>
              <a:rect l="0" t="0" r="r" b="b"/>
              <a:pathLst>
                <a:path w="7746" h="58">
                  <a:moveTo>
                    <a:pt x="7745" y="57"/>
                  </a:moveTo>
                  <a:lnTo>
                    <a:pt x="0" y="57"/>
                  </a:lnTo>
                  <a:lnTo>
                    <a:pt x="0" y="0"/>
                  </a:lnTo>
                  <a:lnTo>
                    <a:pt x="7745" y="0"/>
                  </a:lnTo>
                  <a:lnTo>
                    <a:pt x="7745" y="57"/>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595"/>
            <p:cNvSpPr>
              <a:spLocks noChangeArrowheads="1"/>
            </p:cNvSpPr>
            <p:nvPr/>
          </p:nvSpPr>
          <p:spPr bwMode="auto">
            <a:xfrm>
              <a:off x="2261390" y="3603530"/>
              <a:ext cx="37407" cy="11227"/>
            </a:xfrm>
            <a:custGeom>
              <a:avLst/>
              <a:gdLst>
                <a:gd name="T0" fmla="*/ 189 w 190"/>
                <a:gd name="T1" fmla="*/ 57 h 58"/>
                <a:gd name="T2" fmla="*/ 0 w 190"/>
                <a:gd name="T3" fmla="*/ 57 h 58"/>
                <a:gd name="T4" fmla="*/ 0 w 190"/>
                <a:gd name="T5" fmla="*/ 0 h 58"/>
                <a:gd name="T6" fmla="*/ 189 w 190"/>
                <a:gd name="T7" fmla="*/ 0 h 58"/>
                <a:gd name="T8" fmla="*/ 189 w 190"/>
                <a:gd name="T9" fmla="*/ 57 h 58"/>
              </a:gdLst>
              <a:ahLst/>
              <a:cxnLst>
                <a:cxn ang="0">
                  <a:pos x="T0" y="T1"/>
                </a:cxn>
                <a:cxn ang="0">
                  <a:pos x="T2" y="T3"/>
                </a:cxn>
                <a:cxn ang="0">
                  <a:pos x="T4" y="T5"/>
                </a:cxn>
                <a:cxn ang="0">
                  <a:pos x="T6" y="T7"/>
                </a:cxn>
                <a:cxn ang="0">
                  <a:pos x="T8" y="T9"/>
                </a:cxn>
              </a:cxnLst>
              <a:rect l="0" t="0" r="r" b="b"/>
              <a:pathLst>
                <a:path w="190" h="58">
                  <a:moveTo>
                    <a:pt x="189" y="57"/>
                  </a:moveTo>
                  <a:lnTo>
                    <a:pt x="0" y="57"/>
                  </a:lnTo>
                  <a:lnTo>
                    <a:pt x="0" y="0"/>
                  </a:lnTo>
                  <a:lnTo>
                    <a:pt x="189" y="0"/>
                  </a:lnTo>
                  <a:lnTo>
                    <a:pt x="189" y="57"/>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65" name="Rounded Rectangle 64"/>
          <p:cNvSpPr/>
          <p:nvPr/>
        </p:nvSpPr>
        <p:spPr>
          <a:xfrm>
            <a:off x="975015" y="3365151"/>
            <a:ext cx="892589" cy="295585"/>
          </a:xfrm>
          <a:prstGeom prst="roundRect">
            <a:avLst>
              <a:gd name="adj" fmla="val 12129"/>
            </a:avLst>
          </a:prstGeom>
          <a:solidFill>
            <a:srgbClr val="14A0A4"/>
          </a:solidFill>
          <a:ln>
            <a:noFill/>
          </a:ln>
          <a:effectLst/>
        </p:spPr>
        <p:style>
          <a:lnRef idx="1">
            <a:schemeClr val="accent1"/>
          </a:lnRef>
          <a:fillRef idx="3">
            <a:schemeClr val="accent1"/>
          </a:fillRef>
          <a:effectRef idx="2">
            <a:schemeClr val="accent1"/>
          </a:effectRef>
          <a:fontRef idx="minor">
            <a:schemeClr val="lt1"/>
          </a:fontRef>
        </p:style>
        <p:txBody>
          <a:bodyPr lIns="108000" rIns="108000" rtlCol="0" anchor="ctr">
            <a:normAutofit/>
          </a:bodyPr>
          <a:lstStyle/>
          <a:p>
            <a:pPr algn="ctr"/>
            <a:r>
              <a:rPr lang="ga-IE" sz="1000" dirty="0">
                <a:latin typeface="Open Sans" panose="020B0606030504020204" pitchFamily="34" charset="0"/>
                <a:ea typeface="Open Sans" panose="020B0606030504020204" pitchFamily="34" charset="0"/>
                <a:cs typeface="Open Sans" panose="020B0606030504020204" pitchFamily="34" charset="0"/>
              </a:rPr>
              <a:t>LOW RATE</a:t>
            </a:r>
            <a:endParaRPr lang="en-IE"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67" name="Rounded Rectangle 66"/>
          <p:cNvSpPr/>
          <p:nvPr/>
        </p:nvSpPr>
        <p:spPr>
          <a:xfrm>
            <a:off x="2447197" y="2853472"/>
            <a:ext cx="892589" cy="295585"/>
          </a:xfrm>
          <a:prstGeom prst="roundRect">
            <a:avLst>
              <a:gd name="adj" fmla="val 9320"/>
            </a:avLst>
          </a:prstGeom>
          <a:solidFill>
            <a:srgbClr val="FC404E"/>
          </a:solidFill>
          <a:ln>
            <a:noFill/>
          </a:ln>
          <a:effectLst/>
        </p:spPr>
        <p:style>
          <a:lnRef idx="1">
            <a:schemeClr val="accent1"/>
          </a:lnRef>
          <a:fillRef idx="3">
            <a:schemeClr val="accent1"/>
          </a:fillRef>
          <a:effectRef idx="2">
            <a:schemeClr val="accent1"/>
          </a:effectRef>
          <a:fontRef idx="minor">
            <a:schemeClr val="lt1"/>
          </a:fontRef>
        </p:style>
        <p:txBody>
          <a:bodyPr lIns="108000" rIns="108000" rtlCol="0" anchor="ctr">
            <a:normAutofit/>
          </a:bodyPr>
          <a:lstStyle/>
          <a:p>
            <a:pPr algn="ctr"/>
            <a:r>
              <a:rPr lang="ga-IE" sz="1000" dirty="0">
                <a:latin typeface="Open Sans" panose="020B0606030504020204" pitchFamily="34" charset="0"/>
                <a:ea typeface="Open Sans" panose="020B0606030504020204" pitchFamily="34" charset="0"/>
                <a:cs typeface="Open Sans" panose="020B0606030504020204" pitchFamily="34" charset="0"/>
              </a:rPr>
              <a:t>BUY NOW</a:t>
            </a:r>
            <a:endParaRPr lang="en-IE" sz="1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69" name="Group 68"/>
          <p:cNvGrpSpPr>
            <a:grpSpLocks noChangeAspect="1"/>
          </p:cNvGrpSpPr>
          <p:nvPr/>
        </p:nvGrpSpPr>
        <p:grpSpPr>
          <a:xfrm>
            <a:off x="374319" y="320842"/>
            <a:ext cx="144000" cy="146120"/>
            <a:chOff x="-1080368" y="1835621"/>
            <a:chExt cx="754063" cy="765175"/>
          </a:xfrm>
        </p:grpSpPr>
        <p:sp>
          <p:nvSpPr>
            <p:cNvPr id="70"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71"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3298996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Website Optimization</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a:defRPr/>
            </a:pPr>
            <a:r>
              <a:rPr lang="en-US" sz="1200" dirty="0">
                <a:solidFill>
                  <a:srgbClr val="898989"/>
                </a:solidFill>
                <a:latin typeface="Open Sans" charset="0"/>
                <a:ea typeface="Open Sans" charset="0"/>
                <a:cs typeface="Open Sans" charset="0"/>
              </a:rPr>
              <a:t>What does it involve?</a:t>
            </a:r>
          </a:p>
        </p:txBody>
      </p:sp>
      <p:sp>
        <p:nvSpPr>
          <p:cNvPr id="5" name="Shape 3653"/>
          <p:cNvSpPr/>
          <p:nvPr/>
        </p:nvSpPr>
        <p:spPr>
          <a:xfrm>
            <a:off x="654639" y="3308710"/>
            <a:ext cx="1315340" cy="265504"/>
          </a:xfrm>
          <a:prstGeom prst="rect">
            <a:avLst/>
          </a:prstGeom>
          <a:noFill/>
          <a:ln>
            <a:noFill/>
          </a:ln>
        </p:spPr>
        <p:txBody>
          <a:bodyPr lIns="91425" tIns="45700" rIns="91425" bIns="45700" anchor="t" anchorCtr="0">
            <a:noAutofit/>
          </a:bodyPr>
          <a:lstStyle/>
          <a:p>
            <a:pPr lvl="0" algn="ctr">
              <a:buClr>
                <a:srgbClr val="FF8000"/>
              </a:buClr>
              <a:buSzPct val="25000"/>
            </a:pPr>
            <a:r>
              <a:rPr lang="de-DE" sz="1200" dirty="0">
                <a:solidFill>
                  <a:srgbClr val="626A6F"/>
                </a:solidFill>
                <a:latin typeface="Open Sans" panose="020B0606030504020204" pitchFamily="34" charset="0"/>
                <a:ea typeface="Open Sans"/>
                <a:cs typeface="Open Sans"/>
                <a:sym typeface="Open Sans"/>
              </a:rPr>
              <a:t>UX</a:t>
            </a:r>
          </a:p>
        </p:txBody>
      </p:sp>
      <p:sp>
        <p:nvSpPr>
          <p:cNvPr id="8" name="Shape 3654"/>
          <p:cNvSpPr/>
          <p:nvPr/>
        </p:nvSpPr>
        <p:spPr>
          <a:xfrm>
            <a:off x="2560666" y="3308712"/>
            <a:ext cx="1251636" cy="265504"/>
          </a:xfrm>
          <a:prstGeom prst="rect">
            <a:avLst/>
          </a:prstGeom>
          <a:noFill/>
          <a:ln>
            <a:noFill/>
          </a:ln>
        </p:spPr>
        <p:txBody>
          <a:bodyPr lIns="91425" tIns="45700" rIns="91425" bIns="45700" anchor="t" anchorCtr="0">
            <a:noAutofit/>
          </a:bodyPr>
          <a:lstStyle/>
          <a:p>
            <a:pPr lvl="0" algn="ctr">
              <a:buClr>
                <a:srgbClr val="FF8000"/>
              </a:buClr>
              <a:buSzPct val="25000"/>
            </a:pPr>
            <a:r>
              <a:rPr lang="de-DE" sz="1200" dirty="0">
                <a:solidFill>
                  <a:srgbClr val="626A6F"/>
                </a:solidFill>
                <a:latin typeface="Open Sans" panose="020B0606030504020204" pitchFamily="34" charset="0"/>
                <a:ea typeface="Open Sans"/>
                <a:cs typeface="Open Sans"/>
                <a:sym typeface="Open Sans"/>
              </a:rPr>
              <a:t>Design</a:t>
            </a:r>
          </a:p>
        </p:txBody>
      </p:sp>
      <p:sp>
        <p:nvSpPr>
          <p:cNvPr id="9" name="Shape 3655"/>
          <p:cNvSpPr/>
          <p:nvPr/>
        </p:nvSpPr>
        <p:spPr>
          <a:xfrm>
            <a:off x="4282608" y="3308712"/>
            <a:ext cx="1377538" cy="265504"/>
          </a:xfrm>
          <a:prstGeom prst="rect">
            <a:avLst/>
          </a:prstGeom>
          <a:noFill/>
          <a:ln>
            <a:noFill/>
          </a:ln>
        </p:spPr>
        <p:txBody>
          <a:bodyPr lIns="91425" tIns="45700" rIns="91425" bIns="45700" anchor="t" anchorCtr="0">
            <a:noAutofit/>
          </a:bodyPr>
          <a:lstStyle/>
          <a:p>
            <a:pPr lvl="0" algn="ctr">
              <a:buClr>
                <a:srgbClr val="FF8000"/>
              </a:buClr>
              <a:buSzPct val="25000"/>
            </a:pPr>
            <a:r>
              <a:rPr lang="de-DE" sz="1200" dirty="0">
                <a:solidFill>
                  <a:srgbClr val="626A6F"/>
                </a:solidFill>
                <a:latin typeface="Open Sans" panose="020B0606030504020204" pitchFamily="34" charset="0"/>
                <a:ea typeface="Open Sans"/>
                <a:cs typeface="Open Sans"/>
                <a:sym typeface="Open Sans"/>
              </a:rPr>
              <a:t>Display</a:t>
            </a:r>
          </a:p>
        </p:txBody>
      </p:sp>
      <p:sp>
        <p:nvSpPr>
          <p:cNvPr id="3" name="Oval 2"/>
          <p:cNvSpPr/>
          <p:nvPr/>
        </p:nvSpPr>
        <p:spPr>
          <a:xfrm>
            <a:off x="910742" y="2230765"/>
            <a:ext cx="919102" cy="919102"/>
          </a:xfrm>
          <a:prstGeom prst="ellipse">
            <a:avLst/>
          </a:prstGeom>
          <a:noFill/>
          <a:ln w="38100" cmpd="sng">
            <a:solidFill>
              <a:srgbClr val="1998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1998E6"/>
                </a:solidFill>
                <a:latin typeface="Open Sans"/>
              </a:rPr>
              <a:t>UX</a:t>
            </a:r>
          </a:p>
        </p:txBody>
      </p:sp>
      <p:sp>
        <p:nvSpPr>
          <p:cNvPr id="17" name="Freeform 51"/>
          <p:cNvSpPr>
            <a:spLocks noChangeArrowheads="1"/>
          </p:cNvSpPr>
          <p:nvPr/>
        </p:nvSpPr>
        <p:spPr bwMode="auto">
          <a:xfrm>
            <a:off x="4598915" y="2279763"/>
            <a:ext cx="890979" cy="853333"/>
          </a:xfrm>
          <a:custGeom>
            <a:avLst/>
            <a:gdLst>
              <a:gd name="T0" fmla="*/ 351 w 626"/>
              <a:gd name="T1" fmla="*/ 573 h 599"/>
              <a:gd name="T2" fmla="*/ 364 w 626"/>
              <a:gd name="T3" fmla="*/ 499 h 599"/>
              <a:gd name="T4" fmla="*/ 364 w 626"/>
              <a:gd name="T5" fmla="*/ 474 h 599"/>
              <a:gd name="T6" fmla="*/ 27 w 626"/>
              <a:gd name="T7" fmla="*/ 461 h 599"/>
              <a:gd name="T8" fmla="*/ 346 w 626"/>
              <a:gd name="T9" fmla="*/ 399 h 599"/>
              <a:gd name="T10" fmla="*/ 361 w 626"/>
              <a:gd name="T11" fmla="*/ 399 h 599"/>
              <a:gd name="T12" fmla="*/ 361 w 626"/>
              <a:gd name="T13" fmla="*/ 374 h 599"/>
              <a:gd name="T14" fmla="*/ 344 w 626"/>
              <a:gd name="T15" fmla="*/ 374 h 599"/>
              <a:gd name="T16" fmla="*/ 25 w 626"/>
              <a:gd name="T17" fmla="*/ 38 h 599"/>
              <a:gd name="T18" fmla="*/ 536 w 626"/>
              <a:gd name="T19" fmla="*/ 25 h 599"/>
              <a:gd name="T20" fmla="*/ 548 w 626"/>
              <a:gd name="T21" fmla="*/ 237 h 599"/>
              <a:gd name="T22" fmla="*/ 573 w 626"/>
              <a:gd name="T23" fmla="*/ 237 h 599"/>
              <a:gd name="T24" fmla="*/ 536 w 626"/>
              <a:gd name="T25" fmla="*/ 0 h 599"/>
              <a:gd name="T26" fmla="*/ 0 w 626"/>
              <a:gd name="T27" fmla="*/ 38 h 599"/>
              <a:gd name="T28" fmla="*/ 37 w 626"/>
              <a:gd name="T29" fmla="*/ 499 h 599"/>
              <a:gd name="T30" fmla="*/ 224 w 626"/>
              <a:gd name="T31" fmla="*/ 573 h 599"/>
              <a:gd name="T32" fmla="*/ 174 w 626"/>
              <a:gd name="T33" fmla="*/ 586 h 599"/>
              <a:gd name="T34" fmla="*/ 386 w 626"/>
              <a:gd name="T35" fmla="*/ 598 h 599"/>
              <a:gd name="T36" fmla="*/ 389 w 626"/>
              <a:gd name="T37" fmla="*/ 573 h 599"/>
              <a:gd name="T38" fmla="*/ 252 w 626"/>
              <a:gd name="T39" fmla="*/ 573 h 599"/>
              <a:gd name="T40" fmla="*/ 326 w 626"/>
              <a:gd name="T41" fmla="*/ 499 h 599"/>
              <a:gd name="T42" fmla="*/ 600 w 626"/>
              <a:gd name="T43" fmla="*/ 299 h 599"/>
              <a:gd name="T44" fmla="*/ 426 w 626"/>
              <a:gd name="T45" fmla="*/ 324 h 599"/>
              <a:gd name="T46" fmla="*/ 451 w 626"/>
              <a:gd name="T47" fmla="*/ 598 h 599"/>
              <a:gd name="T48" fmla="*/ 625 w 626"/>
              <a:gd name="T49" fmla="*/ 573 h 599"/>
              <a:gd name="T50" fmla="*/ 600 w 626"/>
              <a:gd name="T51" fmla="*/ 299 h 599"/>
              <a:gd name="T52" fmla="*/ 451 w 626"/>
              <a:gd name="T53" fmla="*/ 573 h 599"/>
              <a:gd name="T54" fmla="*/ 600 w 626"/>
              <a:gd name="T55" fmla="*/ 324 h 599"/>
              <a:gd name="T56" fmla="*/ 501 w 626"/>
              <a:gd name="T57" fmla="*/ 536 h 599"/>
              <a:gd name="T58" fmla="*/ 538 w 626"/>
              <a:gd name="T59" fmla="*/ 523 h 599"/>
              <a:gd name="T60" fmla="*/ 538 w 626"/>
              <a:gd name="T61" fmla="*/ 548 h 599"/>
              <a:gd name="T62" fmla="*/ 501 w 626"/>
              <a:gd name="T63" fmla="*/ 536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6" h="599">
                <a:moveTo>
                  <a:pt x="389" y="573"/>
                </a:moveTo>
                <a:lnTo>
                  <a:pt x="351" y="573"/>
                </a:lnTo>
                <a:lnTo>
                  <a:pt x="351" y="499"/>
                </a:lnTo>
                <a:lnTo>
                  <a:pt x="364" y="499"/>
                </a:lnTo>
                <a:cubicBezTo>
                  <a:pt x="371" y="499"/>
                  <a:pt x="376" y="493"/>
                  <a:pt x="376" y="486"/>
                </a:cubicBezTo>
                <a:cubicBezTo>
                  <a:pt x="376" y="478"/>
                  <a:pt x="371" y="474"/>
                  <a:pt x="364" y="474"/>
                </a:cubicBezTo>
                <a:cubicBezTo>
                  <a:pt x="232" y="474"/>
                  <a:pt x="192" y="474"/>
                  <a:pt x="40" y="474"/>
                </a:cubicBezTo>
                <a:cubicBezTo>
                  <a:pt x="32" y="474"/>
                  <a:pt x="27" y="469"/>
                  <a:pt x="27" y="461"/>
                </a:cubicBezTo>
                <a:lnTo>
                  <a:pt x="27" y="399"/>
                </a:lnTo>
                <a:cubicBezTo>
                  <a:pt x="249" y="399"/>
                  <a:pt x="324" y="399"/>
                  <a:pt x="346" y="399"/>
                </a:cubicBezTo>
                <a:cubicBezTo>
                  <a:pt x="351" y="399"/>
                  <a:pt x="354" y="399"/>
                  <a:pt x="354" y="399"/>
                </a:cubicBezTo>
                <a:cubicBezTo>
                  <a:pt x="356" y="399"/>
                  <a:pt x="359" y="399"/>
                  <a:pt x="361" y="399"/>
                </a:cubicBezTo>
                <a:cubicBezTo>
                  <a:pt x="369" y="399"/>
                  <a:pt x="374" y="393"/>
                  <a:pt x="374" y="386"/>
                </a:cubicBezTo>
                <a:cubicBezTo>
                  <a:pt x="374" y="378"/>
                  <a:pt x="369" y="374"/>
                  <a:pt x="361" y="374"/>
                </a:cubicBezTo>
                <a:cubicBezTo>
                  <a:pt x="356" y="374"/>
                  <a:pt x="354" y="374"/>
                  <a:pt x="351" y="374"/>
                </a:cubicBezTo>
                <a:cubicBezTo>
                  <a:pt x="344" y="374"/>
                  <a:pt x="341" y="374"/>
                  <a:pt x="344" y="374"/>
                </a:cubicBezTo>
                <a:cubicBezTo>
                  <a:pt x="321" y="374"/>
                  <a:pt x="247" y="374"/>
                  <a:pt x="25" y="374"/>
                </a:cubicBezTo>
                <a:lnTo>
                  <a:pt x="25" y="38"/>
                </a:lnTo>
                <a:cubicBezTo>
                  <a:pt x="25" y="30"/>
                  <a:pt x="30" y="25"/>
                  <a:pt x="37" y="25"/>
                </a:cubicBezTo>
                <a:lnTo>
                  <a:pt x="536" y="25"/>
                </a:lnTo>
                <a:cubicBezTo>
                  <a:pt x="543" y="25"/>
                  <a:pt x="548" y="30"/>
                  <a:pt x="548" y="38"/>
                </a:cubicBezTo>
                <a:cubicBezTo>
                  <a:pt x="548" y="107"/>
                  <a:pt x="548" y="165"/>
                  <a:pt x="548" y="237"/>
                </a:cubicBezTo>
                <a:cubicBezTo>
                  <a:pt x="548" y="244"/>
                  <a:pt x="554" y="249"/>
                  <a:pt x="561" y="249"/>
                </a:cubicBezTo>
                <a:cubicBezTo>
                  <a:pt x="569" y="249"/>
                  <a:pt x="573" y="244"/>
                  <a:pt x="573" y="237"/>
                </a:cubicBezTo>
                <a:cubicBezTo>
                  <a:pt x="573" y="165"/>
                  <a:pt x="573" y="107"/>
                  <a:pt x="573" y="38"/>
                </a:cubicBezTo>
                <a:cubicBezTo>
                  <a:pt x="573" y="18"/>
                  <a:pt x="556" y="0"/>
                  <a:pt x="536" y="0"/>
                </a:cubicBezTo>
                <a:lnTo>
                  <a:pt x="37" y="0"/>
                </a:lnTo>
                <a:cubicBezTo>
                  <a:pt x="18" y="0"/>
                  <a:pt x="0" y="18"/>
                  <a:pt x="0" y="38"/>
                </a:cubicBezTo>
                <a:cubicBezTo>
                  <a:pt x="0" y="481"/>
                  <a:pt x="0" y="279"/>
                  <a:pt x="0" y="461"/>
                </a:cubicBezTo>
                <a:cubicBezTo>
                  <a:pt x="0" y="481"/>
                  <a:pt x="18" y="499"/>
                  <a:pt x="37" y="499"/>
                </a:cubicBezTo>
                <a:lnTo>
                  <a:pt x="224" y="499"/>
                </a:lnTo>
                <a:lnTo>
                  <a:pt x="224" y="573"/>
                </a:lnTo>
                <a:lnTo>
                  <a:pt x="187" y="573"/>
                </a:lnTo>
                <a:cubicBezTo>
                  <a:pt x="179" y="573"/>
                  <a:pt x="174" y="578"/>
                  <a:pt x="174" y="586"/>
                </a:cubicBezTo>
                <a:cubicBezTo>
                  <a:pt x="174" y="593"/>
                  <a:pt x="179" y="598"/>
                  <a:pt x="187" y="598"/>
                </a:cubicBezTo>
                <a:cubicBezTo>
                  <a:pt x="232" y="598"/>
                  <a:pt x="344" y="598"/>
                  <a:pt x="386" y="598"/>
                </a:cubicBezTo>
                <a:cubicBezTo>
                  <a:pt x="394" y="598"/>
                  <a:pt x="399" y="593"/>
                  <a:pt x="399" y="586"/>
                </a:cubicBezTo>
                <a:cubicBezTo>
                  <a:pt x="399" y="578"/>
                  <a:pt x="396" y="573"/>
                  <a:pt x="389" y="573"/>
                </a:cubicBezTo>
                <a:close/>
                <a:moveTo>
                  <a:pt x="326" y="573"/>
                </a:moveTo>
                <a:lnTo>
                  <a:pt x="252" y="573"/>
                </a:lnTo>
                <a:lnTo>
                  <a:pt x="252" y="499"/>
                </a:lnTo>
                <a:lnTo>
                  <a:pt x="326" y="499"/>
                </a:lnTo>
                <a:lnTo>
                  <a:pt x="326" y="573"/>
                </a:lnTo>
                <a:close/>
                <a:moveTo>
                  <a:pt x="600" y="299"/>
                </a:moveTo>
                <a:lnTo>
                  <a:pt x="451" y="299"/>
                </a:lnTo>
                <a:cubicBezTo>
                  <a:pt x="436" y="299"/>
                  <a:pt x="426" y="309"/>
                  <a:pt x="426" y="324"/>
                </a:cubicBezTo>
                <a:lnTo>
                  <a:pt x="426" y="573"/>
                </a:lnTo>
                <a:cubicBezTo>
                  <a:pt x="426" y="588"/>
                  <a:pt x="436" y="598"/>
                  <a:pt x="451" y="598"/>
                </a:cubicBezTo>
                <a:lnTo>
                  <a:pt x="600" y="598"/>
                </a:lnTo>
                <a:cubicBezTo>
                  <a:pt x="615" y="598"/>
                  <a:pt x="625" y="588"/>
                  <a:pt x="625" y="573"/>
                </a:cubicBezTo>
                <a:lnTo>
                  <a:pt x="625" y="324"/>
                </a:lnTo>
                <a:cubicBezTo>
                  <a:pt x="625" y="309"/>
                  <a:pt x="613" y="299"/>
                  <a:pt x="600" y="299"/>
                </a:cubicBezTo>
                <a:close/>
                <a:moveTo>
                  <a:pt x="600" y="573"/>
                </a:moveTo>
                <a:lnTo>
                  <a:pt x="451" y="573"/>
                </a:lnTo>
                <a:lnTo>
                  <a:pt x="451" y="324"/>
                </a:lnTo>
                <a:lnTo>
                  <a:pt x="600" y="324"/>
                </a:lnTo>
                <a:lnTo>
                  <a:pt x="600" y="573"/>
                </a:lnTo>
                <a:close/>
                <a:moveTo>
                  <a:pt x="501" y="536"/>
                </a:moveTo>
                <a:cubicBezTo>
                  <a:pt x="501" y="528"/>
                  <a:pt x="506" y="523"/>
                  <a:pt x="513" y="523"/>
                </a:cubicBezTo>
                <a:lnTo>
                  <a:pt x="538" y="523"/>
                </a:lnTo>
                <a:cubicBezTo>
                  <a:pt x="546" y="523"/>
                  <a:pt x="551" y="528"/>
                  <a:pt x="551" y="536"/>
                </a:cubicBezTo>
                <a:cubicBezTo>
                  <a:pt x="551" y="543"/>
                  <a:pt x="546" y="548"/>
                  <a:pt x="538" y="548"/>
                </a:cubicBezTo>
                <a:lnTo>
                  <a:pt x="513" y="548"/>
                </a:lnTo>
                <a:cubicBezTo>
                  <a:pt x="506" y="548"/>
                  <a:pt x="501" y="541"/>
                  <a:pt x="501" y="536"/>
                </a:cubicBezTo>
                <a:close/>
              </a:path>
            </a:pathLst>
          </a:custGeom>
          <a:solidFill>
            <a:srgbClr val="36A5E9"/>
          </a:solidFill>
          <a:ln>
            <a:noFill/>
          </a:ln>
          <a:effectLst/>
        </p:spPr>
        <p:txBody>
          <a:bodyPr wrap="none" anchor="ctr"/>
          <a:lstStyle/>
          <a:p>
            <a:endParaRPr lang="en-US" dirty="0">
              <a:latin typeface="Open Sans"/>
            </a:endParaRPr>
          </a:p>
        </p:txBody>
      </p:sp>
      <p:sp>
        <p:nvSpPr>
          <p:cNvPr id="19" name="Freeform 12"/>
          <p:cNvSpPr>
            <a:spLocks noChangeArrowheads="1"/>
          </p:cNvSpPr>
          <p:nvPr/>
        </p:nvSpPr>
        <p:spPr bwMode="auto">
          <a:xfrm>
            <a:off x="2799074" y="2286935"/>
            <a:ext cx="843901" cy="843901"/>
          </a:xfrm>
          <a:custGeom>
            <a:avLst/>
            <a:gdLst>
              <a:gd name="T0" fmla="*/ 536 w 574"/>
              <a:gd name="T1" fmla="*/ 0 h 574"/>
              <a:gd name="T2" fmla="*/ 37 w 574"/>
              <a:gd name="T3" fmla="*/ 0 h 574"/>
              <a:gd name="T4" fmla="*/ 0 w 574"/>
              <a:gd name="T5" fmla="*/ 38 h 574"/>
              <a:gd name="T6" fmla="*/ 0 w 574"/>
              <a:gd name="T7" fmla="*/ 536 h 574"/>
              <a:gd name="T8" fmla="*/ 37 w 574"/>
              <a:gd name="T9" fmla="*/ 573 h 574"/>
              <a:gd name="T10" fmla="*/ 536 w 574"/>
              <a:gd name="T11" fmla="*/ 573 h 574"/>
              <a:gd name="T12" fmla="*/ 573 w 574"/>
              <a:gd name="T13" fmla="*/ 536 h 574"/>
              <a:gd name="T14" fmla="*/ 573 w 574"/>
              <a:gd name="T15" fmla="*/ 38 h 574"/>
              <a:gd name="T16" fmla="*/ 536 w 574"/>
              <a:gd name="T17" fmla="*/ 0 h 574"/>
              <a:gd name="T18" fmla="*/ 548 w 574"/>
              <a:gd name="T19" fmla="*/ 536 h 574"/>
              <a:gd name="T20" fmla="*/ 536 w 574"/>
              <a:gd name="T21" fmla="*/ 548 h 574"/>
              <a:gd name="T22" fmla="*/ 37 w 574"/>
              <a:gd name="T23" fmla="*/ 548 h 574"/>
              <a:gd name="T24" fmla="*/ 25 w 574"/>
              <a:gd name="T25" fmla="*/ 536 h 574"/>
              <a:gd name="T26" fmla="*/ 25 w 574"/>
              <a:gd name="T27" fmla="*/ 474 h 574"/>
              <a:gd name="T28" fmla="*/ 548 w 574"/>
              <a:gd name="T29" fmla="*/ 474 h 574"/>
              <a:gd name="T30" fmla="*/ 548 w 574"/>
              <a:gd name="T31" fmla="*/ 536 h 574"/>
              <a:gd name="T32" fmla="*/ 548 w 574"/>
              <a:gd name="T33" fmla="*/ 449 h 574"/>
              <a:gd name="T34" fmla="*/ 25 w 574"/>
              <a:gd name="T35" fmla="*/ 449 h 574"/>
              <a:gd name="T36" fmla="*/ 25 w 574"/>
              <a:gd name="T37" fmla="*/ 406 h 574"/>
              <a:gd name="T38" fmla="*/ 162 w 574"/>
              <a:gd name="T39" fmla="*/ 282 h 574"/>
              <a:gd name="T40" fmla="*/ 304 w 574"/>
              <a:gd name="T41" fmla="*/ 424 h 574"/>
              <a:gd name="T42" fmla="*/ 314 w 574"/>
              <a:gd name="T43" fmla="*/ 426 h 574"/>
              <a:gd name="T44" fmla="*/ 324 w 574"/>
              <a:gd name="T45" fmla="*/ 424 h 574"/>
              <a:gd name="T46" fmla="*/ 324 w 574"/>
              <a:gd name="T47" fmla="*/ 406 h 574"/>
              <a:gd name="T48" fmla="*/ 252 w 574"/>
              <a:gd name="T49" fmla="*/ 334 h 574"/>
              <a:gd name="T50" fmla="*/ 389 w 574"/>
              <a:gd name="T51" fmla="*/ 207 h 574"/>
              <a:gd name="T52" fmla="*/ 550 w 574"/>
              <a:gd name="T53" fmla="*/ 369 h 574"/>
              <a:gd name="T54" fmla="*/ 550 w 574"/>
              <a:gd name="T55" fmla="*/ 449 h 574"/>
              <a:gd name="T56" fmla="*/ 548 w 574"/>
              <a:gd name="T57" fmla="*/ 449 h 574"/>
              <a:gd name="T58" fmla="*/ 396 w 574"/>
              <a:gd name="T59" fmla="*/ 180 h 574"/>
              <a:gd name="T60" fmla="*/ 379 w 574"/>
              <a:gd name="T61" fmla="*/ 180 h 574"/>
              <a:gd name="T62" fmla="*/ 232 w 574"/>
              <a:gd name="T63" fmla="*/ 314 h 574"/>
              <a:gd name="T64" fmla="*/ 172 w 574"/>
              <a:gd name="T65" fmla="*/ 254 h 574"/>
              <a:gd name="T66" fmla="*/ 154 w 574"/>
              <a:gd name="T67" fmla="*/ 254 h 574"/>
              <a:gd name="T68" fmla="*/ 25 w 574"/>
              <a:gd name="T69" fmla="*/ 372 h 574"/>
              <a:gd name="T70" fmla="*/ 25 w 574"/>
              <a:gd name="T71" fmla="*/ 38 h 574"/>
              <a:gd name="T72" fmla="*/ 37 w 574"/>
              <a:gd name="T73" fmla="*/ 25 h 574"/>
              <a:gd name="T74" fmla="*/ 536 w 574"/>
              <a:gd name="T75" fmla="*/ 25 h 574"/>
              <a:gd name="T76" fmla="*/ 548 w 574"/>
              <a:gd name="T77" fmla="*/ 38 h 574"/>
              <a:gd name="T78" fmla="*/ 548 w 574"/>
              <a:gd name="T79" fmla="*/ 332 h 574"/>
              <a:gd name="T80" fmla="*/ 396 w 574"/>
              <a:gd name="T81" fmla="*/ 180 h 574"/>
              <a:gd name="T82" fmla="*/ 137 w 574"/>
              <a:gd name="T83" fmla="*/ 100 h 574"/>
              <a:gd name="T84" fmla="*/ 87 w 574"/>
              <a:gd name="T85" fmla="*/ 150 h 574"/>
              <a:gd name="T86" fmla="*/ 137 w 574"/>
              <a:gd name="T87" fmla="*/ 200 h 574"/>
              <a:gd name="T88" fmla="*/ 187 w 574"/>
              <a:gd name="T89" fmla="*/ 150 h 574"/>
              <a:gd name="T90" fmla="*/ 137 w 574"/>
              <a:gd name="T91" fmla="*/ 100 h 574"/>
              <a:gd name="T92" fmla="*/ 137 w 574"/>
              <a:gd name="T93" fmla="*/ 175 h 574"/>
              <a:gd name="T94" fmla="*/ 112 w 574"/>
              <a:gd name="T95" fmla="*/ 150 h 574"/>
              <a:gd name="T96" fmla="*/ 137 w 574"/>
              <a:gd name="T97" fmla="*/ 125 h 574"/>
              <a:gd name="T98" fmla="*/ 162 w 574"/>
              <a:gd name="T99" fmla="*/ 150 h 574"/>
              <a:gd name="T100" fmla="*/ 137 w 574"/>
              <a:gd name="T101" fmla="*/ 175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4" h="574">
                <a:moveTo>
                  <a:pt x="536" y="0"/>
                </a:moveTo>
                <a:lnTo>
                  <a:pt x="37" y="0"/>
                </a:lnTo>
                <a:cubicBezTo>
                  <a:pt x="17" y="0"/>
                  <a:pt x="0" y="18"/>
                  <a:pt x="0" y="38"/>
                </a:cubicBezTo>
                <a:lnTo>
                  <a:pt x="0" y="536"/>
                </a:lnTo>
                <a:cubicBezTo>
                  <a:pt x="0" y="556"/>
                  <a:pt x="17" y="573"/>
                  <a:pt x="37" y="573"/>
                </a:cubicBezTo>
                <a:lnTo>
                  <a:pt x="536" y="573"/>
                </a:lnTo>
                <a:cubicBezTo>
                  <a:pt x="555" y="573"/>
                  <a:pt x="573" y="556"/>
                  <a:pt x="573" y="536"/>
                </a:cubicBezTo>
                <a:lnTo>
                  <a:pt x="573" y="38"/>
                </a:lnTo>
                <a:cubicBezTo>
                  <a:pt x="573" y="18"/>
                  <a:pt x="555" y="0"/>
                  <a:pt x="536" y="0"/>
                </a:cubicBezTo>
                <a:close/>
                <a:moveTo>
                  <a:pt x="548" y="536"/>
                </a:moveTo>
                <a:cubicBezTo>
                  <a:pt x="548" y="543"/>
                  <a:pt x="543" y="548"/>
                  <a:pt x="536" y="548"/>
                </a:cubicBezTo>
                <a:lnTo>
                  <a:pt x="37" y="548"/>
                </a:lnTo>
                <a:cubicBezTo>
                  <a:pt x="30" y="548"/>
                  <a:pt x="25" y="543"/>
                  <a:pt x="25" y="536"/>
                </a:cubicBezTo>
                <a:lnTo>
                  <a:pt x="25" y="474"/>
                </a:lnTo>
                <a:lnTo>
                  <a:pt x="548" y="474"/>
                </a:lnTo>
                <a:lnTo>
                  <a:pt x="548" y="536"/>
                </a:lnTo>
                <a:close/>
                <a:moveTo>
                  <a:pt x="548" y="449"/>
                </a:moveTo>
                <a:lnTo>
                  <a:pt x="25" y="449"/>
                </a:lnTo>
                <a:lnTo>
                  <a:pt x="25" y="406"/>
                </a:lnTo>
                <a:lnTo>
                  <a:pt x="162" y="282"/>
                </a:lnTo>
                <a:lnTo>
                  <a:pt x="304" y="424"/>
                </a:lnTo>
                <a:cubicBezTo>
                  <a:pt x="306" y="426"/>
                  <a:pt x="309" y="426"/>
                  <a:pt x="314" y="426"/>
                </a:cubicBezTo>
                <a:cubicBezTo>
                  <a:pt x="319" y="426"/>
                  <a:pt x="321" y="426"/>
                  <a:pt x="324" y="424"/>
                </a:cubicBezTo>
                <a:cubicBezTo>
                  <a:pt x="329" y="419"/>
                  <a:pt x="329" y="411"/>
                  <a:pt x="324" y="406"/>
                </a:cubicBezTo>
                <a:lnTo>
                  <a:pt x="252" y="334"/>
                </a:lnTo>
                <a:lnTo>
                  <a:pt x="389" y="207"/>
                </a:lnTo>
                <a:lnTo>
                  <a:pt x="550" y="369"/>
                </a:lnTo>
                <a:lnTo>
                  <a:pt x="550" y="449"/>
                </a:lnTo>
                <a:lnTo>
                  <a:pt x="548" y="449"/>
                </a:lnTo>
                <a:close/>
                <a:moveTo>
                  <a:pt x="396" y="180"/>
                </a:moveTo>
                <a:cubicBezTo>
                  <a:pt x="391" y="175"/>
                  <a:pt x="384" y="175"/>
                  <a:pt x="379" y="180"/>
                </a:cubicBezTo>
                <a:lnTo>
                  <a:pt x="232" y="314"/>
                </a:lnTo>
                <a:lnTo>
                  <a:pt x="172" y="254"/>
                </a:lnTo>
                <a:cubicBezTo>
                  <a:pt x="167" y="249"/>
                  <a:pt x="159" y="249"/>
                  <a:pt x="154" y="254"/>
                </a:cubicBezTo>
                <a:lnTo>
                  <a:pt x="25" y="372"/>
                </a:lnTo>
                <a:lnTo>
                  <a:pt x="25" y="38"/>
                </a:lnTo>
                <a:cubicBezTo>
                  <a:pt x="25" y="30"/>
                  <a:pt x="30" y="25"/>
                  <a:pt x="37" y="25"/>
                </a:cubicBezTo>
                <a:lnTo>
                  <a:pt x="536" y="25"/>
                </a:lnTo>
                <a:cubicBezTo>
                  <a:pt x="543" y="25"/>
                  <a:pt x="548" y="30"/>
                  <a:pt x="548" y="38"/>
                </a:cubicBezTo>
                <a:lnTo>
                  <a:pt x="548" y="332"/>
                </a:lnTo>
                <a:lnTo>
                  <a:pt x="396" y="180"/>
                </a:lnTo>
                <a:close/>
                <a:moveTo>
                  <a:pt x="137" y="100"/>
                </a:moveTo>
                <a:cubicBezTo>
                  <a:pt x="110" y="100"/>
                  <a:pt x="87" y="122"/>
                  <a:pt x="87" y="150"/>
                </a:cubicBezTo>
                <a:cubicBezTo>
                  <a:pt x="87" y="177"/>
                  <a:pt x="110" y="200"/>
                  <a:pt x="137" y="200"/>
                </a:cubicBezTo>
                <a:cubicBezTo>
                  <a:pt x="164" y="200"/>
                  <a:pt x="187" y="177"/>
                  <a:pt x="187" y="150"/>
                </a:cubicBezTo>
                <a:cubicBezTo>
                  <a:pt x="187" y="122"/>
                  <a:pt x="164" y="100"/>
                  <a:pt x="137" y="100"/>
                </a:cubicBezTo>
                <a:close/>
                <a:moveTo>
                  <a:pt x="137" y="175"/>
                </a:moveTo>
                <a:cubicBezTo>
                  <a:pt x="122" y="175"/>
                  <a:pt x="112" y="165"/>
                  <a:pt x="112" y="150"/>
                </a:cubicBezTo>
                <a:cubicBezTo>
                  <a:pt x="112" y="135"/>
                  <a:pt x="122" y="125"/>
                  <a:pt x="137" y="125"/>
                </a:cubicBezTo>
                <a:cubicBezTo>
                  <a:pt x="152" y="125"/>
                  <a:pt x="162" y="135"/>
                  <a:pt x="162" y="150"/>
                </a:cubicBezTo>
                <a:cubicBezTo>
                  <a:pt x="162" y="165"/>
                  <a:pt x="149" y="175"/>
                  <a:pt x="137" y="175"/>
                </a:cubicBezTo>
                <a:close/>
              </a:path>
            </a:pathLst>
          </a:custGeom>
          <a:solidFill>
            <a:srgbClr val="1998E6"/>
          </a:solidFill>
          <a:ln>
            <a:noFill/>
          </a:ln>
          <a:effectLst/>
        </p:spPr>
        <p:txBody>
          <a:bodyPr wrap="none" anchor="ctr"/>
          <a:lstStyle/>
          <a:p>
            <a:endParaRPr lang="en-US" dirty="0">
              <a:latin typeface="Open Sans"/>
            </a:endParaRPr>
          </a:p>
        </p:txBody>
      </p:sp>
      <p:grpSp>
        <p:nvGrpSpPr>
          <p:cNvPr id="18" name="Group 17"/>
          <p:cNvGrpSpPr>
            <a:grpSpLocks noChangeAspect="1"/>
          </p:cNvGrpSpPr>
          <p:nvPr/>
        </p:nvGrpSpPr>
        <p:grpSpPr>
          <a:xfrm>
            <a:off x="374319" y="320842"/>
            <a:ext cx="144000" cy="146120"/>
            <a:chOff x="-1080368" y="1835621"/>
            <a:chExt cx="754063" cy="765175"/>
          </a:xfrm>
        </p:grpSpPr>
        <p:sp>
          <p:nvSpPr>
            <p:cNvPr id="20"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1"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814698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182563" y="239094"/>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Website Copy</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eaLnBrk="0" hangingPunct="0">
              <a:spcBef>
                <a:spcPct val="0"/>
              </a:spcBef>
            </a:pPr>
            <a:r>
              <a:rPr lang="en-US" sz="1200" dirty="0">
                <a:solidFill>
                  <a:srgbClr val="898989"/>
                </a:solidFill>
                <a:latin typeface="Open Sans" charset="0"/>
                <a:ea typeface="Open Sans" charset="0"/>
                <a:cs typeface="Open Sans" charset="0"/>
              </a:rPr>
              <a:t>Creating a cohesive experience</a:t>
            </a:r>
          </a:p>
        </p:txBody>
      </p:sp>
      <p:sp>
        <p:nvSpPr>
          <p:cNvPr id="7" name="Content Placeholder 2"/>
          <p:cNvSpPr>
            <a:spLocks noGrp="1"/>
          </p:cNvSpPr>
          <p:nvPr>
            <p:ph idx="1"/>
          </p:nvPr>
        </p:nvSpPr>
        <p:spPr>
          <a:xfrm>
            <a:off x="3643900" y="2039891"/>
            <a:ext cx="3311886" cy="1977787"/>
          </a:xfrm>
        </p:spPr>
        <p:txBody>
          <a:bodyPr numCol="1">
            <a:noAutofit/>
          </a:bodyPr>
          <a:lstStyle/>
          <a:p>
            <a:pPr marL="342900" lvl="0" indent="-342900">
              <a:buFont typeface="Arial"/>
              <a:buChar char="•"/>
            </a:pPr>
            <a:r>
              <a:rPr lang="en-US" dirty="0">
                <a:solidFill>
                  <a:srgbClr val="3B3B3B"/>
                </a:solidFill>
              </a:rPr>
              <a:t>Home page offers should appear on interior product pages</a:t>
            </a:r>
          </a:p>
          <a:p>
            <a:pPr marL="342900" lvl="0" indent="-342900">
              <a:buFont typeface="Arial"/>
              <a:buChar char="•"/>
            </a:pPr>
            <a:r>
              <a:rPr lang="en-US" dirty="0">
                <a:solidFill>
                  <a:srgbClr val="3B3B3B"/>
                </a:solidFill>
              </a:rPr>
              <a:t>Key messaging should remain the same on all pages</a:t>
            </a:r>
          </a:p>
          <a:p>
            <a:pPr marL="342900" lvl="0" indent="-342900">
              <a:buFont typeface="Arial"/>
              <a:buChar char="•"/>
            </a:pPr>
            <a:r>
              <a:rPr lang="en-US" dirty="0">
                <a:solidFill>
                  <a:srgbClr val="3B3B3B"/>
                </a:solidFill>
              </a:rPr>
              <a:t>Voice and tone need to be the same (e.g. stay in 1st or 3rd person)</a:t>
            </a:r>
          </a:p>
        </p:txBody>
      </p:sp>
      <p:sp>
        <p:nvSpPr>
          <p:cNvPr id="161" name="Freeform 596"/>
          <p:cNvSpPr>
            <a:spLocks noChangeArrowheads="1"/>
          </p:cNvSpPr>
          <p:nvPr/>
        </p:nvSpPr>
        <p:spPr bwMode="auto">
          <a:xfrm>
            <a:off x="-97265" y="4043483"/>
            <a:ext cx="65017" cy="11226"/>
          </a:xfrm>
          <a:custGeom>
            <a:avLst/>
            <a:gdLst>
              <a:gd name="T0" fmla="*/ 326 w 327"/>
              <a:gd name="T1" fmla="*/ 57 h 58"/>
              <a:gd name="T2" fmla="*/ 0 w 327"/>
              <a:gd name="T3" fmla="*/ 57 h 58"/>
              <a:gd name="T4" fmla="*/ 0 w 327"/>
              <a:gd name="T5" fmla="*/ 0 h 58"/>
              <a:gd name="T6" fmla="*/ 326 w 327"/>
              <a:gd name="T7" fmla="*/ 0 h 58"/>
              <a:gd name="T8" fmla="*/ 326 w 327"/>
              <a:gd name="T9" fmla="*/ 57 h 58"/>
            </a:gdLst>
            <a:ahLst/>
            <a:cxnLst>
              <a:cxn ang="0">
                <a:pos x="T0" y="T1"/>
              </a:cxn>
              <a:cxn ang="0">
                <a:pos x="T2" y="T3"/>
              </a:cxn>
              <a:cxn ang="0">
                <a:pos x="T4" y="T5"/>
              </a:cxn>
              <a:cxn ang="0">
                <a:pos x="T6" y="T7"/>
              </a:cxn>
              <a:cxn ang="0">
                <a:pos x="T8" y="T9"/>
              </a:cxn>
            </a:cxnLst>
            <a:rect l="0" t="0" r="r" b="b"/>
            <a:pathLst>
              <a:path w="327" h="58">
                <a:moveTo>
                  <a:pt x="326" y="57"/>
                </a:moveTo>
                <a:lnTo>
                  <a:pt x="0" y="57"/>
                </a:lnTo>
                <a:lnTo>
                  <a:pt x="0" y="0"/>
                </a:lnTo>
                <a:lnTo>
                  <a:pt x="326" y="0"/>
                </a:lnTo>
                <a:lnTo>
                  <a:pt x="326" y="57"/>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80" name="Group 379"/>
          <p:cNvGrpSpPr/>
          <p:nvPr/>
        </p:nvGrpSpPr>
        <p:grpSpPr>
          <a:xfrm>
            <a:off x="1079191" y="2043144"/>
            <a:ext cx="2278921" cy="1899825"/>
            <a:chOff x="672473" y="2258970"/>
            <a:chExt cx="1626324" cy="1355787"/>
          </a:xfrm>
        </p:grpSpPr>
        <p:grpSp>
          <p:nvGrpSpPr>
            <p:cNvPr id="381" name="Group 70"/>
            <p:cNvGrpSpPr>
              <a:grpSpLocks/>
            </p:cNvGrpSpPr>
            <p:nvPr/>
          </p:nvGrpSpPr>
          <p:grpSpPr bwMode="auto">
            <a:xfrm>
              <a:off x="1107107" y="2258970"/>
              <a:ext cx="607270" cy="1331481"/>
              <a:chOff x="630" y="449"/>
              <a:chExt cx="399" cy="845"/>
            </a:xfrm>
          </p:grpSpPr>
          <p:sp>
            <p:nvSpPr>
              <p:cNvPr id="405" name="Freeform 71"/>
              <p:cNvSpPr>
                <a:spLocks noChangeArrowheads="1"/>
              </p:cNvSpPr>
              <p:nvPr/>
            </p:nvSpPr>
            <p:spPr bwMode="auto">
              <a:xfrm>
                <a:off x="630" y="454"/>
                <a:ext cx="398" cy="468"/>
              </a:xfrm>
              <a:custGeom>
                <a:avLst/>
                <a:gdLst>
                  <a:gd name="T0" fmla="*/ 1725 w 1760"/>
                  <a:gd name="T1" fmla="*/ 1687 h 2066"/>
                  <a:gd name="T2" fmla="*/ 1725 w 1760"/>
                  <a:gd name="T3" fmla="*/ 1687 h 2066"/>
                  <a:gd name="T4" fmla="*/ 1681 w 1760"/>
                  <a:gd name="T5" fmla="*/ 812 h 2066"/>
                  <a:gd name="T6" fmla="*/ 878 w 1760"/>
                  <a:gd name="T7" fmla="*/ 0 h 2066"/>
                  <a:gd name="T8" fmla="*/ 878 w 1760"/>
                  <a:gd name="T9" fmla="*/ 0 h 2066"/>
                  <a:gd name="T10" fmla="*/ 75 w 1760"/>
                  <a:gd name="T11" fmla="*/ 812 h 2066"/>
                  <a:gd name="T12" fmla="*/ 38 w 1760"/>
                  <a:gd name="T13" fmla="*/ 1687 h 2066"/>
                  <a:gd name="T14" fmla="*/ 120 w 1760"/>
                  <a:gd name="T15" fmla="*/ 1869 h 2066"/>
                  <a:gd name="T16" fmla="*/ 897 w 1760"/>
                  <a:gd name="T17" fmla="*/ 2065 h 2066"/>
                  <a:gd name="T18" fmla="*/ 1640 w 1760"/>
                  <a:gd name="T19" fmla="*/ 1872 h 2066"/>
                  <a:gd name="T20" fmla="*/ 1725 w 1760"/>
                  <a:gd name="T21" fmla="*/ 1687 h 2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0" h="2066">
                    <a:moveTo>
                      <a:pt x="1725" y="1687"/>
                    </a:moveTo>
                    <a:lnTo>
                      <a:pt x="1725" y="1687"/>
                    </a:lnTo>
                    <a:cubicBezTo>
                      <a:pt x="1591" y="1378"/>
                      <a:pt x="1681" y="812"/>
                      <a:pt x="1681" y="812"/>
                    </a:cubicBezTo>
                    <a:cubicBezTo>
                      <a:pt x="1681" y="362"/>
                      <a:pt x="1322" y="0"/>
                      <a:pt x="878" y="0"/>
                    </a:cubicBezTo>
                    <a:lnTo>
                      <a:pt x="878" y="0"/>
                    </a:lnTo>
                    <a:cubicBezTo>
                      <a:pt x="433" y="0"/>
                      <a:pt x="75" y="362"/>
                      <a:pt x="75" y="812"/>
                    </a:cubicBezTo>
                    <a:cubicBezTo>
                      <a:pt x="75" y="812"/>
                      <a:pt x="183" y="1370"/>
                      <a:pt x="38" y="1687"/>
                    </a:cubicBezTo>
                    <a:cubicBezTo>
                      <a:pt x="0" y="1763"/>
                      <a:pt x="41" y="1850"/>
                      <a:pt x="120" y="1869"/>
                    </a:cubicBezTo>
                    <a:cubicBezTo>
                      <a:pt x="897" y="2065"/>
                      <a:pt x="897" y="2065"/>
                      <a:pt x="897" y="2065"/>
                    </a:cubicBezTo>
                    <a:cubicBezTo>
                      <a:pt x="1640" y="1872"/>
                      <a:pt x="1640" y="1872"/>
                      <a:pt x="1640" y="1872"/>
                    </a:cubicBezTo>
                    <a:cubicBezTo>
                      <a:pt x="1718" y="1850"/>
                      <a:pt x="1759" y="1763"/>
                      <a:pt x="1725" y="1687"/>
                    </a:cubicBezTo>
                  </a:path>
                </a:pathLst>
              </a:custGeom>
              <a:solidFill>
                <a:srgbClr val="12AA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06" name="Freeform 72"/>
              <p:cNvSpPr>
                <a:spLocks noChangeArrowheads="1"/>
              </p:cNvSpPr>
              <p:nvPr/>
            </p:nvSpPr>
            <p:spPr bwMode="auto">
              <a:xfrm>
                <a:off x="631" y="449"/>
                <a:ext cx="398" cy="478"/>
              </a:xfrm>
              <a:custGeom>
                <a:avLst/>
                <a:gdLst>
                  <a:gd name="T0" fmla="*/ 896 w 1760"/>
                  <a:gd name="T1" fmla="*/ 2110 h 2111"/>
                  <a:gd name="T2" fmla="*/ 896 w 1760"/>
                  <a:gd name="T3" fmla="*/ 2110 h 2111"/>
                  <a:gd name="T4" fmla="*/ 138 w 1760"/>
                  <a:gd name="T5" fmla="*/ 1918 h 2111"/>
                  <a:gd name="T6" fmla="*/ 26 w 1760"/>
                  <a:gd name="T7" fmla="*/ 1827 h 2111"/>
                  <a:gd name="T8" fmla="*/ 22 w 1760"/>
                  <a:gd name="T9" fmla="*/ 1684 h 2111"/>
                  <a:gd name="T10" fmla="*/ 52 w 1760"/>
                  <a:gd name="T11" fmla="*/ 838 h 2111"/>
                  <a:gd name="T12" fmla="*/ 52 w 1760"/>
                  <a:gd name="T13" fmla="*/ 835 h 2111"/>
                  <a:gd name="T14" fmla="*/ 874 w 1760"/>
                  <a:gd name="T15" fmla="*/ 0 h 2111"/>
                  <a:gd name="T16" fmla="*/ 1695 w 1760"/>
                  <a:gd name="T17" fmla="*/ 835 h 2111"/>
                  <a:gd name="T18" fmla="*/ 1695 w 1760"/>
                  <a:gd name="T19" fmla="*/ 838 h 2111"/>
                  <a:gd name="T20" fmla="*/ 1740 w 1760"/>
                  <a:gd name="T21" fmla="*/ 1703 h 2111"/>
                  <a:gd name="T22" fmla="*/ 1740 w 1760"/>
                  <a:gd name="T23" fmla="*/ 1703 h 2111"/>
                  <a:gd name="T24" fmla="*/ 1736 w 1760"/>
                  <a:gd name="T25" fmla="*/ 1831 h 2111"/>
                  <a:gd name="T26" fmla="*/ 1636 w 1760"/>
                  <a:gd name="T27" fmla="*/ 1914 h 2111"/>
                  <a:gd name="T28" fmla="*/ 896 w 1760"/>
                  <a:gd name="T29" fmla="*/ 2110 h 2111"/>
                  <a:gd name="T30" fmla="*/ 93 w 1760"/>
                  <a:gd name="T31" fmla="*/ 831 h 2111"/>
                  <a:gd name="T32" fmla="*/ 93 w 1760"/>
                  <a:gd name="T33" fmla="*/ 831 h 2111"/>
                  <a:gd name="T34" fmla="*/ 60 w 1760"/>
                  <a:gd name="T35" fmla="*/ 1699 h 2111"/>
                  <a:gd name="T36" fmla="*/ 64 w 1760"/>
                  <a:gd name="T37" fmla="*/ 1812 h 2111"/>
                  <a:gd name="T38" fmla="*/ 146 w 1760"/>
                  <a:gd name="T39" fmla="*/ 1880 h 2111"/>
                  <a:gd name="T40" fmla="*/ 893 w 1760"/>
                  <a:gd name="T41" fmla="*/ 2069 h 2111"/>
                  <a:gd name="T42" fmla="*/ 1624 w 1760"/>
                  <a:gd name="T43" fmla="*/ 1877 h 2111"/>
                  <a:gd name="T44" fmla="*/ 1699 w 1760"/>
                  <a:gd name="T45" fmla="*/ 1812 h 2111"/>
                  <a:gd name="T46" fmla="*/ 1703 w 1760"/>
                  <a:gd name="T47" fmla="*/ 1718 h 2111"/>
                  <a:gd name="T48" fmla="*/ 1654 w 1760"/>
                  <a:gd name="T49" fmla="*/ 831 h 2111"/>
                  <a:gd name="T50" fmla="*/ 874 w 1760"/>
                  <a:gd name="T51" fmla="*/ 42 h 2111"/>
                  <a:gd name="T52" fmla="*/ 93 w 1760"/>
                  <a:gd name="T53" fmla="*/ 831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0" h="2111">
                    <a:moveTo>
                      <a:pt x="896" y="2110"/>
                    </a:moveTo>
                    <a:lnTo>
                      <a:pt x="896" y="2110"/>
                    </a:lnTo>
                    <a:cubicBezTo>
                      <a:pt x="138" y="1918"/>
                      <a:pt x="138" y="1918"/>
                      <a:pt x="138" y="1918"/>
                    </a:cubicBezTo>
                    <a:cubicBezTo>
                      <a:pt x="90" y="1907"/>
                      <a:pt x="49" y="1873"/>
                      <a:pt x="26" y="1827"/>
                    </a:cubicBezTo>
                    <a:cubicBezTo>
                      <a:pt x="4" y="1782"/>
                      <a:pt x="0" y="1729"/>
                      <a:pt x="22" y="1684"/>
                    </a:cubicBezTo>
                    <a:cubicBezTo>
                      <a:pt x="153" y="1374"/>
                      <a:pt x="52" y="842"/>
                      <a:pt x="52" y="838"/>
                    </a:cubicBezTo>
                    <a:cubicBezTo>
                      <a:pt x="52" y="835"/>
                      <a:pt x="52" y="835"/>
                      <a:pt x="52" y="835"/>
                    </a:cubicBezTo>
                    <a:cubicBezTo>
                      <a:pt x="52" y="374"/>
                      <a:pt x="418" y="0"/>
                      <a:pt x="874" y="0"/>
                    </a:cubicBezTo>
                    <a:cubicBezTo>
                      <a:pt x="1329" y="0"/>
                      <a:pt x="1695" y="374"/>
                      <a:pt x="1695" y="835"/>
                    </a:cubicBezTo>
                    <a:cubicBezTo>
                      <a:pt x="1695" y="838"/>
                      <a:pt x="1695" y="838"/>
                      <a:pt x="1695" y="838"/>
                    </a:cubicBezTo>
                    <a:cubicBezTo>
                      <a:pt x="1695" y="842"/>
                      <a:pt x="1609" y="1401"/>
                      <a:pt x="1740" y="1703"/>
                    </a:cubicBezTo>
                    <a:lnTo>
                      <a:pt x="1740" y="1703"/>
                    </a:lnTo>
                    <a:cubicBezTo>
                      <a:pt x="1759" y="1744"/>
                      <a:pt x="1755" y="1790"/>
                      <a:pt x="1736" y="1831"/>
                    </a:cubicBezTo>
                    <a:cubicBezTo>
                      <a:pt x="1718" y="1873"/>
                      <a:pt x="1680" y="1903"/>
                      <a:pt x="1636" y="1914"/>
                    </a:cubicBezTo>
                    <a:lnTo>
                      <a:pt x="896" y="2110"/>
                    </a:lnTo>
                    <a:close/>
                    <a:moveTo>
                      <a:pt x="93" y="831"/>
                    </a:moveTo>
                    <a:lnTo>
                      <a:pt x="93" y="831"/>
                    </a:lnTo>
                    <a:cubicBezTo>
                      <a:pt x="101" y="872"/>
                      <a:pt x="190" y="1386"/>
                      <a:pt x="60" y="1699"/>
                    </a:cubicBezTo>
                    <a:cubicBezTo>
                      <a:pt x="45" y="1737"/>
                      <a:pt x="45" y="1775"/>
                      <a:pt x="64" y="1812"/>
                    </a:cubicBezTo>
                    <a:cubicBezTo>
                      <a:pt x="79" y="1846"/>
                      <a:pt x="108" y="1869"/>
                      <a:pt x="146" y="1880"/>
                    </a:cubicBezTo>
                    <a:cubicBezTo>
                      <a:pt x="893" y="2069"/>
                      <a:pt x="893" y="2069"/>
                      <a:pt x="893" y="2069"/>
                    </a:cubicBezTo>
                    <a:cubicBezTo>
                      <a:pt x="1624" y="1877"/>
                      <a:pt x="1624" y="1877"/>
                      <a:pt x="1624" y="1877"/>
                    </a:cubicBezTo>
                    <a:cubicBezTo>
                      <a:pt x="1658" y="1865"/>
                      <a:pt x="1684" y="1842"/>
                      <a:pt x="1699" y="1812"/>
                    </a:cubicBezTo>
                    <a:cubicBezTo>
                      <a:pt x="1714" y="1782"/>
                      <a:pt x="1714" y="1748"/>
                      <a:pt x="1703" y="1718"/>
                    </a:cubicBezTo>
                    <a:cubicBezTo>
                      <a:pt x="1568" y="1412"/>
                      <a:pt x="1650" y="872"/>
                      <a:pt x="1654" y="831"/>
                    </a:cubicBezTo>
                    <a:cubicBezTo>
                      <a:pt x="1654" y="396"/>
                      <a:pt x="1303" y="42"/>
                      <a:pt x="874" y="42"/>
                    </a:cubicBezTo>
                    <a:cubicBezTo>
                      <a:pt x="444" y="42"/>
                      <a:pt x="93" y="396"/>
                      <a:pt x="93" y="831"/>
                    </a:cubicBez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07" name="Freeform 73"/>
              <p:cNvSpPr>
                <a:spLocks noChangeArrowheads="1"/>
              </p:cNvSpPr>
              <p:nvPr/>
            </p:nvSpPr>
            <p:spPr bwMode="auto">
              <a:xfrm>
                <a:off x="665" y="678"/>
                <a:ext cx="53" cy="54"/>
              </a:xfrm>
              <a:custGeom>
                <a:avLst/>
                <a:gdLst>
                  <a:gd name="T0" fmla="*/ 239 w 240"/>
                  <a:gd name="T1" fmla="*/ 121 h 242"/>
                  <a:gd name="T2" fmla="*/ 239 w 240"/>
                  <a:gd name="T3" fmla="*/ 121 h 242"/>
                  <a:gd name="T4" fmla="*/ 120 w 240"/>
                  <a:gd name="T5" fmla="*/ 241 h 242"/>
                  <a:gd name="T6" fmla="*/ 0 w 240"/>
                  <a:gd name="T7" fmla="*/ 121 h 242"/>
                  <a:gd name="T8" fmla="*/ 120 w 240"/>
                  <a:gd name="T9" fmla="*/ 0 h 242"/>
                  <a:gd name="T10" fmla="*/ 239 w 240"/>
                  <a:gd name="T11" fmla="*/ 121 h 242"/>
                </a:gdLst>
                <a:ahLst/>
                <a:cxnLst>
                  <a:cxn ang="0">
                    <a:pos x="T0" y="T1"/>
                  </a:cxn>
                  <a:cxn ang="0">
                    <a:pos x="T2" y="T3"/>
                  </a:cxn>
                  <a:cxn ang="0">
                    <a:pos x="T4" y="T5"/>
                  </a:cxn>
                  <a:cxn ang="0">
                    <a:pos x="T6" y="T7"/>
                  </a:cxn>
                  <a:cxn ang="0">
                    <a:pos x="T8" y="T9"/>
                  </a:cxn>
                  <a:cxn ang="0">
                    <a:pos x="T10" y="T11"/>
                  </a:cxn>
                </a:cxnLst>
                <a:rect l="0" t="0" r="r" b="b"/>
                <a:pathLst>
                  <a:path w="240" h="242">
                    <a:moveTo>
                      <a:pt x="239" y="121"/>
                    </a:moveTo>
                    <a:lnTo>
                      <a:pt x="239" y="121"/>
                    </a:lnTo>
                    <a:cubicBezTo>
                      <a:pt x="239" y="189"/>
                      <a:pt x="187" y="241"/>
                      <a:pt x="120" y="241"/>
                    </a:cubicBezTo>
                    <a:cubicBezTo>
                      <a:pt x="56" y="241"/>
                      <a:pt x="0" y="189"/>
                      <a:pt x="0" y="121"/>
                    </a:cubicBezTo>
                    <a:cubicBezTo>
                      <a:pt x="0" y="56"/>
                      <a:pt x="56" y="0"/>
                      <a:pt x="120" y="0"/>
                    </a:cubicBezTo>
                    <a:cubicBezTo>
                      <a:pt x="187" y="0"/>
                      <a:pt x="239" y="56"/>
                      <a:pt x="239" y="12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08" name="Freeform 74"/>
              <p:cNvSpPr>
                <a:spLocks noChangeArrowheads="1"/>
              </p:cNvSpPr>
              <p:nvPr/>
            </p:nvSpPr>
            <p:spPr bwMode="auto">
              <a:xfrm>
                <a:off x="661" y="669"/>
                <a:ext cx="62" cy="63"/>
              </a:xfrm>
              <a:custGeom>
                <a:avLst/>
                <a:gdLst>
                  <a:gd name="T0" fmla="*/ 139 w 278"/>
                  <a:gd name="T1" fmla="*/ 283 h 284"/>
                  <a:gd name="T2" fmla="*/ 139 w 278"/>
                  <a:gd name="T3" fmla="*/ 283 h 284"/>
                  <a:gd name="T4" fmla="*/ 0 w 278"/>
                  <a:gd name="T5" fmla="*/ 144 h 284"/>
                  <a:gd name="T6" fmla="*/ 139 w 278"/>
                  <a:gd name="T7" fmla="*/ 0 h 284"/>
                  <a:gd name="T8" fmla="*/ 277 w 278"/>
                  <a:gd name="T9" fmla="*/ 144 h 284"/>
                  <a:gd name="T10" fmla="*/ 139 w 278"/>
                  <a:gd name="T11" fmla="*/ 283 h 284"/>
                  <a:gd name="T12" fmla="*/ 139 w 278"/>
                  <a:gd name="T13" fmla="*/ 42 h 284"/>
                  <a:gd name="T14" fmla="*/ 139 w 278"/>
                  <a:gd name="T15" fmla="*/ 42 h 284"/>
                  <a:gd name="T16" fmla="*/ 42 w 278"/>
                  <a:gd name="T17" fmla="*/ 144 h 284"/>
                  <a:gd name="T18" fmla="*/ 139 w 278"/>
                  <a:gd name="T19" fmla="*/ 242 h 284"/>
                  <a:gd name="T20" fmla="*/ 236 w 278"/>
                  <a:gd name="T21" fmla="*/ 144 h 284"/>
                  <a:gd name="T22" fmla="*/ 139 w 278"/>
                  <a:gd name="T23" fmla="*/ 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8" h="284">
                    <a:moveTo>
                      <a:pt x="139" y="283"/>
                    </a:moveTo>
                    <a:lnTo>
                      <a:pt x="139" y="283"/>
                    </a:lnTo>
                    <a:cubicBezTo>
                      <a:pt x="64" y="283"/>
                      <a:pt x="0" y="219"/>
                      <a:pt x="0" y="144"/>
                    </a:cubicBezTo>
                    <a:cubicBezTo>
                      <a:pt x="0" y="65"/>
                      <a:pt x="64" y="0"/>
                      <a:pt x="139" y="0"/>
                    </a:cubicBezTo>
                    <a:cubicBezTo>
                      <a:pt x="217" y="0"/>
                      <a:pt x="277" y="65"/>
                      <a:pt x="277" y="144"/>
                    </a:cubicBezTo>
                    <a:cubicBezTo>
                      <a:pt x="277" y="219"/>
                      <a:pt x="217" y="283"/>
                      <a:pt x="139" y="283"/>
                    </a:cubicBezTo>
                    <a:close/>
                    <a:moveTo>
                      <a:pt x="139" y="42"/>
                    </a:moveTo>
                    <a:lnTo>
                      <a:pt x="139" y="42"/>
                    </a:lnTo>
                    <a:cubicBezTo>
                      <a:pt x="86" y="42"/>
                      <a:pt x="42" y="87"/>
                      <a:pt x="42" y="144"/>
                    </a:cubicBezTo>
                    <a:cubicBezTo>
                      <a:pt x="42" y="197"/>
                      <a:pt x="86" y="242"/>
                      <a:pt x="139" y="242"/>
                    </a:cubicBezTo>
                    <a:cubicBezTo>
                      <a:pt x="195" y="242"/>
                      <a:pt x="236" y="197"/>
                      <a:pt x="236" y="144"/>
                    </a:cubicBezTo>
                    <a:cubicBezTo>
                      <a:pt x="236" y="87"/>
                      <a:pt x="195" y="42"/>
                      <a:pt x="139" y="42"/>
                    </a:cubicBez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09" name="Freeform 75"/>
              <p:cNvSpPr>
                <a:spLocks noChangeArrowheads="1"/>
              </p:cNvSpPr>
              <p:nvPr/>
            </p:nvSpPr>
            <p:spPr bwMode="auto">
              <a:xfrm>
                <a:off x="951" y="678"/>
                <a:ext cx="53" cy="54"/>
              </a:xfrm>
              <a:custGeom>
                <a:avLst/>
                <a:gdLst>
                  <a:gd name="T0" fmla="*/ 238 w 239"/>
                  <a:gd name="T1" fmla="*/ 121 h 242"/>
                  <a:gd name="T2" fmla="*/ 238 w 239"/>
                  <a:gd name="T3" fmla="*/ 121 h 242"/>
                  <a:gd name="T4" fmla="*/ 119 w 239"/>
                  <a:gd name="T5" fmla="*/ 241 h 242"/>
                  <a:gd name="T6" fmla="*/ 0 w 239"/>
                  <a:gd name="T7" fmla="*/ 121 h 242"/>
                  <a:gd name="T8" fmla="*/ 119 w 239"/>
                  <a:gd name="T9" fmla="*/ 0 h 242"/>
                  <a:gd name="T10" fmla="*/ 238 w 239"/>
                  <a:gd name="T11" fmla="*/ 121 h 242"/>
                </a:gdLst>
                <a:ahLst/>
                <a:cxnLst>
                  <a:cxn ang="0">
                    <a:pos x="T0" y="T1"/>
                  </a:cxn>
                  <a:cxn ang="0">
                    <a:pos x="T2" y="T3"/>
                  </a:cxn>
                  <a:cxn ang="0">
                    <a:pos x="T4" y="T5"/>
                  </a:cxn>
                  <a:cxn ang="0">
                    <a:pos x="T6" y="T7"/>
                  </a:cxn>
                  <a:cxn ang="0">
                    <a:pos x="T8" y="T9"/>
                  </a:cxn>
                  <a:cxn ang="0">
                    <a:pos x="T10" y="T11"/>
                  </a:cxn>
                </a:cxnLst>
                <a:rect l="0" t="0" r="r" b="b"/>
                <a:pathLst>
                  <a:path w="239" h="242">
                    <a:moveTo>
                      <a:pt x="238" y="121"/>
                    </a:moveTo>
                    <a:lnTo>
                      <a:pt x="238" y="121"/>
                    </a:lnTo>
                    <a:cubicBezTo>
                      <a:pt x="238" y="189"/>
                      <a:pt x="186" y="241"/>
                      <a:pt x="119" y="241"/>
                    </a:cubicBezTo>
                    <a:cubicBezTo>
                      <a:pt x="52" y="241"/>
                      <a:pt x="0" y="189"/>
                      <a:pt x="0" y="121"/>
                    </a:cubicBezTo>
                    <a:cubicBezTo>
                      <a:pt x="0" y="56"/>
                      <a:pt x="52" y="0"/>
                      <a:pt x="119" y="0"/>
                    </a:cubicBezTo>
                    <a:cubicBezTo>
                      <a:pt x="186" y="0"/>
                      <a:pt x="238" y="56"/>
                      <a:pt x="238" y="12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10" name="Freeform 76"/>
              <p:cNvSpPr>
                <a:spLocks noChangeArrowheads="1"/>
              </p:cNvSpPr>
              <p:nvPr/>
            </p:nvSpPr>
            <p:spPr bwMode="auto">
              <a:xfrm>
                <a:off x="947" y="669"/>
                <a:ext cx="62" cy="63"/>
              </a:xfrm>
              <a:custGeom>
                <a:avLst/>
                <a:gdLst>
                  <a:gd name="T0" fmla="*/ 138 w 277"/>
                  <a:gd name="T1" fmla="*/ 283 h 284"/>
                  <a:gd name="T2" fmla="*/ 138 w 277"/>
                  <a:gd name="T3" fmla="*/ 283 h 284"/>
                  <a:gd name="T4" fmla="*/ 0 w 277"/>
                  <a:gd name="T5" fmla="*/ 144 h 284"/>
                  <a:gd name="T6" fmla="*/ 138 w 277"/>
                  <a:gd name="T7" fmla="*/ 0 h 284"/>
                  <a:gd name="T8" fmla="*/ 276 w 277"/>
                  <a:gd name="T9" fmla="*/ 144 h 284"/>
                  <a:gd name="T10" fmla="*/ 138 w 277"/>
                  <a:gd name="T11" fmla="*/ 283 h 284"/>
                  <a:gd name="T12" fmla="*/ 138 w 277"/>
                  <a:gd name="T13" fmla="*/ 42 h 284"/>
                  <a:gd name="T14" fmla="*/ 138 w 277"/>
                  <a:gd name="T15" fmla="*/ 42 h 284"/>
                  <a:gd name="T16" fmla="*/ 41 w 277"/>
                  <a:gd name="T17" fmla="*/ 144 h 284"/>
                  <a:gd name="T18" fmla="*/ 138 w 277"/>
                  <a:gd name="T19" fmla="*/ 242 h 284"/>
                  <a:gd name="T20" fmla="*/ 235 w 277"/>
                  <a:gd name="T21" fmla="*/ 144 h 284"/>
                  <a:gd name="T22" fmla="*/ 138 w 277"/>
                  <a:gd name="T23" fmla="*/ 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 h="284">
                    <a:moveTo>
                      <a:pt x="138" y="283"/>
                    </a:moveTo>
                    <a:lnTo>
                      <a:pt x="138" y="283"/>
                    </a:lnTo>
                    <a:cubicBezTo>
                      <a:pt x="60" y="283"/>
                      <a:pt x="0" y="219"/>
                      <a:pt x="0" y="144"/>
                    </a:cubicBezTo>
                    <a:cubicBezTo>
                      <a:pt x="0" y="65"/>
                      <a:pt x="60" y="0"/>
                      <a:pt x="138" y="0"/>
                    </a:cubicBezTo>
                    <a:cubicBezTo>
                      <a:pt x="216" y="0"/>
                      <a:pt x="276" y="65"/>
                      <a:pt x="276" y="144"/>
                    </a:cubicBezTo>
                    <a:cubicBezTo>
                      <a:pt x="276" y="219"/>
                      <a:pt x="216" y="283"/>
                      <a:pt x="138" y="283"/>
                    </a:cubicBezTo>
                    <a:close/>
                    <a:moveTo>
                      <a:pt x="138" y="42"/>
                    </a:moveTo>
                    <a:lnTo>
                      <a:pt x="138" y="42"/>
                    </a:lnTo>
                    <a:cubicBezTo>
                      <a:pt x="86" y="42"/>
                      <a:pt x="41" y="87"/>
                      <a:pt x="41" y="144"/>
                    </a:cubicBezTo>
                    <a:cubicBezTo>
                      <a:pt x="41" y="197"/>
                      <a:pt x="86" y="242"/>
                      <a:pt x="138" y="242"/>
                    </a:cubicBezTo>
                    <a:cubicBezTo>
                      <a:pt x="194" y="242"/>
                      <a:pt x="235" y="197"/>
                      <a:pt x="235" y="144"/>
                    </a:cubicBezTo>
                    <a:cubicBezTo>
                      <a:pt x="235" y="87"/>
                      <a:pt x="194" y="42"/>
                      <a:pt x="138" y="42"/>
                    </a:cubicBez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11" name="Freeform 77"/>
              <p:cNvSpPr>
                <a:spLocks noChangeArrowheads="1"/>
              </p:cNvSpPr>
              <p:nvPr/>
            </p:nvSpPr>
            <p:spPr bwMode="auto">
              <a:xfrm>
                <a:off x="676" y="880"/>
                <a:ext cx="317" cy="414"/>
              </a:xfrm>
              <a:custGeom>
                <a:avLst/>
                <a:gdLst>
                  <a:gd name="T0" fmla="*/ 1221 w 1401"/>
                  <a:gd name="T1" fmla="*/ 223 h 1828"/>
                  <a:gd name="T2" fmla="*/ 1221 w 1401"/>
                  <a:gd name="T3" fmla="*/ 223 h 1828"/>
                  <a:gd name="T4" fmla="*/ 1143 w 1401"/>
                  <a:gd name="T5" fmla="*/ 185 h 1828"/>
                  <a:gd name="T6" fmla="*/ 702 w 1401"/>
                  <a:gd name="T7" fmla="*/ 0 h 1828"/>
                  <a:gd name="T8" fmla="*/ 261 w 1401"/>
                  <a:gd name="T9" fmla="*/ 185 h 1828"/>
                  <a:gd name="T10" fmla="*/ 179 w 1401"/>
                  <a:gd name="T11" fmla="*/ 223 h 1828"/>
                  <a:gd name="T12" fmla="*/ 0 w 1401"/>
                  <a:gd name="T13" fmla="*/ 498 h 1828"/>
                  <a:gd name="T14" fmla="*/ 0 w 1401"/>
                  <a:gd name="T15" fmla="*/ 1827 h 1828"/>
                  <a:gd name="T16" fmla="*/ 1400 w 1401"/>
                  <a:gd name="T17" fmla="*/ 1827 h 1828"/>
                  <a:gd name="T18" fmla="*/ 1400 w 1401"/>
                  <a:gd name="T19" fmla="*/ 498 h 1828"/>
                  <a:gd name="T20" fmla="*/ 1221 w 1401"/>
                  <a:gd name="T21" fmla="*/ 223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1" h="1828">
                    <a:moveTo>
                      <a:pt x="1221" y="223"/>
                    </a:moveTo>
                    <a:lnTo>
                      <a:pt x="1221" y="223"/>
                    </a:lnTo>
                    <a:cubicBezTo>
                      <a:pt x="1143" y="185"/>
                      <a:pt x="1143" y="185"/>
                      <a:pt x="1143" y="185"/>
                    </a:cubicBezTo>
                    <a:cubicBezTo>
                      <a:pt x="702" y="0"/>
                      <a:pt x="702" y="0"/>
                      <a:pt x="702" y="0"/>
                    </a:cubicBezTo>
                    <a:cubicBezTo>
                      <a:pt x="261" y="185"/>
                      <a:pt x="261" y="185"/>
                      <a:pt x="261" y="185"/>
                    </a:cubicBezTo>
                    <a:cubicBezTo>
                      <a:pt x="179" y="223"/>
                      <a:pt x="179" y="223"/>
                      <a:pt x="179" y="223"/>
                    </a:cubicBezTo>
                    <a:cubicBezTo>
                      <a:pt x="71" y="268"/>
                      <a:pt x="0" y="377"/>
                      <a:pt x="0" y="498"/>
                    </a:cubicBezTo>
                    <a:cubicBezTo>
                      <a:pt x="0" y="1827"/>
                      <a:pt x="0" y="1827"/>
                      <a:pt x="0" y="1827"/>
                    </a:cubicBezTo>
                    <a:cubicBezTo>
                      <a:pt x="1400" y="1827"/>
                      <a:pt x="1400" y="1827"/>
                      <a:pt x="1400" y="1827"/>
                    </a:cubicBezTo>
                    <a:cubicBezTo>
                      <a:pt x="1400" y="498"/>
                      <a:pt x="1400" y="498"/>
                      <a:pt x="1400" y="498"/>
                    </a:cubicBezTo>
                    <a:cubicBezTo>
                      <a:pt x="1400" y="377"/>
                      <a:pt x="1329" y="268"/>
                      <a:pt x="1221" y="223"/>
                    </a:cubicBezTo>
                  </a:path>
                </a:pathLst>
              </a:custGeom>
              <a:solidFill>
                <a:srgbClr val="12AA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12" name="Freeform 78"/>
              <p:cNvSpPr>
                <a:spLocks noChangeArrowheads="1"/>
              </p:cNvSpPr>
              <p:nvPr/>
            </p:nvSpPr>
            <p:spPr bwMode="auto">
              <a:xfrm>
                <a:off x="735" y="880"/>
                <a:ext cx="199" cy="141"/>
              </a:xfrm>
              <a:custGeom>
                <a:avLst/>
                <a:gdLst>
                  <a:gd name="T0" fmla="*/ 0 w 883"/>
                  <a:gd name="T1" fmla="*/ 185 h 628"/>
                  <a:gd name="T2" fmla="*/ 0 w 883"/>
                  <a:gd name="T3" fmla="*/ 185 h 628"/>
                  <a:gd name="T4" fmla="*/ 441 w 883"/>
                  <a:gd name="T5" fmla="*/ 627 h 628"/>
                  <a:gd name="T6" fmla="*/ 882 w 883"/>
                  <a:gd name="T7" fmla="*/ 185 h 628"/>
                  <a:gd name="T8" fmla="*/ 441 w 883"/>
                  <a:gd name="T9" fmla="*/ 0 h 628"/>
                  <a:gd name="T10" fmla="*/ 0 w 883"/>
                  <a:gd name="T11" fmla="*/ 185 h 628"/>
                </a:gdLst>
                <a:ahLst/>
                <a:cxnLst>
                  <a:cxn ang="0">
                    <a:pos x="T0" y="T1"/>
                  </a:cxn>
                  <a:cxn ang="0">
                    <a:pos x="T2" y="T3"/>
                  </a:cxn>
                  <a:cxn ang="0">
                    <a:pos x="T4" y="T5"/>
                  </a:cxn>
                  <a:cxn ang="0">
                    <a:pos x="T6" y="T7"/>
                  </a:cxn>
                  <a:cxn ang="0">
                    <a:pos x="T8" y="T9"/>
                  </a:cxn>
                  <a:cxn ang="0">
                    <a:pos x="T10" y="T11"/>
                  </a:cxn>
                </a:cxnLst>
                <a:rect l="0" t="0" r="r" b="b"/>
                <a:pathLst>
                  <a:path w="883" h="628">
                    <a:moveTo>
                      <a:pt x="0" y="185"/>
                    </a:moveTo>
                    <a:lnTo>
                      <a:pt x="0" y="185"/>
                    </a:lnTo>
                    <a:cubicBezTo>
                      <a:pt x="0" y="430"/>
                      <a:pt x="198" y="627"/>
                      <a:pt x="441" y="627"/>
                    </a:cubicBezTo>
                    <a:cubicBezTo>
                      <a:pt x="680" y="627"/>
                      <a:pt x="878" y="430"/>
                      <a:pt x="882" y="185"/>
                    </a:cubicBezTo>
                    <a:cubicBezTo>
                      <a:pt x="441" y="0"/>
                      <a:pt x="441" y="0"/>
                      <a:pt x="441" y="0"/>
                    </a:cubicBezTo>
                    <a:lnTo>
                      <a:pt x="0" y="18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13" name="Freeform 79"/>
              <p:cNvSpPr>
                <a:spLocks noChangeArrowheads="1"/>
              </p:cNvSpPr>
              <p:nvPr/>
            </p:nvSpPr>
            <p:spPr bwMode="auto">
              <a:xfrm>
                <a:off x="731" y="876"/>
                <a:ext cx="206" cy="149"/>
              </a:xfrm>
              <a:custGeom>
                <a:avLst/>
                <a:gdLst>
                  <a:gd name="T0" fmla="*/ 903 w 915"/>
                  <a:gd name="T1" fmla="*/ 189 h 662"/>
                  <a:gd name="T2" fmla="*/ 903 w 915"/>
                  <a:gd name="T3" fmla="*/ 189 h 662"/>
                  <a:gd name="T4" fmla="*/ 463 w 915"/>
                  <a:gd name="T5" fmla="*/ 4 h 662"/>
                  <a:gd name="T6" fmla="*/ 452 w 915"/>
                  <a:gd name="T7" fmla="*/ 4 h 662"/>
                  <a:gd name="T8" fmla="*/ 11 w 915"/>
                  <a:gd name="T9" fmla="*/ 189 h 662"/>
                  <a:gd name="T10" fmla="*/ 0 w 915"/>
                  <a:gd name="T11" fmla="*/ 204 h 662"/>
                  <a:gd name="T12" fmla="*/ 459 w 915"/>
                  <a:gd name="T13" fmla="*/ 661 h 662"/>
                  <a:gd name="T14" fmla="*/ 914 w 915"/>
                  <a:gd name="T15" fmla="*/ 204 h 662"/>
                  <a:gd name="T16" fmla="*/ 903 w 915"/>
                  <a:gd name="T17" fmla="*/ 189 h 662"/>
                  <a:gd name="T18" fmla="*/ 459 w 915"/>
                  <a:gd name="T19" fmla="*/ 627 h 662"/>
                  <a:gd name="T20" fmla="*/ 459 w 915"/>
                  <a:gd name="T21" fmla="*/ 627 h 662"/>
                  <a:gd name="T22" fmla="*/ 33 w 915"/>
                  <a:gd name="T23" fmla="*/ 215 h 662"/>
                  <a:gd name="T24" fmla="*/ 459 w 915"/>
                  <a:gd name="T25" fmla="*/ 34 h 662"/>
                  <a:gd name="T26" fmla="*/ 881 w 915"/>
                  <a:gd name="T27" fmla="*/ 215 h 662"/>
                  <a:gd name="T28" fmla="*/ 459 w 915"/>
                  <a:gd name="T29" fmla="*/ 627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5" h="662">
                    <a:moveTo>
                      <a:pt x="903" y="189"/>
                    </a:moveTo>
                    <a:lnTo>
                      <a:pt x="903" y="189"/>
                    </a:lnTo>
                    <a:cubicBezTo>
                      <a:pt x="463" y="4"/>
                      <a:pt x="463" y="4"/>
                      <a:pt x="463" y="4"/>
                    </a:cubicBezTo>
                    <a:cubicBezTo>
                      <a:pt x="459" y="0"/>
                      <a:pt x="455" y="0"/>
                      <a:pt x="452" y="4"/>
                    </a:cubicBezTo>
                    <a:cubicBezTo>
                      <a:pt x="11" y="189"/>
                      <a:pt x="11" y="189"/>
                      <a:pt x="11" y="189"/>
                    </a:cubicBezTo>
                    <a:cubicBezTo>
                      <a:pt x="3" y="193"/>
                      <a:pt x="0" y="200"/>
                      <a:pt x="0" y="204"/>
                    </a:cubicBezTo>
                    <a:cubicBezTo>
                      <a:pt x="3" y="457"/>
                      <a:pt x="209" y="661"/>
                      <a:pt x="459" y="661"/>
                    </a:cubicBezTo>
                    <a:cubicBezTo>
                      <a:pt x="705" y="661"/>
                      <a:pt x="911" y="457"/>
                      <a:pt x="914" y="204"/>
                    </a:cubicBezTo>
                    <a:cubicBezTo>
                      <a:pt x="914" y="200"/>
                      <a:pt x="911" y="193"/>
                      <a:pt x="903" y="189"/>
                    </a:cubicBezTo>
                    <a:close/>
                    <a:moveTo>
                      <a:pt x="459" y="627"/>
                    </a:moveTo>
                    <a:lnTo>
                      <a:pt x="459" y="627"/>
                    </a:lnTo>
                    <a:cubicBezTo>
                      <a:pt x="231" y="627"/>
                      <a:pt x="41" y="445"/>
                      <a:pt x="33" y="215"/>
                    </a:cubicBezTo>
                    <a:cubicBezTo>
                      <a:pt x="459" y="34"/>
                      <a:pt x="459" y="34"/>
                      <a:pt x="459" y="34"/>
                    </a:cubicBezTo>
                    <a:cubicBezTo>
                      <a:pt x="881" y="215"/>
                      <a:pt x="881" y="215"/>
                      <a:pt x="881" y="215"/>
                    </a:cubicBezTo>
                    <a:cubicBezTo>
                      <a:pt x="873" y="445"/>
                      <a:pt x="683" y="627"/>
                      <a:pt x="459" y="627"/>
                    </a:cubicBez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14" name="Freeform 80"/>
              <p:cNvSpPr>
                <a:spLocks noChangeArrowheads="1"/>
              </p:cNvSpPr>
              <p:nvPr/>
            </p:nvSpPr>
            <p:spPr bwMode="auto">
              <a:xfrm>
                <a:off x="676" y="1051"/>
                <a:ext cx="58" cy="242"/>
              </a:xfrm>
              <a:custGeom>
                <a:avLst/>
                <a:gdLst>
                  <a:gd name="T0" fmla="*/ 0 w 262"/>
                  <a:gd name="T1" fmla="*/ 0 h 1073"/>
                  <a:gd name="T2" fmla="*/ 0 w 262"/>
                  <a:gd name="T3" fmla="*/ 1072 h 1073"/>
                  <a:gd name="T4" fmla="*/ 261 w 262"/>
                  <a:gd name="T5" fmla="*/ 1072 h 1073"/>
                  <a:gd name="T6" fmla="*/ 261 w 262"/>
                  <a:gd name="T7" fmla="*/ 0 h 1073"/>
                  <a:gd name="T8" fmla="*/ 0 w 262"/>
                  <a:gd name="T9" fmla="*/ 0 h 1073"/>
                </a:gdLst>
                <a:ahLst/>
                <a:cxnLst>
                  <a:cxn ang="0">
                    <a:pos x="T0" y="T1"/>
                  </a:cxn>
                  <a:cxn ang="0">
                    <a:pos x="T2" y="T3"/>
                  </a:cxn>
                  <a:cxn ang="0">
                    <a:pos x="T4" y="T5"/>
                  </a:cxn>
                  <a:cxn ang="0">
                    <a:pos x="T6" y="T7"/>
                  </a:cxn>
                  <a:cxn ang="0">
                    <a:pos x="T8" y="T9"/>
                  </a:cxn>
                </a:cxnLst>
                <a:rect l="0" t="0" r="r" b="b"/>
                <a:pathLst>
                  <a:path w="262" h="1073">
                    <a:moveTo>
                      <a:pt x="0" y="0"/>
                    </a:moveTo>
                    <a:lnTo>
                      <a:pt x="0" y="1072"/>
                    </a:lnTo>
                    <a:lnTo>
                      <a:pt x="261" y="1072"/>
                    </a:lnTo>
                    <a:lnTo>
                      <a:pt x="261"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15" name="Freeform 81"/>
              <p:cNvSpPr>
                <a:spLocks noChangeArrowheads="1"/>
              </p:cNvSpPr>
              <p:nvPr/>
            </p:nvSpPr>
            <p:spPr bwMode="auto">
              <a:xfrm>
                <a:off x="930" y="1051"/>
                <a:ext cx="59" cy="242"/>
              </a:xfrm>
              <a:custGeom>
                <a:avLst/>
                <a:gdLst>
                  <a:gd name="T0" fmla="*/ 0 w 266"/>
                  <a:gd name="T1" fmla="*/ 0 h 1073"/>
                  <a:gd name="T2" fmla="*/ 0 w 266"/>
                  <a:gd name="T3" fmla="*/ 1072 h 1073"/>
                  <a:gd name="T4" fmla="*/ 265 w 266"/>
                  <a:gd name="T5" fmla="*/ 1072 h 1073"/>
                  <a:gd name="T6" fmla="*/ 265 w 266"/>
                  <a:gd name="T7" fmla="*/ 0 h 1073"/>
                  <a:gd name="T8" fmla="*/ 0 w 266"/>
                  <a:gd name="T9" fmla="*/ 0 h 1073"/>
                </a:gdLst>
                <a:ahLst/>
                <a:cxnLst>
                  <a:cxn ang="0">
                    <a:pos x="T0" y="T1"/>
                  </a:cxn>
                  <a:cxn ang="0">
                    <a:pos x="T2" y="T3"/>
                  </a:cxn>
                  <a:cxn ang="0">
                    <a:pos x="T4" y="T5"/>
                  </a:cxn>
                  <a:cxn ang="0">
                    <a:pos x="T6" y="T7"/>
                  </a:cxn>
                  <a:cxn ang="0">
                    <a:pos x="T8" y="T9"/>
                  </a:cxn>
                </a:cxnLst>
                <a:rect l="0" t="0" r="r" b="b"/>
                <a:pathLst>
                  <a:path w="266" h="1073">
                    <a:moveTo>
                      <a:pt x="0" y="0"/>
                    </a:moveTo>
                    <a:lnTo>
                      <a:pt x="0" y="1072"/>
                    </a:lnTo>
                    <a:lnTo>
                      <a:pt x="265" y="1072"/>
                    </a:lnTo>
                    <a:lnTo>
                      <a:pt x="265"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16" name="Freeform 82"/>
              <p:cNvSpPr>
                <a:spLocks noChangeArrowheads="1"/>
              </p:cNvSpPr>
              <p:nvPr/>
            </p:nvSpPr>
            <p:spPr bwMode="auto">
              <a:xfrm>
                <a:off x="671" y="876"/>
                <a:ext cx="325" cy="418"/>
              </a:xfrm>
              <a:custGeom>
                <a:avLst/>
                <a:gdLst>
                  <a:gd name="T0" fmla="*/ 1247 w 1439"/>
                  <a:gd name="T1" fmla="*/ 223 h 1847"/>
                  <a:gd name="T2" fmla="*/ 1247 w 1439"/>
                  <a:gd name="T3" fmla="*/ 223 h 1847"/>
                  <a:gd name="T4" fmla="*/ 725 w 1439"/>
                  <a:gd name="T5" fmla="*/ 4 h 1847"/>
                  <a:gd name="T6" fmla="*/ 714 w 1439"/>
                  <a:gd name="T7" fmla="*/ 4 h 1847"/>
                  <a:gd name="T8" fmla="*/ 191 w 1439"/>
                  <a:gd name="T9" fmla="*/ 223 h 1847"/>
                  <a:gd name="T10" fmla="*/ 0 w 1439"/>
                  <a:gd name="T11" fmla="*/ 517 h 1847"/>
                  <a:gd name="T12" fmla="*/ 0 w 1439"/>
                  <a:gd name="T13" fmla="*/ 1846 h 1847"/>
                  <a:gd name="T14" fmla="*/ 34 w 1439"/>
                  <a:gd name="T15" fmla="*/ 1846 h 1847"/>
                  <a:gd name="T16" fmla="*/ 34 w 1439"/>
                  <a:gd name="T17" fmla="*/ 517 h 1847"/>
                  <a:gd name="T18" fmla="*/ 206 w 1439"/>
                  <a:gd name="T19" fmla="*/ 257 h 1847"/>
                  <a:gd name="T20" fmla="*/ 721 w 1439"/>
                  <a:gd name="T21" fmla="*/ 34 h 1847"/>
                  <a:gd name="T22" fmla="*/ 1233 w 1439"/>
                  <a:gd name="T23" fmla="*/ 257 h 1847"/>
                  <a:gd name="T24" fmla="*/ 1404 w 1439"/>
                  <a:gd name="T25" fmla="*/ 517 h 1847"/>
                  <a:gd name="T26" fmla="*/ 1404 w 1439"/>
                  <a:gd name="T27" fmla="*/ 1846 h 1847"/>
                  <a:gd name="T28" fmla="*/ 1438 w 1439"/>
                  <a:gd name="T29" fmla="*/ 1846 h 1847"/>
                  <a:gd name="T30" fmla="*/ 1438 w 1439"/>
                  <a:gd name="T31" fmla="*/ 517 h 1847"/>
                  <a:gd name="T32" fmla="*/ 1247 w 1439"/>
                  <a:gd name="T33" fmla="*/ 223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9" h="1847">
                    <a:moveTo>
                      <a:pt x="1247" y="223"/>
                    </a:moveTo>
                    <a:lnTo>
                      <a:pt x="1247" y="223"/>
                    </a:lnTo>
                    <a:cubicBezTo>
                      <a:pt x="725" y="4"/>
                      <a:pt x="725" y="4"/>
                      <a:pt x="725" y="4"/>
                    </a:cubicBezTo>
                    <a:cubicBezTo>
                      <a:pt x="721" y="0"/>
                      <a:pt x="717" y="0"/>
                      <a:pt x="714" y="4"/>
                    </a:cubicBezTo>
                    <a:cubicBezTo>
                      <a:pt x="191" y="223"/>
                      <a:pt x="191" y="223"/>
                      <a:pt x="191" y="223"/>
                    </a:cubicBezTo>
                    <a:cubicBezTo>
                      <a:pt x="75" y="276"/>
                      <a:pt x="0" y="389"/>
                      <a:pt x="0" y="517"/>
                    </a:cubicBezTo>
                    <a:cubicBezTo>
                      <a:pt x="0" y="1846"/>
                      <a:pt x="0" y="1846"/>
                      <a:pt x="0" y="1846"/>
                    </a:cubicBezTo>
                    <a:cubicBezTo>
                      <a:pt x="34" y="1846"/>
                      <a:pt x="34" y="1846"/>
                      <a:pt x="34" y="1846"/>
                    </a:cubicBezTo>
                    <a:cubicBezTo>
                      <a:pt x="34" y="517"/>
                      <a:pt x="34" y="517"/>
                      <a:pt x="34" y="517"/>
                    </a:cubicBezTo>
                    <a:cubicBezTo>
                      <a:pt x="34" y="400"/>
                      <a:pt x="101" y="298"/>
                      <a:pt x="206" y="257"/>
                    </a:cubicBezTo>
                    <a:cubicBezTo>
                      <a:pt x="721" y="34"/>
                      <a:pt x="721" y="34"/>
                      <a:pt x="721" y="34"/>
                    </a:cubicBezTo>
                    <a:cubicBezTo>
                      <a:pt x="1233" y="257"/>
                      <a:pt x="1233" y="257"/>
                      <a:pt x="1233" y="257"/>
                    </a:cubicBezTo>
                    <a:cubicBezTo>
                      <a:pt x="1337" y="298"/>
                      <a:pt x="1404" y="400"/>
                      <a:pt x="1404" y="517"/>
                    </a:cubicBezTo>
                    <a:cubicBezTo>
                      <a:pt x="1404" y="1846"/>
                      <a:pt x="1404" y="1846"/>
                      <a:pt x="1404" y="1846"/>
                    </a:cubicBezTo>
                    <a:cubicBezTo>
                      <a:pt x="1438" y="1846"/>
                      <a:pt x="1438" y="1846"/>
                      <a:pt x="1438" y="1846"/>
                    </a:cubicBezTo>
                    <a:cubicBezTo>
                      <a:pt x="1438" y="517"/>
                      <a:pt x="1438" y="517"/>
                      <a:pt x="1438" y="517"/>
                    </a:cubicBezTo>
                    <a:cubicBezTo>
                      <a:pt x="1438" y="389"/>
                      <a:pt x="1363" y="276"/>
                      <a:pt x="1247" y="223"/>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17" name="Freeform 83"/>
              <p:cNvSpPr>
                <a:spLocks noChangeArrowheads="1"/>
              </p:cNvSpPr>
              <p:nvPr/>
            </p:nvSpPr>
            <p:spPr bwMode="auto">
              <a:xfrm>
                <a:off x="731" y="1033"/>
                <a:ext cx="7" cy="260"/>
              </a:xfrm>
              <a:custGeom>
                <a:avLst/>
                <a:gdLst>
                  <a:gd name="T0" fmla="*/ 15 w 35"/>
                  <a:gd name="T1" fmla="*/ 0 h 1152"/>
                  <a:gd name="T2" fmla="*/ 15 w 35"/>
                  <a:gd name="T3" fmla="*/ 0 h 1152"/>
                  <a:gd name="T4" fmla="*/ 0 w 35"/>
                  <a:gd name="T5" fmla="*/ 15 h 1152"/>
                  <a:gd name="T6" fmla="*/ 0 w 35"/>
                  <a:gd name="T7" fmla="*/ 1151 h 1152"/>
                  <a:gd name="T8" fmla="*/ 34 w 35"/>
                  <a:gd name="T9" fmla="*/ 1151 h 1152"/>
                  <a:gd name="T10" fmla="*/ 34 w 35"/>
                  <a:gd name="T11" fmla="*/ 15 h 1152"/>
                  <a:gd name="T12" fmla="*/ 15 w 35"/>
                  <a:gd name="T13" fmla="*/ 0 h 1152"/>
                </a:gdLst>
                <a:ahLst/>
                <a:cxnLst>
                  <a:cxn ang="0">
                    <a:pos x="T0" y="T1"/>
                  </a:cxn>
                  <a:cxn ang="0">
                    <a:pos x="T2" y="T3"/>
                  </a:cxn>
                  <a:cxn ang="0">
                    <a:pos x="T4" y="T5"/>
                  </a:cxn>
                  <a:cxn ang="0">
                    <a:pos x="T6" y="T7"/>
                  </a:cxn>
                  <a:cxn ang="0">
                    <a:pos x="T8" y="T9"/>
                  </a:cxn>
                  <a:cxn ang="0">
                    <a:pos x="T10" y="T11"/>
                  </a:cxn>
                  <a:cxn ang="0">
                    <a:pos x="T12" y="T13"/>
                  </a:cxn>
                </a:cxnLst>
                <a:rect l="0" t="0" r="r" b="b"/>
                <a:pathLst>
                  <a:path w="35" h="1152">
                    <a:moveTo>
                      <a:pt x="15" y="0"/>
                    </a:moveTo>
                    <a:lnTo>
                      <a:pt x="15" y="0"/>
                    </a:lnTo>
                    <a:cubicBezTo>
                      <a:pt x="8" y="0"/>
                      <a:pt x="0" y="7"/>
                      <a:pt x="0" y="15"/>
                    </a:cubicBezTo>
                    <a:cubicBezTo>
                      <a:pt x="0" y="1151"/>
                      <a:pt x="0" y="1151"/>
                      <a:pt x="0" y="1151"/>
                    </a:cubicBezTo>
                    <a:cubicBezTo>
                      <a:pt x="34" y="1151"/>
                      <a:pt x="34" y="1151"/>
                      <a:pt x="34" y="1151"/>
                    </a:cubicBezTo>
                    <a:cubicBezTo>
                      <a:pt x="34" y="15"/>
                      <a:pt x="34" y="15"/>
                      <a:pt x="34" y="15"/>
                    </a:cubicBezTo>
                    <a:cubicBezTo>
                      <a:pt x="34" y="7"/>
                      <a:pt x="27" y="0"/>
                      <a:pt x="15"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18" name="Freeform 84"/>
              <p:cNvSpPr>
                <a:spLocks noChangeArrowheads="1"/>
              </p:cNvSpPr>
              <p:nvPr/>
            </p:nvSpPr>
            <p:spPr bwMode="auto">
              <a:xfrm>
                <a:off x="690" y="1048"/>
                <a:ext cx="48" cy="6"/>
              </a:xfrm>
              <a:custGeom>
                <a:avLst/>
                <a:gdLst>
                  <a:gd name="T0" fmla="*/ 198 w 218"/>
                  <a:gd name="T1" fmla="*/ 0 h 31"/>
                  <a:gd name="T2" fmla="*/ 198 w 218"/>
                  <a:gd name="T3" fmla="*/ 0 h 31"/>
                  <a:gd name="T4" fmla="*/ 15 w 218"/>
                  <a:gd name="T5" fmla="*/ 0 h 31"/>
                  <a:gd name="T6" fmla="*/ 0 w 218"/>
                  <a:gd name="T7" fmla="*/ 15 h 31"/>
                  <a:gd name="T8" fmla="*/ 15 w 218"/>
                  <a:gd name="T9" fmla="*/ 30 h 31"/>
                  <a:gd name="T10" fmla="*/ 198 w 218"/>
                  <a:gd name="T11" fmla="*/ 30 h 31"/>
                  <a:gd name="T12" fmla="*/ 217 w 218"/>
                  <a:gd name="T13" fmla="*/ 15 h 31"/>
                  <a:gd name="T14" fmla="*/ 198 w 218"/>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31">
                    <a:moveTo>
                      <a:pt x="198" y="0"/>
                    </a:moveTo>
                    <a:lnTo>
                      <a:pt x="198" y="0"/>
                    </a:lnTo>
                    <a:cubicBezTo>
                      <a:pt x="15" y="0"/>
                      <a:pt x="15" y="0"/>
                      <a:pt x="15" y="0"/>
                    </a:cubicBezTo>
                    <a:cubicBezTo>
                      <a:pt x="8" y="0"/>
                      <a:pt x="0" y="7"/>
                      <a:pt x="0" y="15"/>
                    </a:cubicBezTo>
                    <a:cubicBezTo>
                      <a:pt x="0" y="26"/>
                      <a:pt x="8" y="30"/>
                      <a:pt x="15" y="30"/>
                    </a:cubicBezTo>
                    <a:cubicBezTo>
                      <a:pt x="198" y="30"/>
                      <a:pt x="198" y="30"/>
                      <a:pt x="198" y="30"/>
                    </a:cubicBezTo>
                    <a:cubicBezTo>
                      <a:pt x="210" y="30"/>
                      <a:pt x="217" y="26"/>
                      <a:pt x="217" y="15"/>
                    </a:cubicBezTo>
                    <a:cubicBezTo>
                      <a:pt x="217" y="7"/>
                      <a:pt x="210" y="0"/>
                      <a:pt x="198"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19" name="Freeform 85"/>
              <p:cNvSpPr>
                <a:spLocks noChangeArrowheads="1"/>
              </p:cNvSpPr>
              <p:nvPr/>
            </p:nvSpPr>
            <p:spPr bwMode="auto">
              <a:xfrm>
                <a:off x="927" y="1033"/>
                <a:ext cx="7" cy="260"/>
              </a:xfrm>
              <a:custGeom>
                <a:avLst/>
                <a:gdLst>
                  <a:gd name="T0" fmla="*/ 15 w 35"/>
                  <a:gd name="T1" fmla="*/ 0 h 1152"/>
                  <a:gd name="T2" fmla="*/ 15 w 35"/>
                  <a:gd name="T3" fmla="*/ 0 h 1152"/>
                  <a:gd name="T4" fmla="*/ 0 w 35"/>
                  <a:gd name="T5" fmla="*/ 15 h 1152"/>
                  <a:gd name="T6" fmla="*/ 0 w 35"/>
                  <a:gd name="T7" fmla="*/ 1151 h 1152"/>
                  <a:gd name="T8" fmla="*/ 34 w 35"/>
                  <a:gd name="T9" fmla="*/ 1151 h 1152"/>
                  <a:gd name="T10" fmla="*/ 34 w 35"/>
                  <a:gd name="T11" fmla="*/ 15 h 1152"/>
                  <a:gd name="T12" fmla="*/ 15 w 35"/>
                  <a:gd name="T13" fmla="*/ 0 h 1152"/>
                </a:gdLst>
                <a:ahLst/>
                <a:cxnLst>
                  <a:cxn ang="0">
                    <a:pos x="T0" y="T1"/>
                  </a:cxn>
                  <a:cxn ang="0">
                    <a:pos x="T2" y="T3"/>
                  </a:cxn>
                  <a:cxn ang="0">
                    <a:pos x="T4" y="T5"/>
                  </a:cxn>
                  <a:cxn ang="0">
                    <a:pos x="T6" y="T7"/>
                  </a:cxn>
                  <a:cxn ang="0">
                    <a:pos x="T8" y="T9"/>
                  </a:cxn>
                  <a:cxn ang="0">
                    <a:pos x="T10" y="T11"/>
                  </a:cxn>
                  <a:cxn ang="0">
                    <a:pos x="T12" y="T13"/>
                  </a:cxn>
                </a:cxnLst>
                <a:rect l="0" t="0" r="r" b="b"/>
                <a:pathLst>
                  <a:path w="35" h="1152">
                    <a:moveTo>
                      <a:pt x="15" y="0"/>
                    </a:moveTo>
                    <a:lnTo>
                      <a:pt x="15" y="0"/>
                    </a:lnTo>
                    <a:cubicBezTo>
                      <a:pt x="7" y="0"/>
                      <a:pt x="0" y="7"/>
                      <a:pt x="0" y="15"/>
                    </a:cubicBezTo>
                    <a:cubicBezTo>
                      <a:pt x="0" y="1151"/>
                      <a:pt x="0" y="1151"/>
                      <a:pt x="0" y="1151"/>
                    </a:cubicBezTo>
                    <a:cubicBezTo>
                      <a:pt x="34" y="1151"/>
                      <a:pt x="34" y="1151"/>
                      <a:pt x="34" y="1151"/>
                    </a:cubicBezTo>
                    <a:cubicBezTo>
                      <a:pt x="34" y="15"/>
                      <a:pt x="34" y="15"/>
                      <a:pt x="34" y="15"/>
                    </a:cubicBezTo>
                    <a:cubicBezTo>
                      <a:pt x="34" y="7"/>
                      <a:pt x="26" y="0"/>
                      <a:pt x="15"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20" name="Freeform 86"/>
              <p:cNvSpPr>
                <a:spLocks noChangeArrowheads="1"/>
              </p:cNvSpPr>
              <p:nvPr/>
            </p:nvSpPr>
            <p:spPr bwMode="auto">
              <a:xfrm>
                <a:off x="927" y="1048"/>
                <a:ext cx="48" cy="6"/>
              </a:xfrm>
              <a:custGeom>
                <a:avLst/>
                <a:gdLst>
                  <a:gd name="T0" fmla="*/ 198 w 217"/>
                  <a:gd name="T1" fmla="*/ 0 h 31"/>
                  <a:gd name="T2" fmla="*/ 198 w 217"/>
                  <a:gd name="T3" fmla="*/ 0 h 31"/>
                  <a:gd name="T4" fmla="*/ 15 w 217"/>
                  <a:gd name="T5" fmla="*/ 0 h 31"/>
                  <a:gd name="T6" fmla="*/ 0 w 217"/>
                  <a:gd name="T7" fmla="*/ 15 h 31"/>
                  <a:gd name="T8" fmla="*/ 15 w 217"/>
                  <a:gd name="T9" fmla="*/ 30 h 31"/>
                  <a:gd name="T10" fmla="*/ 198 w 217"/>
                  <a:gd name="T11" fmla="*/ 30 h 31"/>
                  <a:gd name="T12" fmla="*/ 216 w 217"/>
                  <a:gd name="T13" fmla="*/ 15 h 31"/>
                  <a:gd name="T14" fmla="*/ 198 w 217"/>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31">
                    <a:moveTo>
                      <a:pt x="198" y="0"/>
                    </a:moveTo>
                    <a:lnTo>
                      <a:pt x="198" y="0"/>
                    </a:lnTo>
                    <a:cubicBezTo>
                      <a:pt x="15" y="0"/>
                      <a:pt x="15" y="0"/>
                      <a:pt x="15" y="0"/>
                    </a:cubicBezTo>
                    <a:cubicBezTo>
                      <a:pt x="7" y="0"/>
                      <a:pt x="0" y="7"/>
                      <a:pt x="0" y="15"/>
                    </a:cubicBezTo>
                    <a:cubicBezTo>
                      <a:pt x="0" y="26"/>
                      <a:pt x="7" y="30"/>
                      <a:pt x="15" y="30"/>
                    </a:cubicBezTo>
                    <a:cubicBezTo>
                      <a:pt x="198" y="30"/>
                      <a:pt x="198" y="30"/>
                      <a:pt x="198" y="30"/>
                    </a:cubicBezTo>
                    <a:cubicBezTo>
                      <a:pt x="209" y="30"/>
                      <a:pt x="216" y="26"/>
                      <a:pt x="216" y="15"/>
                    </a:cubicBezTo>
                    <a:cubicBezTo>
                      <a:pt x="216" y="7"/>
                      <a:pt x="209" y="0"/>
                      <a:pt x="198"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21" name="Freeform 87"/>
              <p:cNvSpPr>
                <a:spLocks noChangeArrowheads="1"/>
              </p:cNvSpPr>
              <p:nvPr/>
            </p:nvSpPr>
            <p:spPr bwMode="auto">
              <a:xfrm>
                <a:off x="754" y="817"/>
                <a:ext cx="159" cy="184"/>
              </a:xfrm>
              <a:custGeom>
                <a:avLst/>
                <a:gdLst>
                  <a:gd name="T0" fmla="*/ 538 w 707"/>
                  <a:gd name="T1" fmla="*/ 354 h 816"/>
                  <a:gd name="T2" fmla="*/ 538 w 707"/>
                  <a:gd name="T3" fmla="*/ 354 h 816"/>
                  <a:gd name="T4" fmla="*/ 538 w 707"/>
                  <a:gd name="T5" fmla="*/ 0 h 816"/>
                  <a:gd name="T6" fmla="*/ 168 w 707"/>
                  <a:gd name="T7" fmla="*/ 0 h 816"/>
                  <a:gd name="T8" fmla="*/ 168 w 707"/>
                  <a:gd name="T9" fmla="*/ 354 h 816"/>
                  <a:gd name="T10" fmla="*/ 0 w 707"/>
                  <a:gd name="T11" fmla="*/ 426 h 816"/>
                  <a:gd name="T12" fmla="*/ 0 w 707"/>
                  <a:gd name="T13" fmla="*/ 460 h 816"/>
                  <a:gd name="T14" fmla="*/ 355 w 707"/>
                  <a:gd name="T15" fmla="*/ 815 h 816"/>
                  <a:gd name="T16" fmla="*/ 706 w 707"/>
                  <a:gd name="T17" fmla="*/ 460 h 816"/>
                  <a:gd name="T18" fmla="*/ 706 w 707"/>
                  <a:gd name="T19" fmla="*/ 426 h 816"/>
                  <a:gd name="T20" fmla="*/ 538 w 707"/>
                  <a:gd name="T21" fmla="*/ 354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7" h="816">
                    <a:moveTo>
                      <a:pt x="538" y="354"/>
                    </a:moveTo>
                    <a:lnTo>
                      <a:pt x="538" y="354"/>
                    </a:lnTo>
                    <a:cubicBezTo>
                      <a:pt x="538" y="0"/>
                      <a:pt x="538" y="0"/>
                      <a:pt x="538" y="0"/>
                    </a:cubicBezTo>
                    <a:cubicBezTo>
                      <a:pt x="168" y="0"/>
                      <a:pt x="168" y="0"/>
                      <a:pt x="168" y="0"/>
                    </a:cubicBezTo>
                    <a:cubicBezTo>
                      <a:pt x="168" y="354"/>
                      <a:pt x="168" y="354"/>
                      <a:pt x="168" y="354"/>
                    </a:cubicBezTo>
                    <a:cubicBezTo>
                      <a:pt x="0" y="426"/>
                      <a:pt x="0" y="426"/>
                      <a:pt x="0" y="426"/>
                    </a:cubicBezTo>
                    <a:cubicBezTo>
                      <a:pt x="0" y="437"/>
                      <a:pt x="0" y="449"/>
                      <a:pt x="0" y="460"/>
                    </a:cubicBezTo>
                    <a:cubicBezTo>
                      <a:pt x="0" y="656"/>
                      <a:pt x="157" y="815"/>
                      <a:pt x="355" y="815"/>
                    </a:cubicBezTo>
                    <a:cubicBezTo>
                      <a:pt x="549" y="815"/>
                      <a:pt x="706" y="656"/>
                      <a:pt x="706" y="460"/>
                    </a:cubicBezTo>
                    <a:cubicBezTo>
                      <a:pt x="706" y="449"/>
                      <a:pt x="706" y="437"/>
                      <a:pt x="706" y="426"/>
                    </a:cubicBezTo>
                    <a:lnTo>
                      <a:pt x="538" y="35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22" name="Freeform 88"/>
              <p:cNvSpPr>
                <a:spLocks noChangeArrowheads="1"/>
              </p:cNvSpPr>
              <p:nvPr/>
            </p:nvSpPr>
            <p:spPr bwMode="auto">
              <a:xfrm>
                <a:off x="751" y="813"/>
                <a:ext cx="167" cy="192"/>
              </a:xfrm>
              <a:custGeom>
                <a:avLst/>
                <a:gdLst>
                  <a:gd name="T0" fmla="*/ 725 w 741"/>
                  <a:gd name="T1" fmla="*/ 427 h 851"/>
                  <a:gd name="T2" fmla="*/ 725 w 741"/>
                  <a:gd name="T3" fmla="*/ 427 h 851"/>
                  <a:gd name="T4" fmla="*/ 568 w 741"/>
                  <a:gd name="T5" fmla="*/ 363 h 851"/>
                  <a:gd name="T6" fmla="*/ 568 w 741"/>
                  <a:gd name="T7" fmla="*/ 16 h 851"/>
                  <a:gd name="T8" fmla="*/ 553 w 741"/>
                  <a:gd name="T9" fmla="*/ 0 h 851"/>
                  <a:gd name="T10" fmla="*/ 183 w 741"/>
                  <a:gd name="T11" fmla="*/ 0 h 851"/>
                  <a:gd name="T12" fmla="*/ 168 w 741"/>
                  <a:gd name="T13" fmla="*/ 16 h 851"/>
                  <a:gd name="T14" fmla="*/ 168 w 741"/>
                  <a:gd name="T15" fmla="*/ 363 h 851"/>
                  <a:gd name="T16" fmla="*/ 11 w 741"/>
                  <a:gd name="T17" fmla="*/ 427 h 851"/>
                  <a:gd name="T18" fmla="*/ 0 w 741"/>
                  <a:gd name="T19" fmla="*/ 442 h 851"/>
                  <a:gd name="T20" fmla="*/ 0 w 741"/>
                  <a:gd name="T21" fmla="*/ 476 h 851"/>
                  <a:gd name="T22" fmla="*/ 370 w 741"/>
                  <a:gd name="T23" fmla="*/ 850 h 851"/>
                  <a:gd name="T24" fmla="*/ 740 w 741"/>
                  <a:gd name="T25" fmla="*/ 476 h 851"/>
                  <a:gd name="T26" fmla="*/ 736 w 741"/>
                  <a:gd name="T27" fmla="*/ 442 h 851"/>
                  <a:gd name="T28" fmla="*/ 725 w 741"/>
                  <a:gd name="T29" fmla="*/ 427 h 851"/>
                  <a:gd name="T30" fmla="*/ 370 w 741"/>
                  <a:gd name="T31" fmla="*/ 816 h 851"/>
                  <a:gd name="T32" fmla="*/ 370 w 741"/>
                  <a:gd name="T33" fmla="*/ 816 h 851"/>
                  <a:gd name="T34" fmla="*/ 30 w 741"/>
                  <a:gd name="T35" fmla="*/ 476 h 851"/>
                  <a:gd name="T36" fmla="*/ 34 w 741"/>
                  <a:gd name="T37" fmla="*/ 453 h 851"/>
                  <a:gd name="T38" fmla="*/ 191 w 741"/>
                  <a:gd name="T39" fmla="*/ 389 h 851"/>
                  <a:gd name="T40" fmla="*/ 202 w 741"/>
                  <a:gd name="T41" fmla="*/ 370 h 851"/>
                  <a:gd name="T42" fmla="*/ 202 w 741"/>
                  <a:gd name="T43" fmla="*/ 31 h 851"/>
                  <a:gd name="T44" fmla="*/ 538 w 741"/>
                  <a:gd name="T45" fmla="*/ 31 h 851"/>
                  <a:gd name="T46" fmla="*/ 538 w 741"/>
                  <a:gd name="T47" fmla="*/ 370 h 851"/>
                  <a:gd name="T48" fmla="*/ 545 w 741"/>
                  <a:gd name="T49" fmla="*/ 389 h 851"/>
                  <a:gd name="T50" fmla="*/ 706 w 741"/>
                  <a:gd name="T51" fmla="*/ 453 h 851"/>
                  <a:gd name="T52" fmla="*/ 706 w 741"/>
                  <a:gd name="T53" fmla="*/ 476 h 851"/>
                  <a:gd name="T54" fmla="*/ 370 w 741"/>
                  <a:gd name="T55" fmla="*/ 816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1" h="851">
                    <a:moveTo>
                      <a:pt x="725" y="427"/>
                    </a:moveTo>
                    <a:lnTo>
                      <a:pt x="725" y="427"/>
                    </a:lnTo>
                    <a:cubicBezTo>
                      <a:pt x="568" y="363"/>
                      <a:pt x="568" y="363"/>
                      <a:pt x="568" y="363"/>
                    </a:cubicBezTo>
                    <a:cubicBezTo>
                      <a:pt x="568" y="16"/>
                      <a:pt x="568" y="16"/>
                      <a:pt x="568" y="16"/>
                    </a:cubicBezTo>
                    <a:cubicBezTo>
                      <a:pt x="568" y="8"/>
                      <a:pt x="560" y="0"/>
                      <a:pt x="553" y="0"/>
                    </a:cubicBezTo>
                    <a:cubicBezTo>
                      <a:pt x="183" y="0"/>
                      <a:pt x="183" y="0"/>
                      <a:pt x="183" y="0"/>
                    </a:cubicBezTo>
                    <a:cubicBezTo>
                      <a:pt x="176" y="0"/>
                      <a:pt x="168" y="8"/>
                      <a:pt x="168" y="16"/>
                    </a:cubicBezTo>
                    <a:cubicBezTo>
                      <a:pt x="168" y="363"/>
                      <a:pt x="168" y="363"/>
                      <a:pt x="168" y="363"/>
                    </a:cubicBezTo>
                    <a:cubicBezTo>
                      <a:pt x="11" y="427"/>
                      <a:pt x="11" y="427"/>
                      <a:pt x="11" y="427"/>
                    </a:cubicBezTo>
                    <a:cubicBezTo>
                      <a:pt x="4" y="431"/>
                      <a:pt x="0" y="435"/>
                      <a:pt x="0" y="442"/>
                    </a:cubicBezTo>
                    <a:cubicBezTo>
                      <a:pt x="0" y="453"/>
                      <a:pt x="0" y="465"/>
                      <a:pt x="0" y="476"/>
                    </a:cubicBezTo>
                    <a:cubicBezTo>
                      <a:pt x="0" y="680"/>
                      <a:pt x="165" y="850"/>
                      <a:pt x="370" y="850"/>
                    </a:cubicBezTo>
                    <a:cubicBezTo>
                      <a:pt x="572" y="850"/>
                      <a:pt x="740" y="680"/>
                      <a:pt x="740" y="476"/>
                    </a:cubicBezTo>
                    <a:cubicBezTo>
                      <a:pt x="740" y="465"/>
                      <a:pt x="736" y="453"/>
                      <a:pt x="736" y="442"/>
                    </a:cubicBezTo>
                    <a:cubicBezTo>
                      <a:pt x="736" y="435"/>
                      <a:pt x="732" y="431"/>
                      <a:pt x="725" y="427"/>
                    </a:cubicBezTo>
                    <a:close/>
                    <a:moveTo>
                      <a:pt x="370" y="816"/>
                    </a:moveTo>
                    <a:lnTo>
                      <a:pt x="370" y="816"/>
                    </a:lnTo>
                    <a:cubicBezTo>
                      <a:pt x="183" y="816"/>
                      <a:pt x="30" y="665"/>
                      <a:pt x="30" y="476"/>
                    </a:cubicBezTo>
                    <a:cubicBezTo>
                      <a:pt x="30" y="469"/>
                      <a:pt x="30" y="461"/>
                      <a:pt x="34" y="453"/>
                    </a:cubicBezTo>
                    <a:cubicBezTo>
                      <a:pt x="191" y="389"/>
                      <a:pt x="191" y="389"/>
                      <a:pt x="191" y="389"/>
                    </a:cubicBezTo>
                    <a:cubicBezTo>
                      <a:pt x="198" y="385"/>
                      <a:pt x="202" y="378"/>
                      <a:pt x="202" y="370"/>
                    </a:cubicBezTo>
                    <a:cubicBezTo>
                      <a:pt x="202" y="31"/>
                      <a:pt x="202" y="31"/>
                      <a:pt x="202" y="31"/>
                    </a:cubicBezTo>
                    <a:cubicBezTo>
                      <a:pt x="538" y="31"/>
                      <a:pt x="538" y="31"/>
                      <a:pt x="538" y="31"/>
                    </a:cubicBezTo>
                    <a:cubicBezTo>
                      <a:pt x="538" y="370"/>
                      <a:pt x="538" y="370"/>
                      <a:pt x="538" y="370"/>
                    </a:cubicBezTo>
                    <a:cubicBezTo>
                      <a:pt x="538" y="378"/>
                      <a:pt x="542" y="385"/>
                      <a:pt x="545" y="389"/>
                    </a:cubicBezTo>
                    <a:cubicBezTo>
                      <a:pt x="706" y="453"/>
                      <a:pt x="706" y="453"/>
                      <a:pt x="706" y="453"/>
                    </a:cubicBezTo>
                    <a:cubicBezTo>
                      <a:pt x="706" y="461"/>
                      <a:pt x="706" y="469"/>
                      <a:pt x="706" y="476"/>
                    </a:cubicBezTo>
                    <a:cubicBezTo>
                      <a:pt x="706" y="665"/>
                      <a:pt x="553" y="816"/>
                      <a:pt x="370" y="816"/>
                    </a:cubicBez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23" name="Freeform 89"/>
              <p:cNvSpPr>
                <a:spLocks noChangeArrowheads="1"/>
              </p:cNvSpPr>
              <p:nvPr/>
            </p:nvSpPr>
            <p:spPr bwMode="auto">
              <a:xfrm>
                <a:off x="830" y="976"/>
                <a:ext cx="7" cy="29"/>
              </a:xfrm>
              <a:custGeom>
                <a:avLst/>
                <a:gdLst>
                  <a:gd name="T0" fmla="*/ 19 w 35"/>
                  <a:gd name="T1" fmla="*/ 0 h 133"/>
                  <a:gd name="T2" fmla="*/ 19 w 35"/>
                  <a:gd name="T3" fmla="*/ 0 h 133"/>
                  <a:gd name="T4" fmla="*/ 0 w 35"/>
                  <a:gd name="T5" fmla="*/ 15 h 133"/>
                  <a:gd name="T6" fmla="*/ 0 w 35"/>
                  <a:gd name="T7" fmla="*/ 113 h 133"/>
                  <a:gd name="T8" fmla="*/ 19 w 35"/>
                  <a:gd name="T9" fmla="*/ 132 h 133"/>
                  <a:gd name="T10" fmla="*/ 34 w 35"/>
                  <a:gd name="T11" fmla="*/ 113 h 133"/>
                  <a:gd name="T12" fmla="*/ 34 w 35"/>
                  <a:gd name="T13" fmla="*/ 15 h 133"/>
                  <a:gd name="T14" fmla="*/ 19 w 35"/>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3">
                    <a:moveTo>
                      <a:pt x="19" y="0"/>
                    </a:moveTo>
                    <a:lnTo>
                      <a:pt x="19" y="0"/>
                    </a:lnTo>
                    <a:cubicBezTo>
                      <a:pt x="8" y="0"/>
                      <a:pt x="0" y="7"/>
                      <a:pt x="0" y="15"/>
                    </a:cubicBezTo>
                    <a:cubicBezTo>
                      <a:pt x="0" y="113"/>
                      <a:pt x="0" y="113"/>
                      <a:pt x="0" y="113"/>
                    </a:cubicBezTo>
                    <a:cubicBezTo>
                      <a:pt x="0" y="124"/>
                      <a:pt x="8" y="132"/>
                      <a:pt x="19" y="132"/>
                    </a:cubicBezTo>
                    <a:cubicBezTo>
                      <a:pt x="26" y="132"/>
                      <a:pt x="34" y="124"/>
                      <a:pt x="34" y="113"/>
                    </a:cubicBezTo>
                    <a:cubicBezTo>
                      <a:pt x="34" y="15"/>
                      <a:pt x="34" y="15"/>
                      <a:pt x="34" y="15"/>
                    </a:cubicBezTo>
                    <a:cubicBezTo>
                      <a:pt x="34" y="7"/>
                      <a:pt x="26" y="0"/>
                      <a:pt x="19"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24" name="Freeform 90"/>
              <p:cNvSpPr>
                <a:spLocks noChangeArrowheads="1"/>
              </p:cNvSpPr>
              <p:nvPr/>
            </p:nvSpPr>
            <p:spPr bwMode="auto">
              <a:xfrm>
                <a:off x="689" y="565"/>
                <a:ext cx="289" cy="299"/>
              </a:xfrm>
              <a:custGeom>
                <a:avLst/>
                <a:gdLst>
                  <a:gd name="T0" fmla="*/ 418 w 1281"/>
                  <a:gd name="T1" fmla="*/ 0 h 1322"/>
                  <a:gd name="T2" fmla="*/ 418 w 1281"/>
                  <a:gd name="T3" fmla="*/ 0 h 1322"/>
                  <a:gd name="T4" fmla="*/ 0 w 1281"/>
                  <a:gd name="T5" fmla="*/ 419 h 1322"/>
                  <a:gd name="T6" fmla="*/ 0 w 1281"/>
                  <a:gd name="T7" fmla="*/ 675 h 1322"/>
                  <a:gd name="T8" fmla="*/ 642 w 1281"/>
                  <a:gd name="T9" fmla="*/ 1321 h 1322"/>
                  <a:gd name="T10" fmla="*/ 642 w 1281"/>
                  <a:gd name="T11" fmla="*/ 1321 h 1322"/>
                  <a:gd name="T12" fmla="*/ 1280 w 1281"/>
                  <a:gd name="T13" fmla="*/ 675 h 1322"/>
                  <a:gd name="T14" fmla="*/ 1280 w 1281"/>
                  <a:gd name="T15" fmla="*/ 403 h 1322"/>
                  <a:gd name="T16" fmla="*/ 1094 w 1281"/>
                  <a:gd name="T17" fmla="*/ 0 h 1322"/>
                  <a:gd name="T18" fmla="*/ 418 w 1281"/>
                  <a:gd name="T19" fmla="*/ 0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1" h="1322">
                    <a:moveTo>
                      <a:pt x="418" y="0"/>
                    </a:moveTo>
                    <a:lnTo>
                      <a:pt x="418" y="0"/>
                    </a:lnTo>
                    <a:cubicBezTo>
                      <a:pt x="186" y="0"/>
                      <a:pt x="0" y="188"/>
                      <a:pt x="0" y="419"/>
                    </a:cubicBezTo>
                    <a:cubicBezTo>
                      <a:pt x="0" y="675"/>
                      <a:pt x="0" y="675"/>
                      <a:pt x="0" y="675"/>
                    </a:cubicBezTo>
                    <a:cubicBezTo>
                      <a:pt x="0" y="1034"/>
                      <a:pt x="287" y="1321"/>
                      <a:pt x="642" y="1321"/>
                    </a:cubicBezTo>
                    <a:lnTo>
                      <a:pt x="642" y="1321"/>
                    </a:lnTo>
                    <a:cubicBezTo>
                      <a:pt x="993" y="1321"/>
                      <a:pt x="1280" y="1034"/>
                      <a:pt x="1280" y="675"/>
                    </a:cubicBezTo>
                    <a:cubicBezTo>
                      <a:pt x="1280" y="675"/>
                      <a:pt x="1280" y="472"/>
                      <a:pt x="1280" y="403"/>
                    </a:cubicBezTo>
                    <a:cubicBezTo>
                      <a:pt x="1280" y="170"/>
                      <a:pt x="1116" y="0"/>
                      <a:pt x="1094" y="0"/>
                    </a:cubicBezTo>
                    <a:cubicBezTo>
                      <a:pt x="418" y="0"/>
                      <a:pt x="418" y="0"/>
                      <a:pt x="418"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25" name="Freeform 91"/>
              <p:cNvSpPr>
                <a:spLocks noChangeArrowheads="1"/>
              </p:cNvSpPr>
              <p:nvPr/>
            </p:nvSpPr>
            <p:spPr bwMode="auto">
              <a:xfrm>
                <a:off x="685" y="560"/>
                <a:ext cx="299" cy="309"/>
              </a:xfrm>
              <a:custGeom>
                <a:avLst/>
                <a:gdLst>
                  <a:gd name="T0" fmla="*/ 661 w 1323"/>
                  <a:gd name="T1" fmla="*/ 1367 h 1368"/>
                  <a:gd name="T2" fmla="*/ 661 w 1323"/>
                  <a:gd name="T3" fmla="*/ 1367 h 1368"/>
                  <a:gd name="T4" fmla="*/ 0 w 1323"/>
                  <a:gd name="T5" fmla="*/ 698 h 1368"/>
                  <a:gd name="T6" fmla="*/ 0 w 1323"/>
                  <a:gd name="T7" fmla="*/ 411 h 1368"/>
                  <a:gd name="T8" fmla="*/ 407 w 1323"/>
                  <a:gd name="T9" fmla="*/ 0 h 1368"/>
                  <a:gd name="T10" fmla="*/ 840 w 1323"/>
                  <a:gd name="T11" fmla="*/ 0 h 1368"/>
                  <a:gd name="T12" fmla="*/ 1210 w 1323"/>
                  <a:gd name="T13" fmla="*/ 109 h 1368"/>
                  <a:gd name="T14" fmla="*/ 1318 w 1323"/>
                  <a:gd name="T15" fmla="*/ 487 h 1368"/>
                  <a:gd name="T16" fmla="*/ 1318 w 1323"/>
                  <a:gd name="T17" fmla="*/ 698 h 1368"/>
                  <a:gd name="T18" fmla="*/ 661 w 1323"/>
                  <a:gd name="T19" fmla="*/ 1367 h 1368"/>
                  <a:gd name="T20" fmla="*/ 407 w 1323"/>
                  <a:gd name="T21" fmla="*/ 41 h 1368"/>
                  <a:gd name="T22" fmla="*/ 407 w 1323"/>
                  <a:gd name="T23" fmla="*/ 41 h 1368"/>
                  <a:gd name="T24" fmla="*/ 41 w 1323"/>
                  <a:gd name="T25" fmla="*/ 411 h 1368"/>
                  <a:gd name="T26" fmla="*/ 41 w 1323"/>
                  <a:gd name="T27" fmla="*/ 698 h 1368"/>
                  <a:gd name="T28" fmla="*/ 661 w 1323"/>
                  <a:gd name="T29" fmla="*/ 1325 h 1368"/>
                  <a:gd name="T30" fmla="*/ 1277 w 1323"/>
                  <a:gd name="T31" fmla="*/ 698 h 1368"/>
                  <a:gd name="T32" fmla="*/ 1277 w 1323"/>
                  <a:gd name="T33" fmla="*/ 487 h 1368"/>
                  <a:gd name="T34" fmla="*/ 1180 w 1323"/>
                  <a:gd name="T35" fmla="*/ 136 h 1368"/>
                  <a:gd name="T36" fmla="*/ 840 w 1323"/>
                  <a:gd name="T37" fmla="*/ 41 h 1368"/>
                  <a:gd name="T38" fmla="*/ 407 w 1323"/>
                  <a:gd name="T39" fmla="*/ 41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3" h="1368">
                    <a:moveTo>
                      <a:pt x="661" y="1367"/>
                    </a:moveTo>
                    <a:lnTo>
                      <a:pt x="661" y="1367"/>
                    </a:lnTo>
                    <a:cubicBezTo>
                      <a:pt x="295" y="1367"/>
                      <a:pt x="0" y="1065"/>
                      <a:pt x="0" y="698"/>
                    </a:cubicBezTo>
                    <a:cubicBezTo>
                      <a:pt x="0" y="411"/>
                      <a:pt x="0" y="411"/>
                      <a:pt x="0" y="411"/>
                    </a:cubicBezTo>
                    <a:cubicBezTo>
                      <a:pt x="0" y="185"/>
                      <a:pt x="183" y="0"/>
                      <a:pt x="407" y="0"/>
                    </a:cubicBezTo>
                    <a:cubicBezTo>
                      <a:pt x="840" y="0"/>
                      <a:pt x="840" y="0"/>
                      <a:pt x="840" y="0"/>
                    </a:cubicBezTo>
                    <a:cubicBezTo>
                      <a:pt x="978" y="0"/>
                      <a:pt x="1116" y="15"/>
                      <a:pt x="1210" y="109"/>
                    </a:cubicBezTo>
                    <a:cubicBezTo>
                      <a:pt x="1284" y="185"/>
                      <a:pt x="1322" y="309"/>
                      <a:pt x="1318" y="487"/>
                    </a:cubicBezTo>
                    <a:cubicBezTo>
                      <a:pt x="1318" y="698"/>
                      <a:pt x="1318" y="698"/>
                      <a:pt x="1318" y="698"/>
                    </a:cubicBezTo>
                    <a:cubicBezTo>
                      <a:pt x="1318" y="1065"/>
                      <a:pt x="1023" y="1367"/>
                      <a:pt x="661" y="1367"/>
                    </a:cubicBezTo>
                    <a:close/>
                    <a:moveTo>
                      <a:pt x="407" y="41"/>
                    </a:moveTo>
                    <a:lnTo>
                      <a:pt x="407" y="41"/>
                    </a:lnTo>
                    <a:cubicBezTo>
                      <a:pt x="205" y="41"/>
                      <a:pt x="41" y="208"/>
                      <a:pt x="41" y="411"/>
                    </a:cubicBezTo>
                    <a:cubicBezTo>
                      <a:pt x="41" y="698"/>
                      <a:pt x="41" y="698"/>
                      <a:pt x="41" y="698"/>
                    </a:cubicBezTo>
                    <a:cubicBezTo>
                      <a:pt x="41" y="1042"/>
                      <a:pt x="317" y="1325"/>
                      <a:pt x="661" y="1325"/>
                    </a:cubicBezTo>
                    <a:cubicBezTo>
                      <a:pt x="1001" y="1325"/>
                      <a:pt x="1277" y="1042"/>
                      <a:pt x="1277" y="698"/>
                    </a:cubicBezTo>
                    <a:cubicBezTo>
                      <a:pt x="1277" y="487"/>
                      <a:pt x="1277" y="487"/>
                      <a:pt x="1277" y="487"/>
                    </a:cubicBezTo>
                    <a:cubicBezTo>
                      <a:pt x="1281" y="321"/>
                      <a:pt x="1247" y="208"/>
                      <a:pt x="1180" y="136"/>
                    </a:cubicBezTo>
                    <a:cubicBezTo>
                      <a:pt x="1098" y="53"/>
                      <a:pt x="967" y="41"/>
                      <a:pt x="840" y="41"/>
                    </a:cubicBezTo>
                    <a:lnTo>
                      <a:pt x="407" y="41"/>
                    </a:ln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26" name="Freeform 92"/>
              <p:cNvSpPr>
                <a:spLocks noChangeArrowheads="1"/>
              </p:cNvSpPr>
              <p:nvPr/>
            </p:nvSpPr>
            <p:spPr bwMode="auto">
              <a:xfrm>
                <a:off x="708" y="502"/>
                <a:ext cx="277" cy="163"/>
              </a:xfrm>
              <a:custGeom>
                <a:avLst/>
                <a:gdLst>
                  <a:gd name="T0" fmla="*/ 0 w 1226"/>
                  <a:gd name="T1" fmla="*/ 200 h 722"/>
                  <a:gd name="T2" fmla="*/ 0 w 1226"/>
                  <a:gd name="T3" fmla="*/ 200 h 722"/>
                  <a:gd name="T4" fmla="*/ 1225 w 1226"/>
                  <a:gd name="T5" fmla="*/ 506 h 722"/>
                  <a:gd name="T6" fmla="*/ 1225 w 1226"/>
                  <a:gd name="T7" fmla="*/ 280 h 722"/>
                  <a:gd name="T8" fmla="*/ 788 w 1226"/>
                  <a:gd name="T9" fmla="*/ 0 h 722"/>
                  <a:gd name="T10" fmla="*/ 78 w 1226"/>
                  <a:gd name="T11" fmla="*/ 49 h 722"/>
                  <a:gd name="T12" fmla="*/ 0 w 1226"/>
                  <a:gd name="T13" fmla="*/ 200 h 722"/>
                </a:gdLst>
                <a:ahLst/>
                <a:cxnLst>
                  <a:cxn ang="0">
                    <a:pos x="T0" y="T1"/>
                  </a:cxn>
                  <a:cxn ang="0">
                    <a:pos x="T2" y="T3"/>
                  </a:cxn>
                  <a:cxn ang="0">
                    <a:pos x="T4" y="T5"/>
                  </a:cxn>
                  <a:cxn ang="0">
                    <a:pos x="T6" y="T7"/>
                  </a:cxn>
                  <a:cxn ang="0">
                    <a:pos x="T8" y="T9"/>
                  </a:cxn>
                  <a:cxn ang="0">
                    <a:pos x="T10" y="T11"/>
                  </a:cxn>
                  <a:cxn ang="0">
                    <a:pos x="T12" y="T13"/>
                  </a:cxn>
                </a:cxnLst>
                <a:rect l="0" t="0" r="r" b="b"/>
                <a:pathLst>
                  <a:path w="1226" h="722">
                    <a:moveTo>
                      <a:pt x="0" y="200"/>
                    </a:moveTo>
                    <a:lnTo>
                      <a:pt x="0" y="200"/>
                    </a:lnTo>
                    <a:cubicBezTo>
                      <a:pt x="0" y="200"/>
                      <a:pt x="642" y="721"/>
                      <a:pt x="1225" y="506"/>
                    </a:cubicBezTo>
                    <a:cubicBezTo>
                      <a:pt x="1225" y="280"/>
                      <a:pt x="1225" y="280"/>
                      <a:pt x="1225" y="280"/>
                    </a:cubicBezTo>
                    <a:cubicBezTo>
                      <a:pt x="788" y="0"/>
                      <a:pt x="788" y="0"/>
                      <a:pt x="788" y="0"/>
                    </a:cubicBezTo>
                    <a:cubicBezTo>
                      <a:pt x="78" y="49"/>
                      <a:pt x="78" y="49"/>
                      <a:pt x="78" y="49"/>
                    </a:cubicBezTo>
                    <a:lnTo>
                      <a:pt x="0" y="200"/>
                    </a:lnTo>
                  </a:path>
                </a:pathLst>
              </a:custGeom>
              <a:solidFill>
                <a:srgbClr val="12AA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27" name="Freeform 93"/>
              <p:cNvSpPr>
                <a:spLocks noChangeArrowheads="1"/>
              </p:cNvSpPr>
              <p:nvPr/>
            </p:nvSpPr>
            <p:spPr bwMode="auto">
              <a:xfrm>
                <a:off x="670" y="541"/>
                <a:ext cx="90" cy="103"/>
              </a:xfrm>
              <a:custGeom>
                <a:avLst/>
                <a:gdLst>
                  <a:gd name="T0" fmla="*/ 399 w 400"/>
                  <a:gd name="T1" fmla="*/ 170 h 458"/>
                  <a:gd name="T2" fmla="*/ 399 w 400"/>
                  <a:gd name="T3" fmla="*/ 170 h 458"/>
                  <a:gd name="T4" fmla="*/ 33 w 400"/>
                  <a:gd name="T5" fmla="*/ 457 h 458"/>
                  <a:gd name="T6" fmla="*/ 0 w 400"/>
                  <a:gd name="T7" fmla="*/ 317 h 458"/>
                  <a:gd name="T8" fmla="*/ 127 w 400"/>
                  <a:gd name="T9" fmla="*/ 0 h 458"/>
                  <a:gd name="T10" fmla="*/ 399 w 400"/>
                  <a:gd name="T11" fmla="*/ 170 h 458"/>
                </a:gdLst>
                <a:ahLst/>
                <a:cxnLst>
                  <a:cxn ang="0">
                    <a:pos x="T0" y="T1"/>
                  </a:cxn>
                  <a:cxn ang="0">
                    <a:pos x="T2" y="T3"/>
                  </a:cxn>
                  <a:cxn ang="0">
                    <a:pos x="T4" y="T5"/>
                  </a:cxn>
                  <a:cxn ang="0">
                    <a:pos x="T6" y="T7"/>
                  </a:cxn>
                  <a:cxn ang="0">
                    <a:pos x="T8" y="T9"/>
                  </a:cxn>
                  <a:cxn ang="0">
                    <a:pos x="T10" y="T11"/>
                  </a:cxn>
                </a:cxnLst>
                <a:rect l="0" t="0" r="r" b="b"/>
                <a:pathLst>
                  <a:path w="400" h="458">
                    <a:moveTo>
                      <a:pt x="399" y="170"/>
                    </a:moveTo>
                    <a:lnTo>
                      <a:pt x="399" y="170"/>
                    </a:lnTo>
                    <a:cubicBezTo>
                      <a:pt x="399" y="170"/>
                      <a:pt x="347" y="457"/>
                      <a:pt x="33" y="457"/>
                    </a:cubicBezTo>
                    <a:cubicBezTo>
                      <a:pt x="0" y="317"/>
                      <a:pt x="0" y="317"/>
                      <a:pt x="0" y="317"/>
                    </a:cubicBezTo>
                    <a:cubicBezTo>
                      <a:pt x="127" y="0"/>
                      <a:pt x="127" y="0"/>
                      <a:pt x="127" y="0"/>
                    </a:cubicBezTo>
                    <a:lnTo>
                      <a:pt x="399" y="170"/>
                    </a:lnTo>
                  </a:path>
                </a:pathLst>
              </a:custGeom>
              <a:solidFill>
                <a:srgbClr val="12AA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28" name="Freeform 94"/>
              <p:cNvSpPr>
                <a:spLocks noChangeArrowheads="1"/>
              </p:cNvSpPr>
              <p:nvPr/>
            </p:nvSpPr>
            <p:spPr bwMode="auto">
              <a:xfrm>
                <a:off x="677" y="579"/>
                <a:ext cx="87" cy="70"/>
              </a:xfrm>
              <a:custGeom>
                <a:avLst/>
                <a:gdLst>
                  <a:gd name="T0" fmla="*/ 0 w 390"/>
                  <a:gd name="T1" fmla="*/ 313 h 314"/>
                  <a:gd name="T2" fmla="*/ 0 w 390"/>
                  <a:gd name="T3" fmla="*/ 313 h 314"/>
                  <a:gd name="T4" fmla="*/ 0 w 390"/>
                  <a:gd name="T5" fmla="*/ 272 h 314"/>
                  <a:gd name="T6" fmla="*/ 348 w 390"/>
                  <a:gd name="T7" fmla="*/ 0 h 314"/>
                  <a:gd name="T8" fmla="*/ 389 w 390"/>
                  <a:gd name="T9" fmla="*/ 8 h 314"/>
                  <a:gd name="T10" fmla="*/ 0 w 390"/>
                  <a:gd name="T11" fmla="*/ 313 h 314"/>
                </a:gdLst>
                <a:ahLst/>
                <a:cxnLst>
                  <a:cxn ang="0">
                    <a:pos x="T0" y="T1"/>
                  </a:cxn>
                  <a:cxn ang="0">
                    <a:pos x="T2" y="T3"/>
                  </a:cxn>
                  <a:cxn ang="0">
                    <a:pos x="T4" y="T5"/>
                  </a:cxn>
                  <a:cxn ang="0">
                    <a:pos x="T6" y="T7"/>
                  </a:cxn>
                  <a:cxn ang="0">
                    <a:pos x="T8" y="T9"/>
                  </a:cxn>
                  <a:cxn ang="0">
                    <a:pos x="T10" y="T11"/>
                  </a:cxn>
                </a:cxnLst>
                <a:rect l="0" t="0" r="r" b="b"/>
                <a:pathLst>
                  <a:path w="390" h="314">
                    <a:moveTo>
                      <a:pt x="0" y="313"/>
                    </a:moveTo>
                    <a:lnTo>
                      <a:pt x="0" y="313"/>
                    </a:lnTo>
                    <a:cubicBezTo>
                      <a:pt x="0" y="272"/>
                      <a:pt x="0" y="272"/>
                      <a:pt x="0" y="272"/>
                    </a:cubicBezTo>
                    <a:cubicBezTo>
                      <a:pt x="295" y="272"/>
                      <a:pt x="344" y="11"/>
                      <a:pt x="348" y="0"/>
                    </a:cubicBezTo>
                    <a:cubicBezTo>
                      <a:pt x="389" y="8"/>
                      <a:pt x="389" y="8"/>
                      <a:pt x="389" y="8"/>
                    </a:cubicBezTo>
                    <a:cubicBezTo>
                      <a:pt x="385" y="11"/>
                      <a:pt x="329" y="313"/>
                      <a:pt x="0" y="313"/>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29" name="Freeform 95"/>
              <p:cNvSpPr>
                <a:spLocks noChangeArrowheads="1"/>
              </p:cNvSpPr>
              <p:nvPr/>
            </p:nvSpPr>
            <p:spPr bwMode="auto">
              <a:xfrm>
                <a:off x="710" y="547"/>
                <a:ext cx="282" cy="109"/>
              </a:xfrm>
              <a:custGeom>
                <a:avLst/>
                <a:gdLst>
                  <a:gd name="T0" fmla="*/ 930 w 1248"/>
                  <a:gd name="T1" fmla="*/ 370 h 484"/>
                  <a:gd name="T2" fmla="*/ 930 w 1248"/>
                  <a:gd name="T3" fmla="*/ 370 h 484"/>
                  <a:gd name="T4" fmla="*/ 0 w 1248"/>
                  <a:gd name="T5" fmla="*/ 34 h 484"/>
                  <a:gd name="T6" fmla="*/ 26 w 1248"/>
                  <a:gd name="T7" fmla="*/ 0 h 484"/>
                  <a:gd name="T8" fmla="*/ 1232 w 1248"/>
                  <a:gd name="T9" fmla="*/ 276 h 484"/>
                  <a:gd name="T10" fmla="*/ 1247 w 1248"/>
                  <a:gd name="T11" fmla="*/ 314 h 484"/>
                  <a:gd name="T12" fmla="*/ 930 w 1248"/>
                  <a:gd name="T13" fmla="*/ 370 h 484"/>
                </a:gdLst>
                <a:ahLst/>
                <a:cxnLst>
                  <a:cxn ang="0">
                    <a:pos x="T0" y="T1"/>
                  </a:cxn>
                  <a:cxn ang="0">
                    <a:pos x="T2" y="T3"/>
                  </a:cxn>
                  <a:cxn ang="0">
                    <a:pos x="T4" y="T5"/>
                  </a:cxn>
                  <a:cxn ang="0">
                    <a:pos x="T6" y="T7"/>
                  </a:cxn>
                  <a:cxn ang="0">
                    <a:pos x="T8" y="T9"/>
                  </a:cxn>
                  <a:cxn ang="0">
                    <a:pos x="T10" y="T11"/>
                  </a:cxn>
                  <a:cxn ang="0">
                    <a:pos x="T12" y="T13"/>
                  </a:cxn>
                </a:cxnLst>
                <a:rect l="0" t="0" r="r" b="b"/>
                <a:pathLst>
                  <a:path w="1248" h="484">
                    <a:moveTo>
                      <a:pt x="930" y="370"/>
                    </a:moveTo>
                    <a:lnTo>
                      <a:pt x="930" y="370"/>
                    </a:lnTo>
                    <a:cubicBezTo>
                      <a:pt x="448" y="370"/>
                      <a:pt x="4" y="38"/>
                      <a:pt x="0" y="34"/>
                    </a:cubicBezTo>
                    <a:cubicBezTo>
                      <a:pt x="26" y="0"/>
                      <a:pt x="26" y="0"/>
                      <a:pt x="26" y="0"/>
                    </a:cubicBezTo>
                    <a:cubicBezTo>
                      <a:pt x="30" y="4"/>
                      <a:pt x="669" y="483"/>
                      <a:pt x="1232" y="276"/>
                    </a:cubicBezTo>
                    <a:cubicBezTo>
                      <a:pt x="1247" y="314"/>
                      <a:pt x="1247" y="314"/>
                      <a:pt x="1247" y="314"/>
                    </a:cubicBezTo>
                    <a:cubicBezTo>
                      <a:pt x="1143" y="355"/>
                      <a:pt x="1034" y="370"/>
                      <a:pt x="930" y="37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30" name="Freeform 96"/>
              <p:cNvSpPr>
                <a:spLocks noChangeArrowheads="1"/>
              </p:cNvSpPr>
              <p:nvPr/>
            </p:nvSpPr>
            <p:spPr bwMode="auto">
              <a:xfrm>
                <a:off x="822" y="794"/>
                <a:ext cx="40" cy="20"/>
              </a:xfrm>
              <a:custGeom>
                <a:avLst/>
                <a:gdLst>
                  <a:gd name="T0" fmla="*/ 0 w 180"/>
                  <a:gd name="T1" fmla="*/ 0 h 91"/>
                  <a:gd name="T2" fmla="*/ 0 w 180"/>
                  <a:gd name="T3" fmla="*/ 0 h 91"/>
                  <a:gd name="T4" fmla="*/ 90 w 180"/>
                  <a:gd name="T5" fmla="*/ 90 h 91"/>
                  <a:gd name="T6" fmla="*/ 179 w 180"/>
                  <a:gd name="T7" fmla="*/ 0 h 91"/>
                  <a:gd name="T8" fmla="*/ 90 w 180"/>
                  <a:gd name="T9" fmla="*/ 0 h 91"/>
                  <a:gd name="T10" fmla="*/ 0 w 180"/>
                  <a:gd name="T11" fmla="*/ 0 h 91"/>
                </a:gdLst>
                <a:ahLst/>
                <a:cxnLst>
                  <a:cxn ang="0">
                    <a:pos x="T0" y="T1"/>
                  </a:cxn>
                  <a:cxn ang="0">
                    <a:pos x="T2" y="T3"/>
                  </a:cxn>
                  <a:cxn ang="0">
                    <a:pos x="T4" y="T5"/>
                  </a:cxn>
                  <a:cxn ang="0">
                    <a:pos x="T6" y="T7"/>
                  </a:cxn>
                  <a:cxn ang="0">
                    <a:pos x="T8" y="T9"/>
                  </a:cxn>
                  <a:cxn ang="0">
                    <a:pos x="T10" y="T11"/>
                  </a:cxn>
                </a:cxnLst>
                <a:rect l="0" t="0" r="r" b="b"/>
                <a:pathLst>
                  <a:path w="180" h="91">
                    <a:moveTo>
                      <a:pt x="0" y="0"/>
                    </a:moveTo>
                    <a:lnTo>
                      <a:pt x="0" y="0"/>
                    </a:lnTo>
                    <a:cubicBezTo>
                      <a:pt x="0" y="49"/>
                      <a:pt x="41" y="90"/>
                      <a:pt x="90" y="90"/>
                    </a:cubicBezTo>
                    <a:cubicBezTo>
                      <a:pt x="138" y="90"/>
                      <a:pt x="179" y="49"/>
                      <a:pt x="179" y="0"/>
                    </a:cubicBezTo>
                    <a:cubicBezTo>
                      <a:pt x="179" y="0"/>
                      <a:pt x="138" y="0"/>
                      <a:pt x="90" y="0"/>
                    </a:cubicBezTo>
                    <a:cubicBezTo>
                      <a:pt x="41" y="0"/>
                      <a:pt x="0" y="0"/>
                      <a:pt x="0" y="0"/>
                    </a:cubicBezTo>
                  </a:path>
                </a:pathLst>
              </a:custGeom>
              <a:solidFill>
                <a:srgbClr val="CCD0D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31" name="Freeform 97"/>
              <p:cNvSpPr>
                <a:spLocks noChangeArrowheads="1"/>
              </p:cNvSpPr>
              <p:nvPr/>
            </p:nvSpPr>
            <p:spPr bwMode="auto">
              <a:xfrm>
                <a:off x="820" y="783"/>
                <a:ext cx="21" cy="10"/>
              </a:xfrm>
              <a:custGeom>
                <a:avLst/>
                <a:gdLst>
                  <a:gd name="T0" fmla="*/ 49 w 99"/>
                  <a:gd name="T1" fmla="*/ 0 h 50"/>
                  <a:gd name="T2" fmla="*/ 49 w 99"/>
                  <a:gd name="T3" fmla="*/ 0 h 50"/>
                  <a:gd name="T4" fmla="*/ 0 w 99"/>
                  <a:gd name="T5" fmla="*/ 49 h 50"/>
                  <a:gd name="T6" fmla="*/ 49 w 99"/>
                  <a:gd name="T7" fmla="*/ 49 h 50"/>
                  <a:gd name="T8" fmla="*/ 98 w 99"/>
                  <a:gd name="T9" fmla="*/ 49 h 50"/>
                  <a:gd name="T10" fmla="*/ 49 w 99"/>
                  <a:gd name="T11" fmla="*/ 0 h 50"/>
                </a:gdLst>
                <a:ahLst/>
                <a:cxnLst>
                  <a:cxn ang="0">
                    <a:pos x="T0" y="T1"/>
                  </a:cxn>
                  <a:cxn ang="0">
                    <a:pos x="T2" y="T3"/>
                  </a:cxn>
                  <a:cxn ang="0">
                    <a:pos x="T4" y="T5"/>
                  </a:cxn>
                  <a:cxn ang="0">
                    <a:pos x="T6" y="T7"/>
                  </a:cxn>
                  <a:cxn ang="0">
                    <a:pos x="T8" y="T9"/>
                  </a:cxn>
                  <a:cxn ang="0">
                    <a:pos x="T10" y="T11"/>
                  </a:cxn>
                </a:cxnLst>
                <a:rect l="0" t="0" r="r" b="b"/>
                <a:pathLst>
                  <a:path w="99" h="50">
                    <a:moveTo>
                      <a:pt x="49" y="0"/>
                    </a:moveTo>
                    <a:lnTo>
                      <a:pt x="49" y="0"/>
                    </a:lnTo>
                    <a:cubicBezTo>
                      <a:pt x="23" y="0"/>
                      <a:pt x="0" y="23"/>
                      <a:pt x="0" y="49"/>
                    </a:cubicBezTo>
                    <a:cubicBezTo>
                      <a:pt x="0" y="49"/>
                      <a:pt x="23" y="49"/>
                      <a:pt x="49" y="49"/>
                    </a:cubicBezTo>
                    <a:cubicBezTo>
                      <a:pt x="75" y="49"/>
                      <a:pt x="98" y="49"/>
                      <a:pt x="98" y="49"/>
                    </a:cubicBezTo>
                    <a:cubicBezTo>
                      <a:pt x="98" y="23"/>
                      <a:pt x="75" y="0"/>
                      <a:pt x="49" y="0"/>
                    </a:cubicBezTo>
                  </a:path>
                </a:pathLst>
              </a:custGeom>
              <a:solidFill>
                <a:srgbClr val="CCD0D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32" name="Freeform 98"/>
              <p:cNvSpPr>
                <a:spLocks noChangeArrowheads="1"/>
              </p:cNvSpPr>
              <p:nvPr/>
            </p:nvSpPr>
            <p:spPr bwMode="auto">
              <a:xfrm>
                <a:off x="842" y="783"/>
                <a:ext cx="21" cy="10"/>
              </a:xfrm>
              <a:custGeom>
                <a:avLst/>
                <a:gdLst>
                  <a:gd name="T0" fmla="*/ 48 w 98"/>
                  <a:gd name="T1" fmla="*/ 0 h 50"/>
                  <a:gd name="T2" fmla="*/ 48 w 98"/>
                  <a:gd name="T3" fmla="*/ 0 h 50"/>
                  <a:gd name="T4" fmla="*/ 0 w 98"/>
                  <a:gd name="T5" fmla="*/ 49 h 50"/>
                  <a:gd name="T6" fmla="*/ 48 w 98"/>
                  <a:gd name="T7" fmla="*/ 49 h 50"/>
                  <a:gd name="T8" fmla="*/ 97 w 98"/>
                  <a:gd name="T9" fmla="*/ 49 h 50"/>
                  <a:gd name="T10" fmla="*/ 48 w 98"/>
                  <a:gd name="T11" fmla="*/ 0 h 50"/>
                </a:gdLst>
                <a:ahLst/>
                <a:cxnLst>
                  <a:cxn ang="0">
                    <a:pos x="T0" y="T1"/>
                  </a:cxn>
                  <a:cxn ang="0">
                    <a:pos x="T2" y="T3"/>
                  </a:cxn>
                  <a:cxn ang="0">
                    <a:pos x="T4" y="T5"/>
                  </a:cxn>
                  <a:cxn ang="0">
                    <a:pos x="T6" y="T7"/>
                  </a:cxn>
                  <a:cxn ang="0">
                    <a:pos x="T8" y="T9"/>
                  </a:cxn>
                  <a:cxn ang="0">
                    <a:pos x="T10" y="T11"/>
                  </a:cxn>
                </a:cxnLst>
                <a:rect l="0" t="0" r="r" b="b"/>
                <a:pathLst>
                  <a:path w="98" h="50">
                    <a:moveTo>
                      <a:pt x="48" y="0"/>
                    </a:moveTo>
                    <a:lnTo>
                      <a:pt x="48" y="0"/>
                    </a:lnTo>
                    <a:cubicBezTo>
                      <a:pt x="22" y="0"/>
                      <a:pt x="0" y="23"/>
                      <a:pt x="0" y="49"/>
                    </a:cubicBezTo>
                    <a:cubicBezTo>
                      <a:pt x="0" y="49"/>
                      <a:pt x="22" y="49"/>
                      <a:pt x="48" y="49"/>
                    </a:cubicBezTo>
                    <a:cubicBezTo>
                      <a:pt x="74" y="49"/>
                      <a:pt x="97" y="49"/>
                      <a:pt x="97" y="49"/>
                    </a:cubicBezTo>
                    <a:cubicBezTo>
                      <a:pt x="97" y="23"/>
                      <a:pt x="74" y="0"/>
                      <a:pt x="48" y="0"/>
                    </a:cubicBezTo>
                  </a:path>
                </a:pathLst>
              </a:custGeom>
              <a:solidFill>
                <a:srgbClr val="CCD0D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33" name="Freeform 99"/>
              <p:cNvSpPr>
                <a:spLocks noChangeArrowheads="1"/>
              </p:cNvSpPr>
              <p:nvPr/>
            </p:nvSpPr>
            <p:spPr bwMode="auto">
              <a:xfrm>
                <a:off x="787" y="783"/>
                <a:ext cx="109" cy="17"/>
              </a:xfrm>
              <a:custGeom>
                <a:avLst/>
                <a:gdLst>
                  <a:gd name="T0" fmla="*/ 455 w 483"/>
                  <a:gd name="T1" fmla="*/ 4 h 81"/>
                  <a:gd name="T2" fmla="*/ 455 w 483"/>
                  <a:gd name="T3" fmla="*/ 4 h 81"/>
                  <a:gd name="T4" fmla="*/ 444 w 483"/>
                  <a:gd name="T5" fmla="*/ 8 h 81"/>
                  <a:gd name="T6" fmla="*/ 26 w 483"/>
                  <a:gd name="T7" fmla="*/ 4 h 81"/>
                  <a:gd name="T8" fmla="*/ 4 w 483"/>
                  <a:gd name="T9" fmla="*/ 15 h 81"/>
                  <a:gd name="T10" fmla="*/ 15 w 483"/>
                  <a:gd name="T11" fmla="*/ 34 h 81"/>
                  <a:gd name="T12" fmla="*/ 239 w 483"/>
                  <a:gd name="T13" fmla="*/ 80 h 81"/>
                  <a:gd name="T14" fmla="*/ 455 w 483"/>
                  <a:gd name="T15" fmla="*/ 42 h 81"/>
                  <a:gd name="T16" fmla="*/ 467 w 483"/>
                  <a:gd name="T17" fmla="*/ 34 h 81"/>
                  <a:gd name="T18" fmla="*/ 478 w 483"/>
                  <a:gd name="T19" fmla="*/ 15 h 81"/>
                  <a:gd name="T20" fmla="*/ 455 w 483"/>
                  <a:gd name="T21"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3" h="81">
                    <a:moveTo>
                      <a:pt x="455" y="4"/>
                    </a:moveTo>
                    <a:lnTo>
                      <a:pt x="455" y="4"/>
                    </a:lnTo>
                    <a:cubicBezTo>
                      <a:pt x="444" y="8"/>
                      <a:pt x="444" y="8"/>
                      <a:pt x="444" y="8"/>
                    </a:cubicBezTo>
                    <a:cubicBezTo>
                      <a:pt x="310" y="57"/>
                      <a:pt x="160" y="57"/>
                      <a:pt x="26" y="4"/>
                    </a:cubicBezTo>
                    <a:cubicBezTo>
                      <a:pt x="19" y="0"/>
                      <a:pt x="7" y="4"/>
                      <a:pt x="4" y="15"/>
                    </a:cubicBezTo>
                    <a:cubicBezTo>
                      <a:pt x="0" y="23"/>
                      <a:pt x="4" y="34"/>
                      <a:pt x="15" y="34"/>
                    </a:cubicBezTo>
                    <a:cubicBezTo>
                      <a:pt x="86" y="64"/>
                      <a:pt x="164" y="80"/>
                      <a:pt x="239" y="80"/>
                    </a:cubicBezTo>
                    <a:cubicBezTo>
                      <a:pt x="314" y="80"/>
                      <a:pt x="384" y="64"/>
                      <a:pt x="455" y="42"/>
                    </a:cubicBezTo>
                    <a:cubicBezTo>
                      <a:pt x="467" y="34"/>
                      <a:pt x="467" y="34"/>
                      <a:pt x="467" y="34"/>
                    </a:cubicBezTo>
                    <a:cubicBezTo>
                      <a:pt x="474" y="34"/>
                      <a:pt x="482" y="23"/>
                      <a:pt x="478" y="15"/>
                    </a:cubicBezTo>
                    <a:cubicBezTo>
                      <a:pt x="474" y="4"/>
                      <a:pt x="463" y="0"/>
                      <a:pt x="455" y="4"/>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34" name="Freeform 100"/>
              <p:cNvSpPr>
                <a:spLocks noChangeArrowheads="1"/>
              </p:cNvSpPr>
              <p:nvPr/>
            </p:nvSpPr>
            <p:spPr bwMode="auto">
              <a:xfrm>
                <a:off x="759" y="676"/>
                <a:ext cx="30" cy="30"/>
              </a:xfrm>
              <a:custGeom>
                <a:avLst/>
                <a:gdLst>
                  <a:gd name="T0" fmla="*/ 67 w 135"/>
                  <a:gd name="T1" fmla="*/ 0 h 137"/>
                  <a:gd name="T2" fmla="*/ 67 w 135"/>
                  <a:gd name="T3" fmla="*/ 0 h 137"/>
                  <a:gd name="T4" fmla="*/ 0 w 135"/>
                  <a:gd name="T5" fmla="*/ 67 h 137"/>
                  <a:gd name="T6" fmla="*/ 67 w 135"/>
                  <a:gd name="T7" fmla="*/ 136 h 137"/>
                  <a:gd name="T8" fmla="*/ 134 w 135"/>
                  <a:gd name="T9" fmla="*/ 67 h 137"/>
                  <a:gd name="T10" fmla="*/ 67 w 135"/>
                  <a:gd name="T11" fmla="*/ 0 h 137"/>
                </a:gdLst>
                <a:ahLst/>
                <a:cxnLst>
                  <a:cxn ang="0">
                    <a:pos x="T0" y="T1"/>
                  </a:cxn>
                  <a:cxn ang="0">
                    <a:pos x="T2" y="T3"/>
                  </a:cxn>
                  <a:cxn ang="0">
                    <a:pos x="T4" y="T5"/>
                  </a:cxn>
                  <a:cxn ang="0">
                    <a:pos x="T6" y="T7"/>
                  </a:cxn>
                  <a:cxn ang="0">
                    <a:pos x="T8" y="T9"/>
                  </a:cxn>
                  <a:cxn ang="0">
                    <a:pos x="T10" y="T11"/>
                  </a:cxn>
                </a:cxnLst>
                <a:rect l="0" t="0" r="r" b="b"/>
                <a:pathLst>
                  <a:path w="135" h="137">
                    <a:moveTo>
                      <a:pt x="67" y="0"/>
                    </a:moveTo>
                    <a:lnTo>
                      <a:pt x="67" y="0"/>
                    </a:lnTo>
                    <a:cubicBezTo>
                      <a:pt x="30" y="0"/>
                      <a:pt x="0" y="30"/>
                      <a:pt x="0" y="67"/>
                    </a:cubicBezTo>
                    <a:cubicBezTo>
                      <a:pt x="0" y="105"/>
                      <a:pt x="30" y="136"/>
                      <a:pt x="67" y="136"/>
                    </a:cubicBezTo>
                    <a:cubicBezTo>
                      <a:pt x="105" y="136"/>
                      <a:pt x="134" y="105"/>
                      <a:pt x="134" y="67"/>
                    </a:cubicBezTo>
                    <a:cubicBezTo>
                      <a:pt x="134" y="30"/>
                      <a:pt x="105" y="0"/>
                      <a:pt x="67"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35" name="Freeform 101"/>
              <p:cNvSpPr>
                <a:spLocks noChangeArrowheads="1"/>
              </p:cNvSpPr>
              <p:nvPr/>
            </p:nvSpPr>
            <p:spPr bwMode="auto">
              <a:xfrm>
                <a:off x="891" y="676"/>
                <a:ext cx="30" cy="30"/>
              </a:xfrm>
              <a:custGeom>
                <a:avLst/>
                <a:gdLst>
                  <a:gd name="T0" fmla="*/ 67 w 136"/>
                  <a:gd name="T1" fmla="*/ 0 h 137"/>
                  <a:gd name="T2" fmla="*/ 67 w 136"/>
                  <a:gd name="T3" fmla="*/ 0 h 137"/>
                  <a:gd name="T4" fmla="*/ 0 w 136"/>
                  <a:gd name="T5" fmla="*/ 67 h 137"/>
                  <a:gd name="T6" fmla="*/ 67 w 136"/>
                  <a:gd name="T7" fmla="*/ 136 h 137"/>
                  <a:gd name="T8" fmla="*/ 135 w 136"/>
                  <a:gd name="T9" fmla="*/ 67 h 137"/>
                  <a:gd name="T10" fmla="*/ 67 w 136"/>
                  <a:gd name="T11" fmla="*/ 0 h 137"/>
                </a:gdLst>
                <a:ahLst/>
                <a:cxnLst>
                  <a:cxn ang="0">
                    <a:pos x="T0" y="T1"/>
                  </a:cxn>
                  <a:cxn ang="0">
                    <a:pos x="T2" y="T3"/>
                  </a:cxn>
                  <a:cxn ang="0">
                    <a:pos x="T4" y="T5"/>
                  </a:cxn>
                  <a:cxn ang="0">
                    <a:pos x="T6" y="T7"/>
                  </a:cxn>
                  <a:cxn ang="0">
                    <a:pos x="T8" y="T9"/>
                  </a:cxn>
                  <a:cxn ang="0">
                    <a:pos x="T10" y="T11"/>
                  </a:cxn>
                </a:cxnLst>
                <a:rect l="0" t="0" r="r" b="b"/>
                <a:pathLst>
                  <a:path w="136" h="137">
                    <a:moveTo>
                      <a:pt x="67" y="0"/>
                    </a:moveTo>
                    <a:lnTo>
                      <a:pt x="67" y="0"/>
                    </a:lnTo>
                    <a:cubicBezTo>
                      <a:pt x="30" y="0"/>
                      <a:pt x="0" y="30"/>
                      <a:pt x="0" y="67"/>
                    </a:cubicBezTo>
                    <a:cubicBezTo>
                      <a:pt x="0" y="105"/>
                      <a:pt x="30" y="136"/>
                      <a:pt x="67" y="136"/>
                    </a:cubicBezTo>
                    <a:cubicBezTo>
                      <a:pt x="105" y="136"/>
                      <a:pt x="135" y="105"/>
                      <a:pt x="135" y="67"/>
                    </a:cubicBezTo>
                    <a:cubicBezTo>
                      <a:pt x="135" y="30"/>
                      <a:pt x="105" y="0"/>
                      <a:pt x="67"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382" name="Freeform 391"/>
            <p:cNvSpPr>
              <a:spLocks noChangeArrowheads="1"/>
            </p:cNvSpPr>
            <p:nvPr/>
          </p:nvSpPr>
          <p:spPr bwMode="auto">
            <a:xfrm>
              <a:off x="1137918" y="3172617"/>
              <a:ext cx="107836" cy="391798"/>
            </a:xfrm>
            <a:custGeom>
              <a:avLst/>
              <a:gdLst>
                <a:gd name="T0" fmla="*/ 0 w 271"/>
                <a:gd name="T1" fmla="*/ 0 h 1053"/>
                <a:gd name="T2" fmla="*/ 0 w 271"/>
                <a:gd name="T3" fmla="*/ 1052 h 1053"/>
                <a:gd name="T4" fmla="*/ 270 w 271"/>
                <a:gd name="T5" fmla="*/ 1052 h 1053"/>
                <a:gd name="T6" fmla="*/ 270 w 271"/>
                <a:gd name="T7" fmla="*/ 0 h 1053"/>
                <a:gd name="T8" fmla="*/ 0 w 271"/>
                <a:gd name="T9" fmla="*/ 0 h 1053"/>
              </a:gdLst>
              <a:ahLst/>
              <a:cxnLst>
                <a:cxn ang="0">
                  <a:pos x="T0" y="T1"/>
                </a:cxn>
                <a:cxn ang="0">
                  <a:pos x="T2" y="T3"/>
                </a:cxn>
                <a:cxn ang="0">
                  <a:pos x="T4" y="T5"/>
                </a:cxn>
                <a:cxn ang="0">
                  <a:pos x="T6" y="T7"/>
                </a:cxn>
                <a:cxn ang="0">
                  <a:pos x="T8" y="T9"/>
                </a:cxn>
              </a:cxnLst>
              <a:rect l="0" t="0" r="r" b="b"/>
              <a:pathLst>
                <a:path w="271" h="1053">
                  <a:moveTo>
                    <a:pt x="0" y="0"/>
                  </a:moveTo>
                  <a:lnTo>
                    <a:pt x="0" y="1052"/>
                  </a:lnTo>
                  <a:lnTo>
                    <a:pt x="270" y="1052"/>
                  </a:lnTo>
                  <a:lnTo>
                    <a:pt x="270"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3" name="Freeform 392"/>
            <p:cNvSpPr>
              <a:spLocks noChangeArrowheads="1"/>
            </p:cNvSpPr>
            <p:nvPr/>
          </p:nvSpPr>
          <p:spPr bwMode="auto">
            <a:xfrm>
              <a:off x="1608804" y="3172617"/>
              <a:ext cx="107836" cy="391798"/>
            </a:xfrm>
            <a:custGeom>
              <a:avLst/>
              <a:gdLst>
                <a:gd name="T0" fmla="*/ 0 w 271"/>
                <a:gd name="T1" fmla="*/ 0 h 1053"/>
                <a:gd name="T2" fmla="*/ 0 w 271"/>
                <a:gd name="T3" fmla="*/ 1052 h 1053"/>
                <a:gd name="T4" fmla="*/ 270 w 271"/>
                <a:gd name="T5" fmla="*/ 1052 h 1053"/>
                <a:gd name="T6" fmla="*/ 270 w 271"/>
                <a:gd name="T7" fmla="*/ 0 h 1053"/>
                <a:gd name="T8" fmla="*/ 0 w 271"/>
                <a:gd name="T9" fmla="*/ 0 h 1053"/>
              </a:gdLst>
              <a:ahLst/>
              <a:cxnLst>
                <a:cxn ang="0">
                  <a:pos x="T0" y="T1"/>
                </a:cxn>
                <a:cxn ang="0">
                  <a:pos x="T2" y="T3"/>
                </a:cxn>
                <a:cxn ang="0">
                  <a:pos x="T4" y="T5"/>
                </a:cxn>
                <a:cxn ang="0">
                  <a:pos x="T6" y="T7"/>
                </a:cxn>
                <a:cxn ang="0">
                  <a:pos x="T8" y="T9"/>
                </a:cxn>
              </a:cxnLst>
              <a:rect l="0" t="0" r="r" b="b"/>
              <a:pathLst>
                <a:path w="271" h="1053">
                  <a:moveTo>
                    <a:pt x="0" y="0"/>
                  </a:moveTo>
                  <a:lnTo>
                    <a:pt x="0" y="1052"/>
                  </a:lnTo>
                  <a:lnTo>
                    <a:pt x="270" y="1052"/>
                  </a:lnTo>
                  <a:lnTo>
                    <a:pt x="270"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4" name="Freeform 394"/>
            <p:cNvSpPr>
              <a:spLocks noChangeArrowheads="1"/>
            </p:cNvSpPr>
            <p:nvPr/>
          </p:nvSpPr>
          <p:spPr bwMode="auto">
            <a:xfrm>
              <a:off x="1240363" y="3142985"/>
              <a:ext cx="10784" cy="421429"/>
            </a:xfrm>
            <a:custGeom>
              <a:avLst/>
              <a:gdLst>
                <a:gd name="T0" fmla="*/ 16 w 33"/>
                <a:gd name="T1" fmla="*/ 0 h 1134"/>
                <a:gd name="T2" fmla="*/ 16 w 33"/>
                <a:gd name="T3" fmla="*/ 0 h 1134"/>
                <a:gd name="T4" fmla="*/ 0 w 33"/>
                <a:gd name="T5" fmla="*/ 16 h 1134"/>
                <a:gd name="T6" fmla="*/ 0 w 33"/>
                <a:gd name="T7" fmla="*/ 1133 h 1134"/>
                <a:gd name="T8" fmla="*/ 32 w 33"/>
                <a:gd name="T9" fmla="*/ 1133 h 1134"/>
                <a:gd name="T10" fmla="*/ 32 w 33"/>
                <a:gd name="T11" fmla="*/ 16 h 1134"/>
                <a:gd name="T12" fmla="*/ 16 w 33"/>
                <a:gd name="T13" fmla="*/ 0 h 1134"/>
              </a:gdLst>
              <a:ahLst/>
              <a:cxnLst>
                <a:cxn ang="0">
                  <a:pos x="T0" y="T1"/>
                </a:cxn>
                <a:cxn ang="0">
                  <a:pos x="T2" y="T3"/>
                </a:cxn>
                <a:cxn ang="0">
                  <a:pos x="T4" y="T5"/>
                </a:cxn>
                <a:cxn ang="0">
                  <a:pos x="T6" y="T7"/>
                </a:cxn>
                <a:cxn ang="0">
                  <a:pos x="T8" y="T9"/>
                </a:cxn>
                <a:cxn ang="0">
                  <a:pos x="T10" y="T11"/>
                </a:cxn>
                <a:cxn ang="0">
                  <a:pos x="T12" y="T13"/>
                </a:cxn>
              </a:cxnLst>
              <a:rect l="0" t="0" r="r" b="b"/>
              <a:pathLst>
                <a:path w="33" h="1134">
                  <a:moveTo>
                    <a:pt x="16" y="0"/>
                  </a:moveTo>
                  <a:lnTo>
                    <a:pt x="16" y="0"/>
                  </a:lnTo>
                  <a:cubicBezTo>
                    <a:pt x="6" y="0"/>
                    <a:pt x="0" y="9"/>
                    <a:pt x="0" y="16"/>
                  </a:cubicBezTo>
                  <a:cubicBezTo>
                    <a:pt x="0" y="1133"/>
                    <a:pt x="0" y="1133"/>
                    <a:pt x="0" y="1133"/>
                  </a:cubicBezTo>
                  <a:cubicBezTo>
                    <a:pt x="32" y="1133"/>
                    <a:pt x="32" y="1133"/>
                    <a:pt x="32" y="1133"/>
                  </a:cubicBezTo>
                  <a:cubicBezTo>
                    <a:pt x="32" y="16"/>
                    <a:pt x="32" y="16"/>
                    <a:pt x="32" y="16"/>
                  </a:cubicBezTo>
                  <a:cubicBezTo>
                    <a:pt x="32" y="9"/>
                    <a:pt x="26" y="0"/>
                    <a:pt x="16"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5" name="Freeform 395"/>
            <p:cNvSpPr>
              <a:spLocks noChangeArrowheads="1"/>
            </p:cNvSpPr>
            <p:nvPr/>
          </p:nvSpPr>
          <p:spPr bwMode="auto">
            <a:xfrm>
              <a:off x="1163080" y="3166032"/>
              <a:ext cx="89864" cy="11524"/>
            </a:xfrm>
            <a:custGeom>
              <a:avLst/>
              <a:gdLst>
                <a:gd name="T0" fmla="*/ 206 w 223"/>
                <a:gd name="T1" fmla="*/ 0 h 37"/>
                <a:gd name="T2" fmla="*/ 206 w 223"/>
                <a:gd name="T3" fmla="*/ 0 h 37"/>
                <a:gd name="T4" fmla="*/ 17 w 223"/>
                <a:gd name="T5" fmla="*/ 0 h 37"/>
                <a:gd name="T6" fmla="*/ 0 w 223"/>
                <a:gd name="T7" fmla="*/ 16 h 37"/>
                <a:gd name="T8" fmla="*/ 17 w 223"/>
                <a:gd name="T9" fmla="*/ 36 h 37"/>
                <a:gd name="T10" fmla="*/ 206 w 223"/>
                <a:gd name="T11" fmla="*/ 36 h 37"/>
                <a:gd name="T12" fmla="*/ 222 w 223"/>
                <a:gd name="T13" fmla="*/ 16 h 37"/>
                <a:gd name="T14" fmla="*/ 206 w 2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7">
                  <a:moveTo>
                    <a:pt x="206" y="0"/>
                  </a:moveTo>
                  <a:lnTo>
                    <a:pt x="206" y="0"/>
                  </a:lnTo>
                  <a:cubicBezTo>
                    <a:pt x="17" y="0"/>
                    <a:pt x="17" y="0"/>
                    <a:pt x="17" y="0"/>
                  </a:cubicBezTo>
                  <a:cubicBezTo>
                    <a:pt x="7" y="0"/>
                    <a:pt x="0" y="9"/>
                    <a:pt x="0" y="16"/>
                  </a:cubicBezTo>
                  <a:cubicBezTo>
                    <a:pt x="0" y="26"/>
                    <a:pt x="7" y="36"/>
                    <a:pt x="17" y="36"/>
                  </a:cubicBezTo>
                  <a:cubicBezTo>
                    <a:pt x="206" y="36"/>
                    <a:pt x="206" y="36"/>
                    <a:pt x="206" y="36"/>
                  </a:cubicBezTo>
                  <a:cubicBezTo>
                    <a:pt x="216" y="36"/>
                    <a:pt x="222" y="26"/>
                    <a:pt x="222" y="16"/>
                  </a:cubicBezTo>
                  <a:cubicBezTo>
                    <a:pt x="222" y="9"/>
                    <a:pt x="216" y="0"/>
                    <a:pt x="206"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6" name="Freeform 396"/>
            <p:cNvSpPr>
              <a:spLocks noChangeArrowheads="1"/>
            </p:cNvSpPr>
            <p:nvPr/>
          </p:nvSpPr>
          <p:spPr bwMode="auto">
            <a:xfrm>
              <a:off x="1599818" y="3142985"/>
              <a:ext cx="12581" cy="421429"/>
            </a:xfrm>
            <a:custGeom>
              <a:avLst/>
              <a:gdLst>
                <a:gd name="T0" fmla="*/ 20 w 37"/>
                <a:gd name="T1" fmla="*/ 0 h 1134"/>
                <a:gd name="T2" fmla="*/ 20 w 37"/>
                <a:gd name="T3" fmla="*/ 0 h 1134"/>
                <a:gd name="T4" fmla="*/ 0 w 37"/>
                <a:gd name="T5" fmla="*/ 16 h 1134"/>
                <a:gd name="T6" fmla="*/ 0 w 37"/>
                <a:gd name="T7" fmla="*/ 1133 h 1134"/>
                <a:gd name="T8" fmla="*/ 36 w 37"/>
                <a:gd name="T9" fmla="*/ 1133 h 1134"/>
                <a:gd name="T10" fmla="*/ 36 w 37"/>
                <a:gd name="T11" fmla="*/ 16 h 1134"/>
                <a:gd name="T12" fmla="*/ 20 w 37"/>
                <a:gd name="T13" fmla="*/ 0 h 1134"/>
              </a:gdLst>
              <a:ahLst/>
              <a:cxnLst>
                <a:cxn ang="0">
                  <a:pos x="T0" y="T1"/>
                </a:cxn>
                <a:cxn ang="0">
                  <a:pos x="T2" y="T3"/>
                </a:cxn>
                <a:cxn ang="0">
                  <a:pos x="T4" y="T5"/>
                </a:cxn>
                <a:cxn ang="0">
                  <a:pos x="T6" y="T7"/>
                </a:cxn>
                <a:cxn ang="0">
                  <a:pos x="T8" y="T9"/>
                </a:cxn>
                <a:cxn ang="0">
                  <a:pos x="T10" y="T11"/>
                </a:cxn>
                <a:cxn ang="0">
                  <a:pos x="T12" y="T13"/>
                </a:cxn>
              </a:cxnLst>
              <a:rect l="0" t="0" r="r" b="b"/>
              <a:pathLst>
                <a:path w="37" h="1134">
                  <a:moveTo>
                    <a:pt x="20" y="0"/>
                  </a:moveTo>
                  <a:lnTo>
                    <a:pt x="20" y="0"/>
                  </a:lnTo>
                  <a:cubicBezTo>
                    <a:pt x="10" y="0"/>
                    <a:pt x="0" y="9"/>
                    <a:pt x="0" y="16"/>
                  </a:cubicBezTo>
                  <a:cubicBezTo>
                    <a:pt x="0" y="1133"/>
                    <a:pt x="0" y="1133"/>
                    <a:pt x="0" y="1133"/>
                  </a:cubicBezTo>
                  <a:cubicBezTo>
                    <a:pt x="36" y="1133"/>
                    <a:pt x="36" y="1133"/>
                    <a:pt x="36" y="1133"/>
                  </a:cubicBezTo>
                  <a:cubicBezTo>
                    <a:pt x="36" y="16"/>
                    <a:pt x="36" y="16"/>
                    <a:pt x="36" y="16"/>
                  </a:cubicBezTo>
                  <a:cubicBezTo>
                    <a:pt x="36" y="9"/>
                    <a:pt x="26" y="0"/>
                    <a:pt x="20"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7" name="Freeform 397"/>
            <p:cNvSpPr>
              <a:spLocks noChangeArrowheads="1"/>
            </p:cNvSpPr>
            <p:nvPr/>
          </p:nvSpPr>
          <p:spPr bwMode="auto">
            <a:xfrm>
              <a:off x="1599818" y="3166032"/>
              <a:ext cx="89864" cy="11524"/>
            </a:xfrm>
            <a:custGeom>
              <a:avLst/>
              <a:gdLst>
                <a:gd name="T0" fmla="*/ 206 w 223"/>
                <a:gd name="T1" fmla="*/ 0 h 37"/>
                <a:gd name="T2" fmla="*/ 206 w 223"/>
                <a:gd name="T3" fmla="*/ 0 h 37"/>
                <a:gd name="T4" fmla="*/ 20 w 223"/>
                <a:gd name="T5" fmla="*/ 0 h 37"/>
                <a:gd name="T6" fmla="*/ 0 w 223"/>
                <a:gd name="T7" fmla="*/ 16 h 37"/>
                <a:gd name="T8" fmla="*/ 20 w 223"/>
                <a:gd name="T9" fmla="*/ 36 h 37"/>
                <a:gd name="T10" fmla="*/ 206 w 223"/>
                <a:gd name="T11" fmla="*/ 36 h 37"/>
                <a:gd name="T12" fmla="*/ 222 w 223"/>
                <a:gd name="T13" fmla="*/ 16 h 37"/>
                <a:gd name="T14" fmla="*/ 206 w 2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7">
                  <a:moveTo>
                    <a:pt x="206" y="0"/>
                  </a:moveTo>
                  <a:lnTo>
                    <a:pt x="206" y="0"/>
                  </a:lnTo>
                  <a:cubicBezTo>
                    <a:pt x="20" y="0"/>
                    <a:pt x="20" y="0"/>
                    <a:pt x="20" y="0"/>
                  </a:cubicBezTo>
                  <a:cubicBezTo>
                    <a:pt x="10" y="0"/>
                    <a:pt x="0" y="9"/>
                    <a:pt x="0" y="16"/>
                  </a:cubicBezTo>
                  <a:cubicBezTo>
                    <a:pt x="0" y="26"/>
                    <a:pt x="10" y="36"/>
                    <a:pt x="20" y="36"/>
                  </a:cubicBezTo>
                  <a:cubicBezTo>
                    <a:pt x="206" y="36"/>
                    <a:pt x="206" y="36"/>
                    <a:pt x="206" y="36"/>
                  </a:cubicBezTo>
                  <a:cubicBezTo>
                    <a:pt x="215" y="36"/>
                    <a:pt x="222" y="26"/>
                    <a:pt x="222" y="16"/>
                  </a:cubicBezTo>
                  <a:cubicBezTo>
                    <a:pt x="222" y="9"/>
                    <a:pt x="215" y="0"/>
                    <a:pt x="206" y="0"/>
                  </a:cubicBez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8" name="Freeform 553"/>
            <p:cNvSpPr>
              <a:spLocks noChangeArrowheads="1"/>
            </p:cNvSpPr>
            <p:nvPr/>
          </p:nvSpPr>
          <p:spPr bwMode="auto">
            <a:xfrm>
              <a:off x="999341" y="3424845"/>
              <a:ext cx="57892" cy="183363"/>
            </a:xfrm>
            <a:custGeom>
              <a:avLst/>
              <a:gdLst>
                <a:gd name="T0" fmla="*/ 188 w 292"/>
                <a:gd name="T1" fmla="*/ 0 h 870"/>
                <a:gd name="T2" fmla="*/ 188 w 292"/>
                <a:gd name="T3" fmla="*/ 0 h 870"/>
                <a:gd name="T4" fmla="*/ 188 w 292"/>
                <a:gd name="T5" fmla="*/ 257 h 870"/>
                <a:gd name="T6" fmla="*/ 0 w 292"/>
                <a:gd name="T7" fmla="*/ 743 h 870"/>
                <a:gd name="T8" fmla="*/ 0 w 292"/>
                <a:gd name="T9" fmla="*/ 743 h 870"/>
                <a:gd name="T10" fmla="*/ 0 w 292"/>
                <a:gd name="T11" fmla="*/ 869 h 870"/>
                <a:gd name="T12" fmla="*/ 97 w 292"/>
                <a:gd name="T13" fmla="*/ 869 h 870"/>
                <a:gd name="T14" fmla="*/ 97 w 292"/>
                <a:gd name="T15" fmla="*/ 743 h 870"/>
                <a:gd name="T16" fmla="*/ 97 w 292"/>
                <a:gd name="T17" fmla="*/ 743 h 870"/>
                <a:gd name="T18" fmla="*/ 291 w 292"/>
                <a:gd name="T19" fmla="*/ 257 h 870"/>
                <a:gd name="T20" fmla="*/ 291 w 292"/>
                <a:gd name="T21" fmla="*/ 0 h 870"/>
                <a:gd name="T22" fmla="*/ 188 w 292"/>
                <a:gd name="T23" fmla="*/ 0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2" h="870">
                  <a:moveTo>
                    <a:pt x="188" y="0"/>
                  </a:moveTo>
                  <a:lnTo>
                    <a:pt x="188" y="0"/>
                  </a:lnTo>
                  <a:cubicBezTo>
                    <a:pt x="188" y="257"/>
                    <a:pt x="188" y="257"/>
                    <a:pt x="188" y="257"/>
                  </a:cubicBezTo>
                  <a:cubicBezTo>
                    <a:pt x="188" y="434"/>
                    <a:pt x="120" y="612"/>
                    <a:pt x="0" y="743"/>
                  </a:cubicBezTo>
                  <a:lnTo>
                    <a:pt x="0" y="743"/>
                  </a:lnTo>
                  <a:cubicBezTo>
                    <a:pt x="0" y="869"/>
                    <a:pt x="0" y="869"/>
                    <a:pt x="0" y="869"/>
                  </a:cubicBezTo>
                  <a:cubicBezTo>
                    <a:pt x="97" y="869"/>
                    <a:pt x="97" y="869"/>
                    <a:pt x="97" y="869"/>
                  </a:cubicBezTo>
                  <a:cubicBezTo>
                    <a:pt x="97" y="743"/>
                    <a:pt x="97" y="743"/>
                    <a:pt x="97" y="743"/>
                  </a:cubicBezTo>
                  <a:lnTo>
                    <a:pt x="97" y="743"/>
                  </a:lnTo>
                  <a:cubicBezTo>
                    <a:pt x="223" y="612"/>
                    <a:pt x="291" y="434"/>
                    <a:pt x="291" y="257"/>
                  </a:cubicBezTo>
                  <a:cubicBezTo>
                    <a:pt x="291" y="0"/>
                    <a:pt x="291" y="0"/>
                    <a:pt x="291" y="0"/>
                  </a:cubicBezTo>
                  <a:lnTo>
                    <a:pt x="188"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89" name="Freeform 580"/>
            <p:cNvSpPr>
              <a:spLocks noChangeArrowheads="1"/>
            </p:cNvSpPr>
            <p:nvPr/>
          </p:nvSpPr>
          <p:spPr bwMode="auto">
            <a:xfrm>
              <a:off x="1224675" y="3155413"/>
              <a:ext cx="438199" cy="297498"/>
            </a:xfrm>
            <a:custGeom>
              <a:avLst/>
              <a:gdLst>
                <a:gd name="T0" fmla="*/ 2171 w 2172"/>
                <a:gd name="T1" fmla="*/ 1407 h 1408"/>
                <a:gd name="T2" fmla="*/ 2171 w 2172"/>
                <a:gd name="T3" fmla="*/ 1407 h 1408"/>
                <a:gd name="T4" fmla="*/ 2171 w 2172"/>
                <a:gd name="T5" fmla="*/ 1087 h 1408"/>
                <a:gd name="T6" fmla="*/ 1085 w 2172"/>
                <a:gd name="T7" fmla="*/ 0 h 1408"/>
                <a:gd name="T8" fmla="*/ 0 w 2172"/>
                <a:gd name="T9" fmla="*/ 1087 h 1408"/>
                <a:gd name="T10" fmla="*/ 0 w 2172"/>
                <a:gd name="T11" fmla="*/ 1407 h 1408"/>
                <a:gd name="T12" fmla="*/ 2171 w 2172"/>
                <a:gd name="T13" fmla="*/ 1407 h 1408"/>
              </a:gdLst>
              <a:ahLst/>
              <a:cxnLst>
                <a:cxn ang="0">
                  <a:pos x="T0" y="T1"/>
                </a:cxn>
                <a:cxn ang="0">
                  <a:pos x="T2" y="T3"/>
                </a:cxn>
                <a:cxn ang="0">
                  <a:pos x="T4" y="T5"/>
                </a:cxn>
                <a:cxn ang="0">
                  <a:pos x="T6" y="T7"/>
                </a:cxn>
                <a:cxn ang="0">
                  <a:pos x="T8" y="T9"/>
                </a:cxn>
                <a:cxn ang="0">
                  <a:pos x="T10" y="T11"/>
                </a:cxn>
                <a:cxn ang="0">
                  <a:pos x="T12" y="T13"/>
                </a:cxn>
              </a:cxnLst>
              <a:rect l="0" t="0" r="r" b="b"/>
              <a:pathLst>
                <a:path w="2172" h="1408">
                  <a:moveTo>
                    <a:pt x="2171" y="1407"/>
                  </a:moveTo>
                  <a:lnTo>
                    <a:pt x="2171" y="1407"/>
                  </a:lnTo>
                  <a:cubicBezTo>
                    <a:pt x="2171" y="1087"/>
                    <a:pt x="2171" y="1087"/>
                    <a:pt x="2171" y="1087"/>
                  </a:cubicBezTo>
                  <a:cubicBezTo>
                    <a:pt x="2171" y="486"/>
                    <a:pt x="1685" y="0"/>
                    <a:pt x="1085" y="0"/>
                  </a:cubicBezTo>
                  <a:cubicBezTo>
                    <a:pt x="491" y="0"/>
                    <a:pt x="0" y="486"/>
                    <a:pt x="0" y="1087"/>
                  </a:cubicBezTo>
                  <a:cubicBezTo>
                    <a:pt x="0" y="1407"/>
                    <a:pt x="0" y="1407"/>
                    <a:pt x="0" y="1407"/>
                  </a:cubicBezTo>
                  <a:cubicBezTo>
                    <a:pt x="2171" y="1407"/>
                    <a:pt x="2171" y="1407"/>
                    <a:pt x="2171" y="1407"/>
                  </a:cubicBezTo>
                </a:path>
              </a:pathLst>
            </a:custGeom>
            <a:solidFill>
              <a:srgbClr val="E789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90" name="Freeform 581"/>
            <p:cNvSpPr>
              <a:spLocks noChangeArrowheads="1"/>
            </p:cNvSpPr>
            <p:nvPr/>
          </p:nvSpPr>
          <p:spPr bwMode="auto">
            <a:xfrm>
              <a:off x="1224675" y="3155413"/>
              <a:ext cx="438199" cy="279723"/>
            </a:xfrm>
            <a:custGeom>
              <a:avLst/>
              <a:gdLst>
                <a:gd name="T0" fmla="*/ 1085 w 2172"/>
                <a:gd name="T1" fmla="*/ 0 h 1322"/>
                <a:gd name="T2" fmla="*/ 1085 w 2172"/>
                <a:gd name="T3" fmla="*/ 0 h 1322"/>
                <a:gd name="T4" fmla="*/ 0 w 2172"/>
                <a:gd name="T5" fmla="*/ 1087 h 1322"/>
                <a:gd name="T6" fmla="*/ 0 w 2172"/>
                <a:gd name="T7" fmla="*/ 1321 h 1322"/>
                <a:gd name="T8" fmla="*/ 1085 w 2172"/>
                <a:gd name="T9" fmla="*/ 234 h 1322"/>
                <a:gd name="T10" fmla="*/ 2171 w 2172"/>
                <a:gd name="T11" fmla="*/ 1321 h 1322"/>
                <a:gd name="T12" fmla="*/ 2171 w 2172"/>
                <a:gd name="T13" fmla="*/ 1087 h 1322"/>
                <a:gd name="T14" fmla="*/ 1085 w 2172"/>
                <a:gd name="T15" fmla="*/ 0 h 1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2" h="1322">
                  <a:moveTo>
                    <a:pt x="1085" y="0"/>
                  </a:moveTo>
                  <a:lnTo>
                    <a:pt x="1085" y="0"/>
                  </a:lnTo>
                  <a:cubicBezTo>
                    <a:pt x="491" y="0"/>
                    <a:pt x="0" y="486"/>
                    <a:pt x="0" y="1087"/>
                  </a:cubicBezTo>
                  <a:cubicBezTo>
                    <a:pt x="0" y="1321"/>
                    <a:pt x="0" y="1321"/>
                    <a:pt x="0" y="1321"/>
                  </a:cubicBezTo>
                  <a:cubicBezTo>
                    <a:pt x="0" y="726"/>
                    <a:pt x="491" y="234"/>
                    <a:pt x="1085" y="234"/>
                  </a:cubicBezTo>
                  <a:cubicBezTo>
                    <a:pt x="1685" y="234"/>
                    <a:pt x="2171" y="726"/>
                    <a:pt x="2171" y="1321"/>
                  </a:cubicBezTo>
                  <a:cubicBezTo>
                    <a:pt x="2171" y="1087"/>
                    <a:pt x="2171" y="1087"/>
                    <a:pt x="2171" y="1087"/>
                  </a:cubicBezTo>
                  <a:cubicBezTo>
                    <a:pt x="2171" y="486"/>
                    <a:pt x="1685" y="0"/>
                    <a:pt x="1085" y="0"/>
                  </a:cubicBezTo>
                </a:path>
              </a:pathLst>
            </a:custGeom>
            <a:solidFill>
              <a:srgbClr val="ECA18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91" name="Freeform 582"/>
            <p:cNvSpPr>
              <a:spLocks noChangeArrowheads="1"/>
            </p:cNvSpPr>
            <p:nvPr/>
          </p:nvSpPr>
          <p:spPr bwMode="auto">
            <a:xfrm>
              <a:off x="1218441" y="3148865"/>
              <a:ext cx="449778" cy="304047"/>
            </a:xfrm>
            <a:custGeom>
              <a:avLst/>
              <a:gdLst>
                <a:gd name="T0" fmla="*/ 2229 w 2230"/>
                <a:gd name="T1" fmla="*/ 1436 h 1437"/>
                <a:gd name="T2" fmla="*/ 2229 w 2230"/>
                <a:gd name="T3" fmla="*/ 1436 h 1437"/>
                <a:gd name="T4" fmla="*/ 2171 w 2230"/>
                <a:gd name="T5" fmla="*/ 1436 h 1437"/>
                <a:gd name="T6" fmla="*/ 2171 w 2230"/>
                <a:gd name="T7" fmla="*/ 1116 h 1437"/>
                <a:gd name="T8" fmla="*/ 1114 w 2230"/>
                <a:gd name="T9" fmla="*/ 57 h 1437"/>
                <a:gd name="T10" fmla="*/ 57 w 2230"/>
                <a:gd name="T11" fmla="*/ 1116 h 1437"/>
                <a:gd name="T12" fmla="*/ 57 w 2230"/>
                <a:gd name="T13" fmla="*/ 1436 h 1437"/>
                <a:gd name="T14" fmla="*/ 0 w 2230"/>
                <a:gd name="T15" fmla="*/ 1436 h 1437"/>
                <a:gd name="T16" fmla="*/ 0 w 2230"/>
                <a:gd name="T17" fmla="*/ 1116 h 1437"/>
                <a:gd name="T18" fmla="*/ 1114 w 2230"/>
                <a:gd name="T19" fmla="*/ 0 h 1437"/>
                <a:gd name="T20" fmla="*/ 2229 w 2230"/>
                <a:gd name="T21" fmla="*/ 1116 h 1437"/>
                <a:gd name="T22" fmla="*/ 2229 w 2230"/>
                <a:gd name="T23" fmla="*/ 1436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0" h="1437">
                  <a:moveTo>
                    <a:pt x="2229" y="1436"/>
                  </a:moveTo>
                  <a:lnTo>
                    <a:pt x="2229" y="1436"/>
                  </a:lnTo>
                  <a:cubicBezTo>
                    <a:pt x="2171" y="1436"/>
                    <a:pt x="2171" y="1436"/>
                    <a:pt x="2171" y="1436"/>
                  </a:cubicBezTo>
                  <a:cubicBezTo>
                    <a:pt x="2171" y="1116"/>
                    <a:pt x="2171" y="1116"/>
                    <a:pt x="2171" y="1116"/>
                  </a:cubicBezTo>
                  <a:cubicBezTo>
                    <a:pt x="2171" y="532"/>
                    <a:pt x="1697" y="57"/>
                    <a:pt x="1114" y="57"/>
                  </a:cubicBezTo>
                  <a:cubicBezTo>
                    <a:pt x="532" y="57"/>
                    <a:pt x="57" y="532"/>
                    <a:pt x="57" y="1116"/>
                  </a:cubicBezTo>
                  <a:cubicBezTo>
                    <a:pt x="57" y="1436"/>
                    <a:pt x="57" y="1436"/>
                    <a:pt x="57" y="1436"/>
                  </a:cubicBezTo>
                  <a:cubicBezTo>
                    <a:pt x="0" y="1436"/>
                    <a:pt x="0" y="1436"/>
                    <a:pt x="0" y="1436"/>
                  </a:cubicBezTo>
                  <a:cubicBezTo>
                    <a:pt x="0" y="1116"/>
                    <a:pt x="0" y="1116"/>
                    <a:pt x="0" y="1116"/>
                  </a:cubicBezTo>
                  <a:cubicBezTo>
                    <a:pt x="0" y="498"/>
                    <a:pt x="503" y="0"/>
                    <a:pt x="1114" y="0"/>
                  </a:cubicBezTo>
                  <a:cubicBezTo>
                    <a:pt x="1731" y="0"/>
                    <a:pt x="2229" y="498"/>
                    <a:pt x="2229" y="1116"/>
                  </a:cubicBezTo>
                  <a:lnTo>
                    <a:pt x="2229" y="1436"/>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92" name="Freeform 583"/>
            <p:cNvSpPr>
              <a:spLocks noChangeArrowheads="1"/>
            </p:cNvSpPr>
            <p:nvPr/>
          </p:nvSpPr>
          <p:spPr bwMode="auto">
            <a:xfrm>
              <a:off x="1333334" y="3370584"/>
              <a:ext cx="10688" cy="83262"/>
            </a:xfrm>
            <a:custGeom>
              <a:avLst/>
              <a:gdLst>
                <a:gd name="T0" fmla="*/ 57 w 58"/>
                <a:gd name="T1" fmla="*/ 395 h 396"/>
                <a:gd name="T2" fmla="*/ 0 w 58"/>
                <a:gd name="T3" fmla="*/ 395 h 396"/>
                <a:gd name="T4" fmla="*/ 0 w 58"/>
                <a:gd name="T5" fmla="*/ 0 h 396"/>
                <a:gd name="T6" fmla="*/ 57 w 58"/>
                <a:gd name="T7" fmla="*/ 0 h 396"/>
                <a:gd name="T8" fmla="*/ 57 w 58"/>
                <a:gd name="T9" fmla="*/ 395 h 396"/>
              </a:gdLst>
              <a:ahLst/>
              <a:cxnLst>
                <a:cxn ang="0">
                  <a:pos x="T0" y="T1"/>
                </a:cxn>
                <a:cxn ang="0">
                  <a:pos x="T2" y="T3"/>
                </a:cxn>
                <a:cxn ang="0">
                  <a:pos x="T4" y="T5"/>
                </a:cxn>
                <a:cxn ang="0">
                  <a:pos x="T6" y="T7"/>
                </a:cxn>
                <a:cxn ang="0">
                  <a:pos x="T8" y="T9"/>
                </a:cxn>
              </a:cxnLst>
              <a:rect l="0" t="0" r="r" b="b"/>
              <a:pathLst>
                <a:path w="58" h="396">
                  <a:moveTo>
                    <a:pt x="57" y="395"/>
                  </a:moveTo>
                  <a:lnTo>
                    <a:pt x="0" y="395"/>
                  </a:lnTo>
                  <a:lnTo>
                    <a:pt x="0" y="0"/>
                  </a:lnTo>
                  <a:lnTo>
                    <a:pt x="57" y="0"/>
                  </a:lnTo>
                  <a:lnTo>
                    <a:pt x="57" y="395"/>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93" name="Freeform 584"/>
            <p:cNvSpPr>
              <a:spLocks noChangeArrowheads="1"/>
            </p:cNvSpPr>
            <p:nvPr/>
          </p:nvSpPr>
          <p:spPr bwMode="auto">
            <a:xfrm>
              <a:off x="1556887" y="3370584"/>
              <a:ext cx="10688" cy="83262"/>
            </a:xfrm>
            <a:custGeom>
              <a:avLst/>
              <a:gdLst>
                <a:gd name="T0" fmla="*/ 57 w 58"/>
                <a:gd name="T1" fmla="*/ 395 h 396"/>
                <a:gd name="T2" fmla="*/ 0 w 58"/>
                <a:gd name="T3" fmla="*/ 395 h 396"/>
                <a:gd name="T4" fmla="*/ 0 w 58"/>
                <a:gd name="T5" fmla="*/ 0 h 396"/>
                <a:gd name="T6" fmla="*/ 57 w 58"/>
                <a:gd name="T7" fmla="*/ 0 h 396"/>
                <a:gd name="T8" fmla="*/ 57 w 58"/>
                <a:gd name="T9" fmla="*/ 395 h 396"/>
              </a:gdLst>
              <a:ahLst/>
              <a:cxnLst>
                <a:cxn ang="0">
                  <a:pos x="T0" y="T1"/>
                </a:cxn>
                <a:cxn ang="0">
                  <a:pos x="T2" y="T3"/>
                </a:cxn>
                <a:cxn ang="0">
                  <a:pos x="T4" y="T5"/>
                </a:cxn>
                <a:cxn ang="0">
                  <a:pos x="T6" y="T7"/>
                </a:cxn>
                <a:cxn ang="0">
                  <a:pos x="T8" y="T9"/>
                </a:cxn>
              </a:cxnLst>
              <a:rect l="0" t="0" r="r" b="b"/>
              <a:pathLst>
                <a:path w="58" h="396">
                  <a:moveTo>
                    <a:pt x="57" y="395"/>
                  </a:moveTo>
                  <a:lnTo>
                    <a:pt x="0" y="395"/>
                  </a:lnTo>
                  <a:lnTo>
                    <a:pt x="0" y="0"/>
                  </a:lnTo>
                  <a:lnTo>
                    <a:pt x="57" y="0"/>
                  </a:lnTo>
                  <a:lnTo>
                    <a:pt x="57" y="395"/>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94" name="Freeform 585"/>
            <p:cNvSpPr>
              <a:spLocks noChangeArrowheads="1"/>
            </p:cNvSpPr>
            <p:nvPr/>
          </p:nvSpPr>
          <p:spPr bwMode="auto">
            <a:xfrm>
              <a:off x="1422399" y="3099282"/>
              <a:ext cx="35626" cy="11227"/>
            </a:xfrm>
            <a:custGeom>
              <a:avLst/>
              <a:gdLst>
                <a:gd name="T0" fmla="*/ 182 w 183"/>
                <a:gd name="T1" fmla="*/ 57 h 58"/>
                <a:gd name="T2" fmla="*/ 0 w 183"/>
                <a:gd name="T3" fmla="*/ 57 h 58"/>
                <a:gd name="T4" fmla="*/ 0 w 183"/>
                <a:gd name="T5" fmla="*/ 0 h 58"/>
                <a:gd name="T6" fmla="*/ 182 w 183"/>
                <a:gd name="T7" fmla="*/ 0 h 58"/>
                <a:gd name="T8" fmla="*/ 182 w 183"/>
                <a:gd name="T9" fmla="*/ 57 h 58"/>
              </a:gdLst>
              <a:ahLst/>
              <a:cxnLst>
                <a:cxn ang="0">
                  <a:pos x="T0" y="T1"/>
                </a:cxn>
                <a:cxn ang="0">
                  <a:pos x="T2" y="T3"/>
                </a:cxn>
                <a:cxn ang="0">
                  <a:pos x="T4" y="T5"/>
                </a:cxn>
                <a:cxn ang="0">
                  <a:pos x="T6" y="T7"/>
                </a:cxn>
                <a:cxn ang="0">
                  <a:pos x="T8" y="T9"/>
                </a:cxn>
              </a:cxnLst>
              <a:rect l="0" t="0" r="r" b="b"/>
              <a:pathLst>
                <a:path w="183" h="58">
                  <a:moveTo>
                    <a:pt x="182" y="57"/>
                  </a:moveTo>
                  <a:lnTo>
                    <a:pt x="0" y="57"/>
                  </a:lnTo>
                  <a:lnTo>
                    <a:pt x="0" y="0"/>
                  </a:lnTo>
                  <a:lnTo>
                    <a:pt x="182" y="0"/>
                  </a:lnTo>
                  <a:lnTo>
                    <a:pt x="182" y="57"/>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95" name="Freeform 586"/>
            <p:cNvSpPr>
              <a:spLocks noChangeArrowheads="1"/>
            </p:cNvSpPr>
            <p:nvPr/>
          </p:nvSpPr>
          <p:spPr bwMode="auto">
            <a:xfrm>
              <a:off x="1039420" y="3539915"/>
              <a:ext cx="794458" cy="68294"/>
            </a:xfrm>
            <a:custGeom>
              <a:avLst/>
              <a:gdLst>
                <a:gd name="T0" fmla="*/ 3612 w 3939"/>
                <a:gd name="T1" fmla="*/ 326 h 327"/>
                <a:gd name="T2" fmla="*/ 3612 w 3939"/>
                <a:gd name="T3" fmla="*/ 326 h 327"/>
                <a:gd name="T4" fmla="*/ 320 w 3939"/>
                <a:gd name="T5" fmla="*/ 326 h 327"/>
                <a:gd name="T6" fmla="*/ 80 w 3939"/>
                <a:gd name="T7" fmla="*/ 178 h 327"/>
                <a:gd name="T8" fmla="*/ 0 w 3939"/>
                <a:gd name="T9" fmla="*/ 0 h 327"/>
                <a:gd name="T10" fmla="*/ 3938 w 3939"/>
                <a:gd name="T11" fmla="*/ 0 h 327"/>
                <a:gd name="T12" fmla="*/ 3852 w 3939"/>
                <a:gd name="T13" fmla="*/ 178 h 327"/>
                <a:gd name="T14" fmla="*/ 3612 w 3939"/>
                <a:gd name="T15" fmla="*/ 326 h 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27">
                  <a:moveTo>
                    <a:pt x="3612" y="326"/>
                  </a:moveTo>
                  <a:lnTo>
                    <a:pt x="3612" y="326"/>
                  </a:lnTo>
                  <a:cubicBezTo>
                    <a:pt x="320" y="326"/>
                    <a:pt x="320" y="326"/>
                    <a:pt x="320" y="326"/>
                  </a:cubicBezTo>
                  <a:cubicBezTo>
                    <a:pt x="217" y="326"/>
                    <a:pt x="126" y="269"/>
                    <a:pt x="80" y="178"/>
                  </a:cubicBezTo>
                  <a:cubicBezTo>
                    <a:pt x="0" y="0"/>
                    <a:pt x="0" y="0"/>
                    <a:pt x="0" y="0"/>
                  </a:cubicBezTo>
                  <a:cubicBezTo>
                    <a:pt x="3938" y="0"/>
                    <a:pt x="3938" y="0"/>
                    <a:pt x="3938" y="0"/>
                  </a:cubicBezTo>
                  <a:cubicBezTo>
                    <a:pt x="3852" y="178"/>
                    <a:pt x="3852" y="178"/>
                    <a:pt x="3852" y="178"/>
                  </a:cubicBezTo>
                  <a:cubicBezTo>
                    <a:pt x="3812" y="269"/>
                    <a:pt x="3715" y="326"/>
                    <a:pt x="3612" y="326"/>
                  </a:cubicBezTo>
                </a:path>
              </a:pathLst>
            </a:custGeom>
            <a:solidFill>
              <a:srgbClr val="E6E7E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96" name="Freeform 587"/>
            <p:cNvSpPr>
              <a:spLocks noChangeArrowheads="1"/>
            </p:cNvSpPr>
            <p:nvPr/>
          </p:nvSpPr>
          <p:spPr bwMode="auto">
            <a:xfrm>
              <a:off x="1036749" y="3534302"/>
              <a:ext cx="801583" cy="80455"/>
            </a:xfrm>
            <a:custGeom>
              <a:avLst/>
              <a:gdLst>
                <a:gd name="T0" fmla="*/ 3629 w 3973"/>
                <a:gd name="T1" fmla="*/ 383 h 384"/>
                <a:gd name="T2" fmla="*/ 3629 w 3973"/>
                <a:gd name="T3" fmla="*/ 383 h 384"/>
                <a:gd name="T4" fmla="*/ 337 w 3973"/>
                <a:gd name="T5" fmla="*/ 383 h 384"/>
                <a:gd name="T6" fmla="*/ 74 w 3973"/>
                <a:gd name="T7" fmla="*/ 217 h 384"/>
                <a:gd name="T8" fmla="*/ 11 w 3973"/>
                <a:gd name="T9" fmla="*/ 80 h 384"/>
                <a:gd name="T10" fmla="*/ 11 w 3973"/>
                <a:gd name="T11" fmla="*/ 28 h 384"/>
                <a:gd name="T12" fmla="*/ 57 w 3973"/>
                <a:gd name="T13" fmla="*/ 0 h 384"/>
                <a:gd name="T14" fmla="*/ 3909 w 3973"/>
                <a:gd name="T15" fmla="*/ 0 h 384"/>
                <a:gd name="T16" fmla="*/ 3960 w 3973"/>
                <a:gd name="T17" fmla="*/ 28 h 384"/>
                <a:gd name="T18" fmla="*/ 3960 w 3973"/>
                <a:gd name="T19" fmla="*/ 80 h 384"/>
                <a:gd name="T20" fmla="*/ 3897 w 3973"/>
                <a:gd name="T21" fmla="*/ 217 h 384"/>
                <a:gd name="T22" fmla="*/ 3629 w 3973"/>
                <a:gd name="T23" fmla="*/ 383 h 384"/>
                <a:gd name="T24" fmla="*/ 3909 w 3973"/>
                <a:gd name="T25" fmla="*/ 57 h 384"/>
                <a:gd name="T26" fmla="*/ 3909 w 3973"/>
                <a:gd name="T27" fmla="*/ 57 h 384"/>
                <a:gd name="T28" fmla="*/ 57 w 3973"/>
                <a:gd name="T29" fmla="*/ 57 h 384"/>
                <a:gd name="T30" fmla="*/ 125 w 3973"/>
                <a:gd name="T31" fmla="*/ 188 h 384"/>
                <a:gd name="T32" fmla="*/ 337 w 3973"/>
                <a:gd name="T33" fmla="*/ 326 h 384"/>
                <a:gd name="T34" fmla="*/ 3629 w 3973"/>
                <a:gd name="T35" fmla="*/ 326 h 384"/>
                <a:gd name="T36" fmla="*/ 3846 w 3973"/>
                <a:gd name="T37" fmla="*/ 188 h 384"/>
                <a:gd name="T38" fmla="*/ 3909 w 3973"/>
                <a:gd name="T39" fmla="*/ 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73" h="384">
                  <a:moveTo>
                    <a:pt x="3629" y="383"/>
                  </a:moveTo>
                  <a:lnTo>
                    <a:pt x="3629" y="383"/>
                  </a:lnTo>
                  <a:cubicBezTo>
                    <a:pt x="337" y="383"/>
                    <a:pt x="337" y="383"/>
                    <a:pt x="337" y="383"/>
                  </a:cubicBezTo>
                  <a:cubicBezTo>
                    <a:pt x="223" y="383"/>
                    <a:pt x="120" y="320"/>
                    <a:pt x="74" y="217"/>
                  </a:cubicBezTo>
                  <a:cubicBezTo>
                    <a:pt x="11" y="80"/>
                    <a:pt x="11" y="80"/>
                    <a:pt x="11" y="80"/>
                  </a:cubicBezTo>
                  <a:cubicBezTo>
                    <a:pt x="0" y="62"/>
                    <a:pt x="0" y="45"/>
                    <a:pt x="11" y="28"/>
                  </a:cubicBezTo>
                  <a:cubicBezTo>
                    <a:pt x="23" y="11"/>
                    <a:pt x="40" y="0"/>
                    <a:pt x="57" y="0"/>
                  </a:cubicBezTo>
                  <a:cubicBezTo>
                    <a:pt x="3909" y="0"/>
                    <a:pt x="3909" y="0"/>
                    <a:pt x="3909" y="0"/>
                  </a:cubicBezTo>
                  <a:cubicBezTo>
                    <a:pt x="3932" y="0"/>
                    <a:pt x="3949" y="11"/>
                    <a:pt x="3960" y="28"/>
                  </a:cubicBezTo>
                  <a:cubicBezTo>
                    <a:pt x="3966" y="45"/>
                    <a:pt x="3972" y="62"/>
                    <a:pt x="3960" y="80"/>
                  </a:cubicBezTo>
                  <a:cubicBezTo>
                    <a:pt x="3897" y="217"/>
                    <a:pt x="3897" y="217"/>
                    <a:pt x="3897" y="217"/>
                  </a:cubicBezTo>
                  <a:cubicBezTo>
                    <a:pt x="3852" y="320"/>
                    <a:pt x="3743" y="383"/>
                    <a:pt x="3629" y="383"/>
                  </a:cubicBezTo>
                  <a:close/>
                  <a:moveTo>
                    <a:pt x="3909" y="57"/>
                  </a:moveTo>
                  <a:lnTo>
                    <a:pt x="3909" y="57"/>
                  </a:lnTo>
                  <a:cubicBezTo>
                    <a:pt x="57" y="57"/>
                    <a:pt x="57" y="57"/>
                    <a:pt x="57" y="57"/>
                  </a:cubicBezTo>
                  <a:cubicBezTo>
                    <a:pt x="125" y="188"/>
                    <a:pt x="125" y="188"/>
                    <a:pt x="125" y="188"/>
                  </a:cubicBezTo>
                  <a:cubicBezTo>
                    <a:pt x="165" y="274"/>
                    <a:pt x="246" y="326"/>
                    <a:pt x="337" y="326"/>
                  </a:cubicBezTo>
                  <a:cubicBezTo>
                    <a:pt x="3629" y="326"/>
                    <a:pt x="3629" y="326"/>
                    <a:pt x="3629" y="326"/>
                  </a:cubicBezTo>
                  <a:cubicBezTo>
                    <a:pt x="3720" y="326"/>
                    <a:pt x="3806" y="274"/>
                    <a:pt x="3846" y="188"/>
                  </a:cubicBezTo>
                  <a:lnTo>
                    <a:pt x="3909" y="57"/>
                  </a:ln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97" name="Freeform 588"/>
            <p:cNvSpPr>
              <a:spLocks noChangeArrowheads="1"/>
            </p:cNvSpPr>
            <p:nvPr/>
          </p:nvSpPr>
          <p:spPr bwMode="auto">
            <a:xfrm>
              <a:off x="1095532" y="3105830"/>
              <a:ext cx="684018" cy="463086"/>
            </a:xfrm>
            <a:custGeom>
              <a:avLst/>
              <a:gdLst>
                <a:gd name="T0" fmla="*/ 3366 w 3390"/>
                <a:gd name="T1" fmla="*/ 2186 h 2187"/>
                <a:gd name="T2" fmla="*/ 3366 w 3390"/>
                <a:gd name="T3" fmla="*/ 2186 h 2187"/>
                <a:gd name="T4" fmla="*/ 23 w 3390"/>
                <a:gd name="T5" fmla="*/ 2186 h 2187"/>
                <a:gd name="T6" fmla="*/ 0 w 3390"/>
                <a:gd name="T7" fmla="*/ 2163 h 2187"/>
                <a:gd name="T8" fmla="*/ 0 w 3390"/>
                <a:gd name="T9" fmla="*/ 23 h 2187"/>
                <a:gd name="T10" fmla="*/ 23 w 3390"/>
                <a:gd name="T11" fmla="*/ 0 h 2187"/>
                <a:gd name="T12" fmla="*/ 3366 w 3390"/>
                <a:gd name="T13" fmla="*/ 0 h 2187"/>
                <a:gd name="T14" fmla="*/ 3389 w 3390"/>
                <a:gd name="T15" fmla="*/ 23 h 2187"/>
                <a:gd name="T16" fmla="*/ 3389 w 3390"/>
                <a:gd name="T17" fmla="*/ 2163 h 2187"/>
                <a:gd name="T18" fmla="*/ 3366 w 3390"/>
                <a:gd name="T19" fmla="*/ 2186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90" h="2187">
                  <a:moveTo>
                    <a:pt x="3366" y="2186"/>
                  </a:moveTo>
                  <a:lnTo>
                    <a:pt x="3366" y="2186"/>
                  </a:lnTo>
                  <a:cubicBezTo>
                    <a:pt x="23" y="2186"/>
                    <a:pt x="23" y="2186"/>
                    <a:pt x="23" y="2186"/>
                  </a:cubicBezTo>
                  <a:cubicBezTo>
                    <a:pt x="12" y="2186"/>
                    <a:pt x="0" y="2174"/>
                    <a:pt x="0" y="2163"/>
                  </a:cubicBezTo>
                  <a:cubicBezTo>
                    <a:pt x="0" y="23"/>
                    <a:pt x="0" y="23"/>
                    <a:pt x="0" y="23"/>
                  </a:cubicBezTo>
                  <a:cubicBezTo>
                    <a:pt x="0" y="12"/>
                    <a:pt x="12" y="0"/>
                    <a:pt x="23" y="0"/>
                  </a:cubicBezTo>
                  <a:cubicBezTo>
                    <a:pt x="3366" y="0"/>
                    <a:pt x="3366" y="0"/>
                    <a:pt x="3366" y="0"/>
                  </a:cubicBezTo>
                  <a:cubicBezTo>
                    <a:pt x="3378" y="0"/>
                    <a:pt x="3389" y="12"/>
                    <a:pt x="3389" y="23"/>
                  </a:cubicBezTo>
                  <a:cubicBezTo>
                    <a:pt x="3389" y="2163"/>
                    <a:pt x="3389" y="2163"/>
                    <a:pt x="3389" y="2163"/>
                  </a:cubicBezTo>
                  <a:cubicBezTo>
                    <a:pt x="3389" y="2174"/>
                    <a:pt x="3378" y="2186"/>
                    <a:pt x="3366" y="2186"/>
                  </a:cubicBezTo>
                </a:path>
              </a:pathLst>
            </a:custGeom>
            <a:solidFill>
              <a:srgbClr val="FF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98" name="Freeform 589"/>
            <p:cNvSpPr>
              <a:spLocks noChangeArrowheads="1"/>
            </p:cNvSpPr>
            <p:nvPr/>
          </p:nvSpPr>
          <p:spPr bwMode="auto">
            <a:xfrm>
              <a:off x="1089297" y="3099282"/>
              <a:ext cx="695596" cy="475247"/>
            </a:xfrm>
            <a:custGeom>
              <a:avLst/>
              <a:gdLst>
                <a:gd name="T0" fmla="*/ 3297 w 3447"/>
                <a:gd name="T1" fmla="*/ 2242 h 2243"/>
                <a:gd name="T2" fmla="*/ 3297 w 3447"/>
                <a:gd name="T3" fmla="*/ 2242 h 2243"/>
                <a:gd name="T4" fmla="*/ 148 w 3447"/>
                <a:gd name="T5" fmla="*/ 2242 h 2243"/>
                <a:gd name="T6" fmla="*/ 0 w 3447"/>
                <a:gd name="T7" fmla="*/ 2093 h 2243"/>
                <a:gd name="T8" fmla="*/ 0 w 3447"/>
                <a:gd name="T9" fmla="*/ 148 h 2243"/>
                <a:gd name="T10" fmla="*/ 148 w 3447"/>
                <a:gd name="T11" fmla="*/ 0 h 2243"/>
                <a:gd name="T12" fmla="*/ 3297 w 3447"/>
                <a:gd name="T13" fmla="*/ 0 h 2243"/>
                <a:gd name="T14" fmla="*/ 3446 w 3447"/>
                <a:gd name="T15" fmla="*/ 148 h 2243"/>
                <a:gd name="T16" fmla="*/ 3446 w 3447"/>
                <a:gd name="T17" fmla="*/ 2093 h 2243"/>
                <a:gd name="T18" fmla="*/ 3297 w 3447"/>
                <a:gd name="T19" fmla="*/ 2242 h 2243"/>
                <a:gd name="T20" fmla="*/ 148 w 3447"/>
                <a:gd name="T21" fmla="*/ 57 h 2243"/>
                <a:gd name="T22" fmla="*/ 148 w 3447"/>
                <a:gd name="T23" fmla="*/ 57 h 2243"/>
                <a:gd name="T24" fmla="*/ 57 w 3447"/>
                <a:gd name="T25" fmla="*/ 148 h 2243"/>
                <a:gd name="T26" fmla="*/ 57 w 3447"/>
                <a:gd name="T27" fmla="*/ 2093 h 2243"/>
                <a:gd name="T28" fmla="*/ 148 w 3447"/>
                <a:gd name="T29" fmla="*/ 2185 h 2243"/>
                <a:gd name="T30" fmla="*/ 3297 w 3447"/>
                <a:gd name="T31" fmla="*/ 2185 h 2243"/>
                <a:gd name="T32" fmla="*/ 3389 w 3447"/>
                <a:gd name="T33" fmla="*/ 2093 h 2243"/>
                <a:gd name="T34" fmla="*/ 3389 w 3447"/>
                <a:gd name="T35" fmla="*/ 148 h 2243"/>
                <a:gd name="T36" fmla="*/ 3297 w 3447"/>
                <a:gd name="T37" fmla="*/ 57 h 2243"/>
                <a:gd name="T38" fmla="*/ 148 w 3447"/>
                <a:gd name="T39" fmla="*/ 57 h 2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47" h="2243">
                  <a:moveTo>
                    <a:pt x="3297" y="2242"/>
                  </a:moveTo>
                  <a:lnTo>
                    <a:pt x="3297" y="2242"/>
                  </a:lnTo>
                  <a:cubicBezTo>
                    <a:pt x="148" y="2242"/>
                    <a:pt x="148" y="2242"/>
                    <a:pt x="148" y="2242"/>
                  </a:cubicBezTo>
                  <a:cubicBezTo>
                    <a:pt x="68" y="2242"/>
                    <a:pt x="0" y="2173"/>
                    <a:pt x="0" y="2093"/>
                  </a:cubicBezTo>
                  <a:cubicBezTo>
                    <a:pt x="0" y="148"/>
                    <a:pt x="0" y="148"/>
                    <a:pt x="0" y="148"/>
                  </a:cubicBezTo>
                  <a:cubicBezTo>
                    <a:pt x="0" y="68"/>
                    <a:pt x="68" y="0"/>
                    <a:pt x="148" y="0"/>
                  </a:cubicBezTo>
                  <a:cubicBezTo>
                    <a:pt x="3297" y="0"/>
                    <a:pt x="3297" y="0"/>
                    <a:pt x="3297" y="0"/>
                  </a:cubicBezTo>
                  <a:cubicBezTo>
                    <a:pt x="3377" y="0"/>
                    <a:pt x="3446" y="68"/>
                    <a:pt x="3446" y="148"/>
                  </a:cubicBezTo>
                  <a:cubicBezTo>
                    <a:pt x="3446" y="2093"/>
                    <a:pt x="3446" y="2093"/>
                    <a:pt x="3446" y="2093"/>
                  </a:cubicBezTo>
                  <a:cubicBezTo>
                    <a:pt x="3446" y="2173"/>
                    <a:pt x="3377" y="2242"/>
                    <a:pt x="3297" y="2242"/>
                  </a:cubicBezTo>
                  <a:close/>
                  <a:moveTo>
                    <a:pt x="148" y="57"/>
                  </a:moveTo>
                  <a:lnTo>
                    <a:pt x="148" y="57"/>
                  </a:lnTo>
                  <a:cubicBezTo>
                    <a:pt x="97" y="57"/>
                    <a:pt x="57" y="97"/>
                    <a:pt x="57" y="148"/>
                  </a:cubicBezTo>
                  <a:cubicBezTo>
                    <a:pt x="57" y="2093"/>
                    <a:pt x="57" y="2093"/>
                    <a:pt x="57" y="2093"/>
                  </a:cubicBezTo>
                  <a:cubicBezTo>
                    <a:pt x="57" y="2145"/>
                    <a:pt x="97" y="2185"/>
                    <a:pt x="148" y="2185"/>
                  </a:cubicBezTo>
                  <a:cubicBezTo>
                    <a:pt x="3297" y="2185"/>
                    <a:pt x="3297" y="2185"/>
                    <a:pt x="3297" y="2185"/>
                  </a:cubicBezTo>
                  <a:cubicBezTo>
                    <a:pt x="3349" y="2185"/>
                    <a:pt x="3389" y="2145"/>
                    <a:pt x="3389" y="2093"/>
                  </a:cubicBezTo>
                  <a:cubicBezTo>
                    <a:pt x="3389" y="148"/>
                    <a:pt x="3389" y="148"/>
                    <a:pt x="3389" y="148"/>
                  </a:cubicBezTo>
                  <a:cubicBezTo>
                    <a:pt x="3389" y="97"/>
                    <a:pt x="3349" y="57"/>
                    <a:pt x="3297" y="57"/>
                  </a:cubicBezTo>
                  <a:lnTo>
                    <a:pt x="148" y="57"/>
                  </a:lnTo>
                  <a:close/>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399" name="Freeform 590"/>
            <p:cNvSpPr>
              <a:spLocks noChangeArrowheads="1"/>
            </p:cNvSpPr>
            <p:nvPr/>
          </p:nvSpPr>
          <p:spPr bwMode="auto">
            <a:xfrm>
              <a:off x="1384102" y="3281710"/>
              <a:ext cx="105096" cy="111328"/>
            </a:xfrm>
            <a:custGeom>
              <a:avLst/>
              <a:gdLst>
                <a:gd name="T0" fmla="*/ 525 w 526"/>
                <a:gd name="T1" fmla="*/ 263 h 527"/>
                <a:gd name="T2" fmla="*/ 525 w 526"/>
                <a:gd name="T3" fmla="*/ 263 h 527"/>
                <a:gd name="T4" fmla="*/ 263 w 526"/>
                <a:gd name="T5" fmla="*/ 526 h 527"/>
                <a:gd name="T6" fmla="*/ 0 w 526"/>
                <a:gd name="T7" fmla="*/ 263 h 527"/>
                <a:gd name="T8" fmla="*/ 263 w 526"/>
                <a:gd name="T9" fmla="*/ 0 h 527"/>
                <a:gd name="T10" fmla="*/ 525 w 526"/>
                <a:gd name="T11" fmla="*/ 263 h 527"/>
              </a:gdLst>
              <a:ahLst/>
              <a:cxnLst>
                <a:cxn ang="0">
                  <a:pos x="T0" y="T1"/>
                </a:cxn>
                <a:cxn ang="0">
                  <a:pos x="T2" y="T3"/>
                </a:cxn>
                <a:cxn ang="0">
                  <a:pos x="T4" y="T5"/>
                </a:cxn>
                <a:cxn ang="0">
                  <a:pos x="T6" y="T7"/>
                </a:cxn>
                <a:cxn ang="0">
                  <a:pos x="T8" y="T9"/>
                </a:cxn>
                <a:cxn ang="0">
                  <a:pos x="T10" y="T11"/>
                </a:cxn>
              </a:cxnLst>
              <a:rect l="0" t="0" r="r" b="b"/>
              <a:pathLst>
                <a:path w="526" h="527">
                  <a:moveTo>
                    <a:pt x="525" y="263"/>
                  </a:moveTo>
                  <a:lnTo>
                    <a:pt x="525" y="263"/>
                  </a:lnTo>
                  <a:cubicBezTo>
                    <a:pt x="525" y="406"/>
                    <a:pt x="411" y="526"/>
                    <a:pt x="263" y="526"/>
                  </a:cubicBezTo>
                  <a:cubicBezTo>
                    <a:pt x="120" y="526"/>
                    <a:pt x="0" y="406"/>
                    <a:pt x="0" y="263"/>
                  </a:cubicBezTo>
                  <a:cubicBezTo>
                    <a:pt x="0" y="114"/>
                    <a:pt x="120" y="0"/>
                    <a:pt x="263" y="0"/>
                  </a:cubicBezTo>
                  <a:cubicBezTo>
                    <a:pt x="411" y="0"/>
                    <a:pt x="525" y="114"/>
                    <a:pt x="525" y="263"/>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00" name="Freeform 591"/>
            <p:cNvSpPr>
              <a:spLocks noChangeArrowheads="1"/>
            </p:cNvSpPr>
            <p:nvPr/>
          </p:nvSpPr>
          <p:spPr bwMode="auto">
            <a:xfrm>
              <a:off x="1388555" y="3376197"/>
              <a:ext cx="33845" cy="14033"/>
            </a:xfrm>
            <a:custGeom>
              <a:avLst/>
              <a:gdLst>
                <a:gd name="T0" fmla="*/ 52 w 173"/>
                <a:gd name="T1" fmla="*/ 0 h 70"/>
                <a:gd name="T2" fmla="*/ 52 w 173"/>
                <a:gd name="T3" fmla="*/ 0 h 70"/>
                <a:gd name="T4" fmla="*/ 0 w 173"/>
                <a:gd name="T5" fmla="*/ 69 h 70"/>
                <a:gd name="T6" fmla="*/ 172 w 173"/>
                <a:gd name="T7" fmla="*/ 69 h 70"/>
                <a:gd name="T8" fmla="*/ 52 w 173"/>
                <a:gd name="T9" fmla="*/ 0 h 70"/>
              </a:gdLst>
              <a:ahLst/>
              <a:cxnLst>
                <a:cxn ang="0">
                  <a:pos x="T0" y="T1"/>
                </a:cxn>
                <a:cxn ang="0">
                  <a:pos x="T2" y="T3"/>
                </a:cxn>
                <a:cxn ang="0">
                  <a:pos x="T4" y="T5"/>
                </a:cxn>
                <a:cxn ang="0">
                  <a:pos x="T6" y="T7"/>
                </a:cxn>
                <a:cxn ang="0">
                  <a:pos x="T8" y="T9"/>
                </a:cxn>
              </a:cxnLst>
              <a:rect l="0" t="0" r="r" b="b"/>
              <a:pathLst>
                <a:path w="173" h="70">
                  <a:moveTo>
                    <a:pt x="52" y="0"/>
                  </a:moveTo>
                  <a:lnTo>
                    <a:pt x="52" y="0"/>
                  </a:lnTo>
                  <a:cubicBezTo>
                    <a:pt x="0" y="69"/>
                    <a:pt x="0" y="69"/>
                    <a:pt x="0" y="69"/>
                  </a:cubicBezTo>
                  <a:cubicBezTo>
                    <a:pt x="172" y="69"/>
                    <a:pt x="172" y="69"/>
                    <a:pt x="172" y="69"/>
                  </a:cubicBezTo>
                  <a:cubicBezTo>
                    <a:pt x="126" y="57"/>
                    <a:pt x="86" y="34"/>
                    <a:pt x="52" y="0"/>
                  </a:cubicBezTo>
                </a:path>
              </a:pathLst>
            </a:custGeom>
            <a:solidFill>
              <a:srgbClr val="5AC4F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01" name="Freeform 592"/>
            <p:cNvSpPr>
              <a:spLocks noChangeArrowheads="1"/>
            </p:cNvSpPr>
            <p:nvPr/>
          </p:nvSpPr>
          <p:spPr bwMode="auto">
            <a:xfrm>
              <a:off x="1399242" y="3340648"/>
              <a:ext cx="52549" cy="49583"/>
            </a:xfrm>
            <a:custGeom>
              <a:avLst/>
              <a:gdLst>
                <a:gd name="T0" fmla="*/ 108 w 263"/>
                <a:gd name="T1" fmla="*/ 0 h 236"/>
                <a:gd name="T2" fmla="*/ 108 w 263"/>
                <a:gd name="T3" fmla="*/ 0 h 236"/>
                <a:gd name="T4" fmla="*/ 103 w 263"/>
                <a:gd name="T5" fmla="*/ 6 h 236"/>
                <a:gd name="T6" fmla="*/ 0 w 263"/>
                <a:gd name="T7" fmla="*/ 166 h 236"/>
                <a:gd name="T8" fmla="*/ 120 w 263"/>
                <a:gd name="T9" fmla="*/ 235 h 236"/>
                <a:gd name="T10" fmla="*/ 262 w 263"/>
                <a:gd name="T11" fmla="*/ 235 h 236"/>
                <a:gd name="T12" fmla="*/ 108 w 263"/>
                <a:gd name="T13" fmla="*/ 0 h 236"/>
              </a:gdLst>
              <a:ahLst/>
              <a:cxnLst>
                <a:cxn ang="0">
                  <a:pos x="T0" y="T1"/>
                </a:cxn>
                <a:cxn ang="0">
                  <a:pos x="T2" y="T3"/>
                </a:cxn>
                <a:cxn ang="0">
                  <a:pos x="T4" y="T5"/>
                </a:cxn>
                <a:cxn ang="0">
                  <a:pos x="T6" y="T7"/>
                </a:cxn>
                <a:cxn ang="0">
                  <a:pos x="T8" y="T9"/>
                </a:cxn>
                <a:cxn ang="0">
                  <a:pos x="T10" y="T11"/>
                </a:cxn>
                <a:cxn ang="0">
                  <a:pos x="T12" y="T13"/>
                </a:cxn>
              </a:cxnLst>
              <a:rect l="0" t="0" r="r" b="b"/>
              <a:pathLst>
                <a:path w="263" h="236">
                  <a:moveTo>
                    <a:pt x="108" y="0"/>
                  </a:moveTo>
                  <a:lnTo>
                    <a:pt x="108" y="0"/>
                  </a:lnTo>
                  <a:cubicBezTo>
                    <a:pt x="103" y="6"/>
                    <a:pt x="103" y="6"/>
                    <a:pt x="103" y="6"/>
                  </a:cubicBezTo>
                  <a:cubicBezTo>
                    <a:pt x="0" y="166"/>
                    <a:pt x="0" y="166"/>
                    <a:pt x="0" y="166"/>
                  </a:cubicBezTo>
                  <a:cubicBezTo>
                    <a:pt x="34" y="200"/>
                    <a:pt x="74" y="223"/>
                    <a:pt x="120" y="235"/>
                  </a:cubicBezTo>
                  <a:cubicBezTo>
                    <a:pt x="262" y="235"/>
                    <a:pt x="262" y="235"/>
                    <a:pt x="262" y="235"/>
                  </a:cubicBezTo>
                  <a:cubicBezTo>
                    <a:pt x="108" y="0"/>
                    <a:pt x="108" y="0"/>
                    <a:pt x="108" y="0"/>
                  </a:cubicBezTo>
                </a:path>
              </a:pathLst>
            </a:custGeom>
            <a:solidFill>
              <a:srgbClr val="5AC4F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02" name="Freeform 593"/>
            <p:cNvSpPr>
              <a:spLocks noChangeArrowheads="1"/>
            </p:cNvSpPr>
            <p:nvPr/>
          </p:nvSpPr>
          <p:spPr bwMode="auto">
            <a:xfrm>
              <a:off x="1388555" y="3292936"/>
              <a:ext cx="93519" cy="97295"/>
            </a:xfrm>
            <a:custGeom>
              <a:avLst/>
              <a:gdLst>
                <a:gd name="T0" fmla="*/ 0 w 469"/>
                <a:gd name="T1" fmla="*/ 0 h 465"/>
                <a:gd name="T2" fmla="*/ 314 w 469"/>
                <a:gd name="T3" fmla="*/ 464 h 465"/>
                <a:gd name="T4" fmla="*/ 468 w 469"/>
                <a:gd name="T5" fmla="*/ 235 h 465"/>
                <a:gd name="T6" fmla="*/ 308 w 469"/>
                <a:gd name="T7" fmla="*/ 0 h 465"/>
                <a:gd name="T8" fmla="*/ 0 w 469"/>
                <a:gd name="T9" fmla="*/ 0 h 465"/>
              </a:gdLst>
              <a:ahLst/>
              <a:cxnLst>
                <a:cxn ang="0">
                  <a:pos x="T0" y="T1"/>
                </a:cxn>
                <a:cxn ang="0">
                  <a:pos x="T2" y="T3"/>
                </a:cxn>
                <a:cxn ang="0">
                  <a:pos x="T4" y="T5"/>
                </a:cxn>
                <a:cxn ang="0">
                  <a:pos x="T6" y="T7"/>
                </a:cxn>
                <a:cxn ang="0">
                  <a:pos x="T8" y="T9"/>
                </a:cxn>
              </a:cxnLst>
              <a:rect l="0" t="0" r="r" b="b"/>
              <a:pathLst>
                <a:path w="469" h="465">
                  <a:moveTo>
                    <a:pt x="0" y="0"/>
                  </a:moveTo>
                  <a:lnTo>
                    <a:pt x="314" y="464"/>
                  </a:lnTo>
                  <a:lnTo>
                    <a:pt x="468" y="235"/>
                  </a:lnTo>
                  <a:lnTo>
                    <a:pt x="308" y="0"/>
                  </a:lnTo>
                  <a:lnTo>
                    <a:pt x="0" y="0"/>
                  </a:lnTo>
                </a:path>
              </a:pathLst>
            </a:custGeom>
            <a:solidFill>
              <a:srgbClr val="12AA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03" name="Freeform 594"/>
            <p:cNvSpPr>
              <a:spLocks noChangeArrowheads="1"/>
            </p:cNvSpPr>
            <p:nvPr/>
          </p:nvSpPr>
          <p:spPr bwMode="auto">
            <a:xfrm>
              <a:off x="672473" y="3603530"/>
              <a:ext cx="1563978" cy="11227"/>
            </a:xfrm>
            <a:custGeom>
              <a:avLst/>
              <a:gdLst>
                <a:gd name="T0" fmla="*/ 7745 w 7746"/>
                <a:gd name="T1" fmla="*/ 57 h 58"/>
                <a:gd name="T2" fmla="*/ 0 w 7746"/>
                <a:gd name="T3" fmla="*/ 57 h 58"/>
                <a:gd name="T4" fmla="*/ 0 w 7746"/>
                <a:gd name="T5" fmla="*/ 0 h 58"/>
                <a:gd name="T6" fmla="*/ 7745 w 7746"/>
                <a:gd name="T7" fmla="*/ 0 h 58"/>
                <a:gd name="T8" fmla="*/ 7745 w 7746"/>
                <a:gd name="T9" fmla="*/ 57 h 58"/>
              </a:gdLst>
              <a:ahLst/>
              <a:cxnLst>
                <a:cxn ang="0">
                  <a:pos x="T0" y="T1"/>
                </a:cxn>
                <a:cxn ang="0">
                  <a:pos x="T2" y="T3"/>
                </a:cxn>
                <a:cxn ang="0">
                  <a:pos x="T4" y="T5"/>
                </a:cxn>
                <a:cxn ang="0">
                  <a:pos x="T6" y="T7"/>
                </a:cxn>
                <a:cxn ang="0">
                  <a:pos x="T8" y="T9"/>
                </a:cxn>
              </a:cxnLst>
              <a:rect l="0" t="0" r="r" b="b"/>
              <a:pathLst>
                <a:path w="7746" h="58">
                  <a:moveTo>
                    <a:pt x="7745" y="57"/>
                  </a:moveTo>
                  <a:lnTo>
                    <a:pt x="0" y="57"/>
                  </a:lnTo>
                  <a:lnTo>
                    <a:pt x="0" y="0"/>
                  </a:lnTo>
                  <a:lnTo>
                    <a:pt x="7745" y="0"/>
                  </a:lnTo>
                  <a:lnTo>
                    <a:pt x="7745" y="57"/>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sp>
          <p:nvSpPr>
            <p:cNvPr id="404" name="Freeform 595"/>
            <p:cNvSpPr>
              <a:spLocks noChangeArrowheads="1"/>
            </p:cNvSpPr>
            <p:nvPr/>
          </p:nvSpPr>
          <p:spPr bwMode="auto">
            <a:xfrm>
              <a:off x="2261390" y="3603530"/>
              <a:ext cx="37407" cy="11227"/>
            </a:xfrm>
            <a:custGeom>
              <a:avLst/>
              <a:gdLst>
                <a:gd name="T0" fmla="*/ 189 w 190"/>
                <a:gd name="T1" fmla="*/ 57 h 58"/>
                <a:gd name="T2" fmla="*/ 0 w 190"/>
                <a:gd name="T3" fmla="*/ 57 h 58"/>
                <a:gd name="T4" fmla="*/ 0 w 190"/>
                <a:gd name="T5" fmla="*/ 0 h 58"/>
                <a:gd name="T6" fmla="*/ 189 w 190"/>
                <a:gd name="T7" fmla="*/ 0 h 58"/>
                <a:gd name="T8" fmla="*/ 189 w 190"/>
                <a:gd name="T9" fmla="*/ 57 h 58"/>
              </a:gdLst>
              <a:ahLst/>
              <a:cxnLst>
                <a:cxn ang="0">
                  <a:pos x="T0" y="T1"/>
                </a:cxn>
                <a:cxn ang="0">
                  <a:pos x="T2" y="T3"/>
                </a:cxn>
                <a:cxn ang="0">
                  <a:pos x="T4" y="T5"/>
                </a:cxn>
                <a:cxn ang="0">
                  <a:pos x="T6" y="T7"/>
                </a:cxn>
                <a:cxn ang="0">
                  <a:pos x="T8" y="T9"/>
                </a:cxn>
              </a:cxnLst>
              <a:rect l="0" t="0" r="r" b="b"/>
              <a:pathLst>
                <a:path w="190" h="58">
                  <a:moveTo>
                    <a:pt x="189" y="57"/>
                  </a:moveTo>
                  <a:lnTo>
                    <a:pt x="0" y="57"/>
                  </a:lnTo>
                  <a:lnTo>
                    <a:pt x="0" y="0"/>
                  </a:lnTo>
                  <a:lnTo>
                    <a:pt x="189" y="0"/>
                  </a:lnTo>
                  <a:lnTo>
                    <a:pt x="189" y="57"/>
                  </a:lnTo>
                </a:path>
              </a:pathLst>
            </a:custGeom>
            <a:solidFill>
              <a:srgbClr val="4140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438" name="Freeform 20"/>
          <p:cNvSpPr>
            <a:spLocks noChangeArrowheads="1"/>
          </p:cNvSpPr>
          <p:nvPr/>
        </p:nvSpPr>
        <p:spPr bwMode="auto">
          <a:xfrm>
            <a:off x="991390" y="2521301"/>
            <a:ext cx="442152" cy="442152"/>
          </a:xfrm>
          <a:custGeom>
            <a:avLst/>
            <a:gdLst>
              <a:gd name="T0" fmla="*/ 349 w 624"/>
              <a:gd name="T1" fmla="*/ 100 h 624"/>
              <a:gd name="T2" fmla="*/ 312 w 624"/>
              <a:gd name="T3" fmla="*/ 0 h 624"/>
              <a:gd name="T4" fmla="*/ 0 w 624"/>
              <a:gd name="T5" fmla="*/ 38 h 624"/>
              <a:gd name="T6" fmla="*/ 37 w 624"/>
              <a:gd name="T7" fmla="*/ 299 h 624"/>
              <a:gd name="T8" fmla="*/ 50 w 624"/>
              <a:gd name="T9" fmla="*/ 586 h 624"/>
              <a:gd name="T10" fmla="*/ 586 w 624"/>
              <a:gd name="T11" fmla="*/ 623 h 624"/>
              <a:gd name="T12" fmla="*/ 623 w 624"/>
              <a:gd name="T13" fmla="*/ 137 h 624"/>
              <a:gd name="T14" fmla="*/ 37 w 624"/>
              <a:gd name="T15" fmla="*/ 274 h 624"/>
              <a:gd name="T16" fmla="*/ 25 w 624"/>
              <a:gd name="T17" fmla="*/ 38 h 624"/>
              <a:gd name="T18" fmla="*/ 312 w 624"/>
              <a:gd name="T19" fmla="*/ 25 h 624"/>
              <a:gd name="T20" fmla="*/ 324 w 624"/>
              <a:gd name="T21" fmla="*/ 262 h 624"/>
              <a:gd name="T22" fmla="*/ 249 w 624"/>
              <a:gd name="T23" fmla="*/ 274 h 624"/>
              <a:gd name="T24" fmla="*/ 232 w 624"/>
              <a:gd name="T25" fmla="*/ 282 h 624"/>
              <a:gd name="T26" fmla="*/ 175 w 624"/>
              <a:gd name="T27" fmla="*/ 332 h 624"/>
              <a:gd name="T28" fmla="*/ 117 w 624"/>
              <a:gd name="T29" fmla="*/ 282 h 624"/>
              <a:gd name="T30" fmla="*/ 100 w 624"/>
              <a:gd name="T31" fmla="*/ 274 h 624"/>
              <a:gd name="T32" fmla="*/ 598 w 624"/>
              <a:gd name="T33" fmla="*/ 586 h 624"/>
              <a:gd name="T34" fmla="*/ 87 w 624"/>
              <a:gd name="T35" fmla="*/ 598 h 624"/>
              <a:gd name="T36" fmla="*/ 75 w 624"/>
              <a:gd name="T37" fmla="*/ 299 h 624"/>
              <a:gd name="T38" fmla="*/ 147 w 624"/>
              <a:gd name="T39" fmla="*/ 347 h 624"/>
              <a:gd name="T40" fmla="*/ 202 w 624"/>
              <a:gd name="T41" fmla="*/ 347 h 624"/>
              <a:gd name="T42" fmla="*/ 312 w 624"/>
              <a:gd name="T43" fmla="*/ 299 h 624"/>
              <a:gd name="T44" fmla="*/ 349 w 624"/>
              <a:gd name="T45" fmla="*/ 125 h 624"/>
              <a:gd name="T46" fmla="*/ 598 w 624"/>
              <a:gd name="T47" fmla="*/ 137 h 624"/>
              <a:gd name="T48" fmla="*/ 523 w 624"/>
              <a:gd name="T49" fmla="*/ 436 h 624"/>
              <a:gd name="T50" fmla="*/ 162 w 624"/>
              <a:gd name="T51" fmla="*/ 449 h 624"/>
              <a:gd name="T52" fmla="*/ 162 w 624"/>
              <a:gd name="T53" fmla="*/ 424 h 624"/>
              <a:gd name="T54" fmla="*/ 523 w 624"/>
              <a:gd name="T55" fmla="*/ 436 h 624"/>
              <a:gd name="T56" fmla="*/ 511 w 624"/>
              <a:gd name="T57" fmla="*/ 524 h 624"/>
              <a:gd name="T58" fmla="*/ 150 w 624"/>
              <a:gd name="T59" fmla="*/ 511 h 624"/>
              <a:gd name="T60" fmla="*/ 511 w 624"/>
              <a:gd name="T61" fmla="*/ 499 h 624"/>
              <a:gd name="T62" fmla="*/ 523 w 624"/>
              <a:gd name="T63" fmla="*/ 362 h 624"/>
              <a:gd name="T64" fmla="*/ 312 w 624"/>
              <a:gd name="T65" fmla="*/ 374 h 624"/>
              <a:gd name="T66" fmla="*/ 312 w 624"/>
              <a:gd name="T67" fmla="*/ 349 h 624"/>
              <a:gd name="T68" fmla="*/ 523 w 624"/>
              <a:gd name="T69" fmla="*/ 362 h 624"/>
              <a:gd name="T70" fmla="*/ 132 w 624"/>
              <a:gd name="T71" fmla="*/ 190 h 624"/>
              <a:gd name="T72" fmla="*/ 239 w 624"/>
              <a:gd name="T73" fmla="*/ 232 h 624"/>
              <a:gd name="T74" fmla="*/ 254 w 624"/>
              <a:gd name="T75" fmla="*/ 237 h 624"/>
              <a:gd name="T76" fmla="*/ 184 w 624"/>
              <a:gd name="T77" fmla="*/ 70 h 624"/>
              <a:gd name="T78" fmla="*/ 182 w 624"/>
              <a:gd name="T79" fmla="*/ 68 h 624"/>
              <a:gd name="T80" fmla="*/ 179 w 624"/>
              <a:gd name="T81" fmla="*/ 65 h 624"/>
              <a:gd name="T82" fmla="*/ 177 w 624"/>
              <a:gd name="T83" fmla="*/ 65 h 624"/>
              <a:gd name="T84" fmla="*/ 172 w 624"/>
              <a:gd name="T85" fmla="*/ 65 h 624"/>
              <a:gd name="T86" fmla="*/ 170 w 624"/>
              <a:gd name="T87" fmla="*/ 65 h 624"/>
              <a:gd name="T88" fmla="*/ 167 w 624"/>
              <a:gd name="T89" fmla="*/ 68 h 624"/>
              <a:gd name="T90" fmla="*/ 165 w 624"/>
              <a:gd name="T91" fmla="*/ 70 h 624"/>
              <a:gd name="T92" fmla="*/ 95 w 624"/>
              <a:gd name="T93" fmla="*/ 237 h 624"/>
              <a:gd name="T94" fmla="*/ 110 w 624"/>
              <a:gd name="T95" fmla="*/ 232 h 624"/>
              <a:gd name="T96" fmla="*/ 204 w 624"/>
              <a:gd name="T97" fmla="*/ 165 h 624"/>
              <a:gd name="T98" fmla="*/ 175 w 624"/>
              <a:gd name="T99" fmla="*/ 105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4" h="624">
                <a:moveTo>
                  <a:pt x="586" y="100"/>
                </a:moveTo>
                <a:lnTo>
                  <a:pt x="349" y="100"/>
                </a:lnTo>
                <a:lnTo>
                  <a:pt x="349" y="38"/>
                </a:lnTo>
                <a:cubicBezTo>
                  <a:pt x="349" y="18"/>
                  <a:pt x="331" y="0"/>
                  <a:pt x="312" y="0"/>
                </a:cubicBezTo>
                <a:lnTo>
                  <a:pt x="37" y="0"/>
                </a:lnTo>
                <a:cubicBezTo>
                  <a:pt x="18" y="0"/>
                  <a:pt x="0" y="18"/>
                  <a:pt x="0" y="38"/>
                </a:cubicBezTo>
                <a:lnTo>
                  <a:pt x="0" y="262"/>
                </a:lnTo>
                <a:cubicBezTo>
                  <a:pt x="0" y="282"/>
                  <a:pt x="18" y="299"/>
                  <a:pt x="37" y="299"/>
                </a:cubicBezTo>
                <a:lnTo>
                  <a:pt x="50" y="299"/>
                </a:lnTo>
                <a:lnTo>
                  <a:pt x="50" y="586"/>
                </a:lnTo>
                <a:cubicBezTo>
                  <a:pt x="50" y="606"/>
                  <a:pt x="67" y="623"/>
                  <a:pt x="87" y="623"/>
                </a:cubicBezTo>
                <a:lnTo>
                  <a:pt x="586" y="623"/>
                </a:lnTo>
                <a:cubicBezTo>
                  <a:pt x="605" y="623"/>
                  <a:pt x="623" y="606"/>
                  <a:pt x="623" y="586"/>
                </a:cubicBezTo>
                <a:lnTo>
                  <a:pt x="623" y="137"/>
                </a:lnTo>
                <a:cubicBezTo>
                  <a:pt x="623" y="117"/>
                  <a:pt x="605" y="100"/>
                  <a:pt x="586" y="100"/>
                </a:cubicBezTo>
                <a:close/>
                <a:moveTo>
                  <a:pt x="37" y="274"/>
                </a:moveTo>
                <a:cubicBezTo>
                  <a:pt x="30" y="274"/>
                  <a:pt x="25" y="269"/>
                  <a:pt x="25" y="262"/>
                </a:cubicBezTo>
                <a:lnTo>
                  <a:pt x="25" y="38"/>
                </a:lnTo>
                <a:cubicBezTo>
                  <a:pt x="25" y="30"/>
                  <a:pt x="30" y="25"/>
                  <a:pt x="37" y="25"/>
                </a:cubicBezTo>
                <a:lnTo>
                  <a:pt x="312" y="25"/>
                </a:lnTo>
                <a:cubicBezTo>
                  <a:pt x="319" y="25"/>
                  <a:pt x="324" y="30"/>
                  <a:pt x="324" y="38"/>
                </a:cubicBezTo>
                <a:lnTo>
                  <a:pt x="324" y="262"/>
                </a:lnTo>
                <a:cubicBezTo>
                  <a:pt x="324" y="269"/>
                  <a:pt x="319" y="274"/>
                  <a:pt x="312" y="274"/>
                </a:cubicBezTo>
                <a:lnTo>
                  <a:pt x="249" y="274"/>
                </a:lnTo>
                <a:lnTo>
                  <a:pt x="239" y="274"/>
                </a:lnTo>
                <a:lnTo>
                  <a:pt x="232" y="282"/>
                </a:lnTo>
                <a:lnTo>
                  <a:pt x="184" y="329"/>
                </a:lnTo>
                <a:cubicBezTo>
                  <a:pt x="182" y="332"/>
                  <a:pt x="177" y="332"/>
                  <a:pt x="175" y="332"/>
                </a:cubicBezTo>
                <a:cubicBezTo>
                  <a:pt x="172" y="332"/>
                  <a:pt x="170" y="332"/>
                  <a:pt x="165" y="329"/>
                </a:cubicBezTo>
                <a:lnTo>
                  <a:pt x="117" y="282"/>
                </a:lnTo>
                <a:lnTo>
                  <a:pt x="110" y="274"/>
                </a:lnTo>
                <a:lnTo>
                  <a:pt x="100" y="274"/>
                </a:lnTo>
                <a:lnTo>
                  <a:pt x="37" y="274"/>
                </a:lnTo>
                <a:close/>
                <a:moveTo>
                  <a:pt x="598" y="586"/>
                </a:moveTo>
                <a:cubicBezTo>
                  <a:pt x="598" y="593"/>
                  <a:pt x="593" y="598"/>
                  <a:pt x="586" y="598"/>
                </a:cubicBezTo>
                <a:lnTo>
                  <a:pt x="87" y="598"/>
                </a:lnTo>
                <a:cubicBezTo>
                  <a:pt x="80" y="598"/>
                  <a:pt x="75" y="593"/>
                  <a:pt x="75" y="586"/>
                </a:cubicBezTo>
                <a:lnTo>
                  <a:pt x="75" y="299"/>
                </a:lnTo>
                <a:lnTo>
                  <a:pt x="100" y="299"/>
                </a:lnTo>
                <a:lnTo>
                  <a:pt x="147" y="347"/>
                </a:lnTo>
                <a:cubicBezTo>
                  <a:pt x="155" y="354"/>
                  <a:pt x="165" y="357"/>
                  <a:pt x="175" y="357"/>
                </a:cubicBezTo>
                <a:cubicBezTo>
                  <a:pt x="184" y="357"/>
                  <a:pt x="194" y="354"/>
                  <a:pt x="202" y="347"/>
                </a:cubicBezTo>
                <a:lnTo>
                  <a:pt x="249" y="299"/>
                </a:lnTo>
                <a:lnTo>
                  <a:pt x="312" y="299"/>
                </a:lnTo>
                <a:cubicBezTo>
                  <a:pt x="331" y="299"/>
                  <a:pt x="349" y="282"/>
                  <a:pt x="349" y="262"/>
                </a:cubicBezTo>
                <a:lnTo>
                  <a:pt x="349" y="125"/>
                </a:lnTo>
                <a:lnTo>
                  <a:pt x="586" y="125"/>
                </a:lnTo>
                <a:cubicBezTo>
                  <a:pt x="593" y="125"/>
                  <a:pt x="598" y="130"/>
                  <a:pt x="598" y="137"/>
                </a:cubicBezTo>
                <a:lnTo>
                  <a:pt x="598" y="586"/>
                </a:lnTo>
                <a:close/>
                <a:moveTo>
                  <a:pt x="523" y="436"/>
                </a:moveTo>
                <a:cubicBezTo>
                  <a:pt x="523" y="444"/>
                  <a:pt x="518" y="449"/>
                  <a:pt x="511" y="449"/>
                </a:cubicBezTo>
                <a:lnTo>
                  <a:pt x="162" y="449"/>
                </a:lnTo>
                <a:cubicBezTo>
                  <a:pt x="155" y="449"/>
                  <a:pt x="150" y="444"/>
                  <a:pt x="150" y="436"/>
                </a:cubicBezTo>
                <a:cubicBezTo>
                  <a:pt x="150" y="429"/>
                  <a:pt x="155" y="424"/>
                  <a:pt x="162" y="424"/>
                </a:cubicBezTo>
                <a:lnTo>
                  <a:pt x="511" y="424"/>
                </a:lnTo>
                <a:cubicBezTo>
                  <a:pt x="518" y="424"/>
                  <a:pt x="523" y="431"/>
                  <a:pt x="523" y="436"/>
                </a:cubicBezTo>
                <a:close/>
                <a:moveTo>
                  <a:pt x="523" y="511"/>
                </a:moveTo>
                <a:cubicBezTo>
                  <a:pt x="523" y="519"/>
                  <a:pt x="518" y="524"/>
                  <a:pt x="511" y="524"/>
                </a:cubicBezTo>
                <a:lnTo>
                  <a:pt x="162" y="524"/>
                </a:lnTo>
                <a:cubicBezTo>
                  <a:pt x="155" y="524"/>
                  <a:pt x="150" y="519"/>
                  <a:pt x="150" y="511"/>
                </a:cubicBezTo>
                <a:cubicBezTo>
                  <a:pt x="150" y="504"/>
                  <a:pt x="155" y="499"/>
                  <a:pt x="162" y="499"/>
                </a:cubicBezTo>
                <a:lnTo>
                  <a:pt x="511" y="499"/>
                </a:lnTo>
                <a:cubicBezTo>
                  <a:pt x="518" y="499"/>
                  <a:pt x="523" y="506"/>
                  <a:pt x="523" y="511"/>
                </a:cubicBezTo>
                <a:close/>
                <a:moveTo>
                  <a:pt x="523" y="362"/>
                </a:moveTo>
                <a:cubicBezTo>
                  <a:pt x="523" y="369"/>
                  <a:pt x="518" y="374"/>
                  <a:pt x="511" y="374"/>
                </a:cubicBezTo>
                <a:lnTo>
                  <a:pt x="312" y="374"/>
                </a:lnTo>
                <a:cubicBezTo>
                  <a:pt x="304" y="374"/>
                  <a:pt x="299" y="370"/>
                  <a:pt x="299" y="362"/>
                </a:cubicBezTo>
                <a:cubicBezTo>
                  <a:pt x="299" y="355"/>
                  <a:pt x="304" y="349"/>
                  <a:pt x="312" y="349"/>
                </a:cubicBezTo>
                <a:lnTo>
                  <a:pt x="511" y="349"/>
                </a:lnTo>
                <a:cubicBezTo>
                  <a:pt x="518" y="349"/>
                  <a:pt x="523" y="357"/>
                  <a:pt x="523" y="362"/>
                </a:cubicBezTo>
                <a:close/>
                <a:moveTo>
                  <a:pt x="110" y="232"/>
                </a:moveTo>
                <a:lnTo>
                  <a:pt x="132" y="190"/>
                </a:lnTo>
                <a:lnTo>
                  <a:pt x="217" y="190"/>
                </a:lnTo>
                <a:lnTo>
                  <a:pt x="239" y="232"/>
                </a:lnTo>
                <a:cubicBezTo>
                  <a:pt x="242" y="237"/>
                  <a:pt x="247" y="240"/>
                  <a:pt x="249" y="240"/>
                </a:cubicBezTo>
                <a:cubicBezTo>
                  <a:pt x="252" y="240"/>
                  <a:pt x="254" y="240"/>
                  <a:pt x="254" y="237"/>
                </a:cubicBezTo>
                <a:cubicBezTo>
                  <a:pt x="259" y="235"/>
                  <a:pt x="262" y="227"/>
                  <a:pt x="259" y="220"/>
                </a:cubicBezTo>
                <a:lnTo>
                  <a:pt x="184" y="70"/>
                </a:lnTo>
                <a:lnTo>
                  <a:pt x="184" y="70"/>
                </a:lnTo>
                <a:cubicBezTo>
                  <a:pt x="184" y="70"/>
                  <a:pt x="184" y="68"/>
                  <a:pt x="182" y="68"/>
                </a:cubicBezTo>
                <a:cubicBezTo>
                  <a:pt x="182" y="68"/>
                  <a:pt x="179" y="68"/>
                  <a:pt x="179" y="65"/>
                </a:cubicBezTo>
                <a:lnTo>
                  <a:pt x="179" y="65"/>
                </a:lnTo>
                <a:lnTo>
                  <a:pt x="179" y="65"/>
                </a:lnTo>
                <a:lnTo>
                  <a:pt x="177" y="65"/>
                </a:lnTo>
                <a:lnTo>
                  <a:pt x="175" y="65"/>
                </a:lnTo>
                <a:lnTo>
                  <a:pt x="172" y="65"/>
                </a:lnTo>
                <a:lnTo>
                  <a:pt x="170" y="65"/>
                </a:lnTo>
                <a:lnTo>
                  <a:pt x="170" y="65"/>
                </a:lnTo>
                <a:lnTo>
                  <a:pt x="170" y="65"/>
                </a:lnTo>
                <a:cubicBezTo>
                  <a:pt x="170" y="65"/>
                  <a:pt x="167" y="65"/>
                  <a:pt x="167" y="68"/>
                </a:cubicBezTo>
                <a:cubicBezTo>
                  <a:pt x="167" y="68"/>
                  <a:pt x="167" y="70"/>
                  <a:pt x="165" y="70"/>
                </a:cubicBezTo>
                <a:lnTo>
                  <a:pt x="165" y="70"/>
                </a:lnTo>
                <a:lnTo>
                  <a:pt x="90" y="220"/>
                </a:lnTo>
                <a:cubicBezTo>
                  <a:pt x="87" y="225"/>
                  <a:pt x="90" y="232"/>
                  <a:pt x="95" y="237"/>
                </a:cubicBezTo>
                <a:cubicBezTo>
                  <a:pt x="97" y="237"/>
                  <a:pt x="97" y="240"/>
                  <a:pt x="100" y="240"/>
                </a:cubicBezTo>
                <a:cubicBezTo>
                  <a:pt x="105" y="237"/>
                  <a:pt x="107" y="235"/>
                  <a:pt x="110" y="232"/>
                </a:cubicBezTo>
                <a:close/>
                <a:moveTo>
                  <a:pt x="175" y="105"/>
                </a:moveTo>
                <a:lnTo>
                  <a:pt x="204" y="165"/>
                </a:lnTo>
                <a:lnTo>
                  <a:pt x="145" y="165"/>
                </a:lnTo>
                <a:lnTo>
                  <a:pt x="175" y="105"/>
                </a:lnTo>
                <a:close/>
              </a:path>
            </a:pathLst>
          </a:custGeom>
          <a:solidFill>
            <a:srgbClr val="35363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endParaRPr>
          </a:p>
        </p:txBody>
      </p:sp>
      <p:sp>
        <p:nvSpPr>
          <p:cNvPr id="439" name="Freeform 65"/>
          <p:cNvSpPr>
            <a:spLocks noChangeArrowheads="1"/>
          </p:cNvSpPr>
          <p:nvPr/>
        </p:nvSpPr>
        <p:spPr bwMode="auto">
          <a:xfrm>
            <a:off x="2750994" y="2149956"/>
            <a:ext cx="480563" cy="439952"/>
          </a:xfrm>
          <a:custGeom>
            <a:avLst/>
            <a:gdLst>
              <a:gd name="T0" fmla="*/ 488 w 626"/>
              <a:gd name="T1" fmla="*/ 150 h 574"/>
              <a:gd name="T2" fmla="*/ 227 w 626"/>
              <a:gd name="T3" fmla="*/ 137 h 574"/>
              <a:gd name="T4" fmla="*/ 488 w 626"/>
              <a:gd name="T5" fmla="*/ 125 h 574"/>
              <a:gd name="T6" fmla="*/ 488 w 626"/>
              <a:gd name="T7" fmla="*/ 225 h 574"/>
              <a:gd name="T8" fmla="*/ 227 w 626"/>
              <a:gd name="T9" fmla="*/ 237 h 574"/>
              <a:gd name="T10" fmla="*/ 488 w 626"/>
              <a:gd name="T11" fmla="*/ 250 h 574"/>
              <a:gd name="T12" fmla="*/ 488 w 626"/>
              <a:gd name="T13" fmla="*/ 225 h 574"/>
              <a:gd name="T14" fmla="*/ 625 w 626"/>
              <a:gd name="T15" fmla="*/ 337 h 574"/>
              <a:gd name="T16" fmla="*/ 526 w 626"/>
              <a:gd name="T17" fmla="*/ 374 h 574"/>
              <a:gd name="T18" fmla="*/ 501 w 626"/>
              <a:gd name="T19" fmla="*/ 474 h 574"/>
              <a:gd name="T20" fmla="*/ 267 w 626"/>
              <a:gd name="T21" fmla="*/ 474 h 574"/>
              <a:gd name="T22" fmla="*/ 125 w 626"/>
              <a:gd name="T23" fmla="*/ 573 h 574"/>
              <a:gd name="T24" fmla="*/ 100 w 626"/>
              <a:gd name="T25" fmla="*/ 474 h 574"/>
              <a:gd name="T26" fmla="*/ 0 w 626"/>
              <a:gd name="T27" fmla="*/ 436 h 574"/>
              <a:gd name="T28" fmla="*/ 38 w 626"/>
              <a:gd name="T29" fmla="*/ 100 h 574"/>
              <a:gd name="T30" fmla="*/ 100 w 626"/>
              <a:gd name="T31" fmla="*/ 38 h 574"/>
              <a:gd name="T32" fmla="*/ 586 w 626"/>
              <a:gd name="T33" fmla="*/ 0 h 574"/>
              <a:gd name="T34" fmla="*/ 459 w 626"/>
              <a:gd name="T35" fmla="*/ 449 h 574"/>
              <a:gd name="T36" fmla="*/ 140 w 626"/>
              <a:gd name="T37" fmla="*/ 374 h 574"/>
              <a:gd name="T38" fmla="*/ 102 w 626"/>
              <a:gd name="T39" fmla="*/ 125 h 574"/>
              <a:gd name="T40" fmla="*/ 28 w 626"/>
              <a:gd name="T41" fmla="*/ 137 h 574"/>
              <a:gd name="T42" fmla="*/ 40 w 626"/>
              <a:gd name="T43" fmla="*/ 449 h 574"/>
              <a:gd name="T44" fmla="*/ 127 w 626"/>
              <a:gd name="T45" fmla="*/ 449 h 574"/>
              <a:gd name="T46" fmla="*/ 254 w 626"/>
              <a:gd name="T47" fmla="*/ 454 h 574"/>
              <a:gd name="T48" fmla="*/ 459 w 626"/>
              <a:gd name="T49" fmla="*/ 449 h 574"/>
              <a:gd name="T50" fmla="*/ 140 w 626"/>
              <a:gd name="T51" fmla="*/ 25 h 574"/>
              <a:gd name="T52" fmla="*/ 127 w 626"/>
              <a:gd name="T53" fmla="*/ 337 h 574"/>
              <a:gd name="T54" fmla="*/ 359 w 626"/>
              <a:gd name="T55" fmla="*/ 349 h 574"/>
              <a:gd name="T56" fmla="*/ 374 w 626"/>
              <a:gd name="T57" fmla="*/ 354 h 574"/>
              <a:gd name="T58" fmla="*/ 501 w 626"/>
              <a:gd name="T59" fmla="*/ 349 h 574"/>
              <a:gd name="T60" fmla="*/ 601 w 626"/>
              <a:gd name="T61" fmla="*/ 337 h 574"/>
              <a:gd name="T62" fmla="*/ 588 w 626"/>
              <a:gd name="T63" fmla="*/ 25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6" h="574">
                <a:moveTo>
                  <a:pt x="501" y="137"/>
                </a:moveTo>
                <a:cubicBezTo>
                  <a:pt x="501" y="145"/>
                  <a:pt x="496" y="150"/>
                  <a:pt x="488" y="150"/>
                </a:cubicBezTo>
                <a:lnTo>
                  <a:pt x="239" y="150"/>
                </a:lnTo>
                <a:cubicBezTo>
                  <a:pt x="232" y="150"/>
                  <a:pt x="227" y="144"/>
                  <a:pt x="227" y="137"/>
                </a:cubicBezTo>
                <a:cubicBezTo>
                  <a:pt x="227" y="129"/>
                  <a:pt x="232" y="125"/>
                  <a:pt x="239" y="125"/>
                </a:cubicBezTo>
                <a:lnTo>
                  <a:pt x="488" y="125"/>
                </a:lnTo>
                <a:cubicBezTo>
                  <a:pt x="496" y="125"/>
                  <a:pt x="501" y="132"/>
                  <a:pt x="501" y="137"/>
                </a:cubicBezTo>
                <a:close/>
                <a:moveTo>
                  <a:pt x="488" y="225"/>
                </a:moveTo>
                <a:lnTo>
                  <a:pt x="239" y="225"/>
                </a:lnTo>
                <a:cubicBezTo>
                  <a:pt x="232" y="225"/>
                  <a:pt x="227" y="229"/>
                  <a:pt x="227" y="237"/>
                </a:cubicBezTo>
                <a:cubicBezTo>
                  <a:pt x="227" y="244"/>
                  <a:pt x="232" y="250"/>
                  <a:pt x="239" y="250"/>
                </a:cubicBezTo>
                <a:lnTo>
                  <a:pt x="488" y="250"/>
                </a:lnTo>
                <a:cubicBezTo>
                  <a:pt x="496" y="250"/>
                  <a:pt x="501" y="244"/>
                  <a:pt x="501" y="237"/>
                </a:cubicBezTo>
                <a:cubicBezTo>
                  <a:pt x="501" y="229"/>
                  <a:pt x="496" y="225"/>
                  <a:pt x="488" y="225"/>
                </a:cubicBezTo>
                <a:close/>
                <a:moveTo>
                  <a:pt x="625" y="38"/>
                </a:moveTo>
                <a:lnTo>
                  <a:pt x="625" y="337"/>
                </a:lnTo>
                <a:cubicBezTo>
                  <a:pt x="625" y="357"/>
                  <a:pt x="608" y="374"/>
                  <a:pt x="588" y="374"/>
                </a:cubicBezTo>
                <a:lnTo>
                  <a:pt x="526" y="374"/>
                </a:lnTo>
                <a:lnTo>
                  <a:pt x="526" y="449"/>
                </a:lnTo>
                <a:cubicBezTo>
                  <a:pt x="526" y="464"/>
                  <a:pt x="513" y="474"/>
                  <a:pt x="501" y="474"/>
                </a:cubicBezTo>
                <a:lnTo>
                  <a:pt x="493" y="474"/>
                </a:lnTo>
                <a:cubicBezTo>
                  <a:pt x="483" y="476"/>
                  <a:pt x="277" y="474"/>
                  <a:pt x="267" y="474"/>
                </a:cubicBezTo>
                <a:lnTo>
                  <a:pt x="140" y="568"/>
                </a:lnTo>
                <a:cubicBezTo>
                  <a:pt x="135" y="571"/>
                  <a:pt x="130" y="573"/>
                  <a:pt x="125" y="573"/>
                </a:cubicBezTo>
                <a:cubicBezTo>
                  <a:pt x="112" y="573"/>
                  <a:pt x="100" y="563"/>
                  <a:pt x="100" y="548"/>
                </a:cubicBezTo>
                <a:lnTo>
                  <a:pt x="100" y="474"/>
                </a:lnTo>
                <a:lnTo>
                  <a:pt x="38" y="474"/>
                </a:lnTo>
                <a:cubicBezTo>
                  <a:pt x="18" y="474"/>
                  <a:pt x="0" y="456"/>
                  <a:pt x="0" y="436"/>
                </a:cubicBezTo>
                <a:lnTo>
                  <a:pt x="0" y="137"/>
                </a:lnTo>
                <a:cubicBezTo>
                  <a:pt x="0" y="117"/>
                  <a:pt x="18" y="100"/>
                  <a:pt x="38" y="100"/>
                </a:cubicBezTo>
                <a:lnTo>
                  <a:pt x="100" y="100"/>
                </a:lnTo>
                <a:lnTo>
                  <a:pt x="100" y="38"/>
                </a:lnTo>
                <a:cubicBezTo>
                  <a:pt x="100" y="18"/>
                  <a:pt x="117" y="0"/>
                  <a:pt x="137" y="0"/>
                </a:cubicBezTo>
                <a:lnTo>
                  <a:pt x="586" y="0"/>
                </a:lnTo>
                <a:cubicBezTo>
                  <a:pt x="608" y="0"/>
                  <a:pt x="625" y="18"/>
                  <a:pt x="625" y="38"/>
                </a:cubicBezTo>
                <a:close/>
                <a:moveTo>
                  <a:pt x="459" y="449"/>
                </a:moveTo>
                <a:lnTo>
                  <a:pt x="359" y="374"/>
                </a:lnTo>
                <a:lnTo>
                  <a:pt x="140" y="374"/>
                </a:lnTo>
                <a:cubicBezTo>
                  <a:pt x="120" y="374"/>
                  <a:pt x="102" y="357"/>
                  <a:pt x="102" y="337"/>
                </a:cubicBezTo>
                <a:lnTo>
                  <a:pt x="102" y="125"/>
                </a:lnTo>
                <a:lnTo>
                  <a:pt x="40" y="125"/>
                </a:lnTo>
                <a:cubicBezTo>
                  <a:pt x="33" y="125"/>
                  <a:pt x="28" y="130"/>
                  <a:pt x="28" y="137"/>
                </a:cubicBezTo>
                <a:lnTo>
                  <a:pt x="28" y="436"/>
                </a:lnTo>
                <a:cubicBezTo>
                  <a:pt x="28" y="444"/>
                  <a:pt x="33" y="449"/>
                  <a:pt x="40" y="449"/>
                </a:cubicBezTo>
                <a:lnTo>
                  <a:pt x="102" y="449"/>
                </a:lnTo>
                <a:lnTo>
                  <a:pt x="127" y="449"/>
                </a:lnTo>
                <a:lnTo>
                  <a:pt x="127" y="548"/>
                </a:lnTo>
                <a:lnTo>
                  <a:pt x="254" y="454"/>
                </a:lnTo>
                <a:lnTo>
                  <a:pt x="262" y="449"/>
                </a:lnTo>
                <a:lnTo>
                  <a:pt x="459" y="449"/>
                </a:lnTo>
                <a:close/>
                <a:moveTo>
                  <a:pt x="588" y="25"/>
                </a:moveTo>
                <a:lnTo>
                  <a:pt x="140" y="25"/>
                </a:lnTo>
                <a:cubicBezTo>
                  <a:pt x="132" y="25"/>
                  <a:pt x="127" y="30"/>
                  <a:pt x="127" y="38"/>
                </a:cubicBezTo>
                <a:lnTo>
                  <a:pt x="127" y="337"/>
                </a:lnTo>
                <a:cubicBezTo>
                  <a:pt x="127" y="344"/>
                  <a:pt x="132" y="349"/>
                  <a:pt x="140" y="349"/>
                </a:cubicBezTo>
                <a:lnTo>
                  <a:pt x="359" y="349"/>
                </a:lnTo>
                <a:lnTo>
                  <a:pt x="366" y="349"/>
                </a:lnTo>
                <a:lnTo>
                  <a:pt x="374" y="354"/>
                </a:lnTo>
                <a:lnTo>
                  <a:pt x="501" y="449"/>
                </a:lnTo>
                <a:lnTo>
                  <a:pt x="501" y="349"/>
                </a:lnTo>
                <a:lnTo>
                  <a:pt x="588" y="349"/>
                </a:lnTo>
                <a:cubicBezTo>
                  <a:pt x="596" y="349"/>
                  <a:pt x="601" y="344"/>
                  <a:pt x="601" y="337"/>
                </a:cubicBezTo>
                <a:lnTo>
                  <a:pt x="601" y="38"/>
                </a:lnTo>
                <a:cubicBezTo>
                  <a:pt x="601" y="30"/>
                  <a:pt x="596" y="25"/>
                  <a:pt x="588" y="25"/>
                </a:cubicBezTo>
                <a:close/>
              </a:path>
            </a:pathLst>
          </a:custGeom>
          <a:solidFill>
            <a:srgbClr val="35363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Open Sans"/>
            </a:endParaRPr>
          </a:p>
        </p:txBody>
      </p:sp>
      <p:grpSp>
        <p:nvGrpSpPr>
          <p:cNvPr id="65" name="Group 64"/>
          <p:cNvGrpSpPr>
            <a:grpSpLocks noChangeAspect="1"/>
          </p:cNvGrpSpPr>
          <p:nvPr/>
        </p:nvGrpSpPr>
        <p:grpSpPr>
          <a:xfrm>
            <a:off x="374319" y="320842"/>
            <a:ext cx="144000" cy="146120"/>
            <a:chOff x="-1080368" y="1835621"/>
            <a:chExt cx="754063" cy="765175"/>
          </a:xfrm>
        </p:grpSpPr>
        <p:sp>
          <p:nvSpPr>
            <p:cNvPr id="66"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67"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784891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0EE290-9F14-4040-B91E-071C14DE768C}"/>
              </a:ext>
            </a:extLst>
          </p:cNvPr>
          <p:cNvSpPr/>
          <p:nvPr/>
        </p:nvSpPr>
        <p:spPr>
          <a:xfrm>
            <a:off x="182564" y="211138"/>
            <a:ext cx="5024436"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3" name="TextBox 2">
            <a:extLst>
              <a:ext uri="{FF2B5EF4-FFF2-40B4-BE49-F238E27FC236}">
                <a16:creationId xmlns:a16="http://schemas.microsoft.com/office/drawing/2014/main" id="{C25A2D92-525E-EB4F-931F-A6150CC44E65}"/>
              </a:ext>
            </a:extLst>
          </p:cNvPr>
          <p:cNvSpPr txBox="1">
            <a:spLocks noChangeArrowheads="1"/>
          </p:cNvSpPr>
          <p:nvPr/>
        </p:nvSpPr>
        <p:spPr bwMode="auto">
          <a:xfrm>
            <a:off x="592888" y="1065402"/>
            <a:ext cx="449981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A/B Testing</a:t>
            </a:r>
          </a:p>
        </p:txBody>
      </p:sp>
      <p:sp>
        <p:nvSpPr>
          <p:cNvPr id="4" name="Rectangle 3">
            <a:extLst>
              <a:ext uri="{FF2B5EF4-FFF2-40B4-BE49-F238E27FC236}">
                <a16:creationId xmlns:a16="http://schemas.microsoft.com/office/drawing/2014/main" id="{05B58AB7-5A8A-B146-BC1D-4C7D5363439F}"/>
              </a:ext>
            </a:extLst>
          </p:cNvPr>
          <p:cNvSpPr/>
          <p:nvPr/>
        </p:nvSpPr>
        <p:spPr>
          <a:xfrm>
            <a:off x="592888" y="1739395"/>
            <a:ext cx="2807537" cy="837152"/>
          </a:xfrm>
          <a:prstGeom prst="rect">
            <a:avLst/>
          </a:prstGeom>
        </p:spPr>
        <p:txBody>
          <a:bodyPr wrap="square">
            <a:spAutoFit/>
          </a:bodyPr>
          <a:lstStyle/>
          <a:p>
            <a:pPr>
              <a:lnSpc>
                <a:spcPct val="110000"/>
              </a:lnSpc>
              <a:spcBef>
                <a:spcPts val="110"/>
              </a:spcBef>
              <a:spcAft>
                <a:spcPts val="110"/>
              </a:spcAft>
            </a:pPr>
            <a:r>
              <a:rPr lang="en-IN" sz="1100" dirty="0">
                <a:latin typeface="Open Sans" panose="020B0606030504020204" pitchFamily="34" charset="0"/>
                <a:ea typeface="Open Sans" panose="020B0606030504020204" pitchFamily="34" charset="0"/>
                <a:cs typeface="Open Sans" panose="020B0606030504020204" pitchFamily="34" charset="0"/>
              </a:rPr>
              <a:t>A/B testing means comparing two different elements of a website to determine which receives more clicks, conversions, and engagement</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BD0674C6-B456-504B-AE1A-6AE146EAAF79}"/>
              </a:ext>
            </a:extLst>
          </p:cNvPr>
          <p:cNvGrpSpPr/>
          <p:nvPr/>
        </p:nvGrpSpPr>
        <p:grpSpPr>
          <a:xfrm>
            <a:off x="4521200" y="1308100"/>
            <a:ext cx="4339701" cy="2311612"/>
            <a:chOff x="4499992" y="1707654"/>
            <a:chExt cx="4248472" cy="2016224"/>
          </a:xfrm>
        </p:grpSpPr>
        <p:sp>
          <p:nvSpPr>
            <p:cNvPr id="6" name="Rectangle 5">
              <a:extLst>
                <a:ext uri="{FF2B5EF4-FFF2-40B4-BE49-F238E27FC236}">
                  <a16:creationId xmlns:a16="http://schemas.microsoft.com/office/drawing/2014/main" id="{E08B0142-B527-7544-9D96-AD0B6BD5D453}"/>
                </a:ext>
              </a:extLst>
            </p:cNvPr>
            <p:cNvSpPr/>
            <p:nvPr/>
          </p:nvSpPr>
          <p:spPr bwMode="auto">
            <a:xfrm>
              <a:off x="4499992" y="1707654"/>
              <a:ext cx="4248472" cy="2016224"/>
            </a:xfrm>
            <a:prstGeom prst="rect">
              <a:avLst/>
            </a:prstGeom>
            <a:solidFill>
              <a:srgbClr val="FFFFFF"/>
            </a:solidFill>
            <a:ln w="9525">
              <a:solidFill>
                <a:schemeClr val="bg1">
                  <a:lumMod val="85000"/>
                </a:schemeClr>
              </a:solidFill>
              <a:round/>
              <a:headEnd/>
              <a:tailEnd/>
            </a:ln>
            <a:effectLst>
              <a:outerShdw blurRad="50800" dist="12700" dir="2700000" algn="tl" rotWithShape="0">
                <a:srgbClr val="000000">
                  <a:alpha val="9000"/>
                </a:srgb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8C388C3F-D6EE-7E4C-8BDB-23DE3CF9923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60232" y="1877220"/>
              <a:ext cx="1884624" cy="1656185"/>
            </a:xfrm>
            <a:prstGeom prst="rect">
              <a:avLst/>
            </a:prstGeom>
            <a:ln>
              <a:solidFill>
                <a:schemeClr val="bg1">
                  <a:lumMod val="85000"/>
                </a:schemeClr>
              </a:solidFill>
            </a:ln>
          </p:spPr>
        </p:pic>
        <p:pic>
          <p:nvPicPr>
            <p:cNvPr id="8" name="Picture 7">
              <a:extLst>
                <a:ext uri="{FF2B5EF4-FFF2-40B4-BE49-F238E27FC236}">
                  <a16:creationId xmlns:a16="http://schemas.microsoft.com/office/drawing/2014/main" id="{C5E0B30D-9507-514A-956D-FADA10CB780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44008" y="1877220"/>
              <a:ext cx="1884625" cy="1713295"/>
            </a:xfrm>
            <a:prstGeom prst="rect">
              <a:avLst/>
            </a:prstGeom>
            <a:ln>
              <a:solidFill>
                <a:schemeClr val="bg1">
                  <a:lumMod val="85000"/>
                </a:schemeClr>
              </a:solidFill>
            </a:ln>
          </p:spPr>
        </p:pic>
      </p:grpSp>
      <p:sp>
        <p:nvSpPr>
          <p:cNvPr id="9" name="Rectangle 8">
            <a:extLst>
              <a:ext uri="{FF2B5EF4-FFF2-40B4-BE49-F238E27FC236}">
                <a16:creationId xmlns:a16="http://schemas.microsoft.com/office/drawing/2014/main" id="{CD32F233-3A92-3343-9919-2949D2BBA66B}"/>
              </a:ext>
            </a:extLst>
          </p:cNvPr>
          <p:cNvSpPr/>
          <p:nvPr/>
        </p:nvSpPr>
        <p:spPr>
          <a:xfrm>
            <a:off x="702175" y="3628262"/>
            <a:ext cx="966787" cy="336550"/>
          </a:xfrm>
          <a:prstGeom prst="rect">
            <a:avLst/>
          </a:prstGeom>
          <a:solidFill>
            <a:srgbClr val="12AAE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0" name="TextBox 9">
            <a:extLst>
              <a:ext uri="{FF2B5EF4-FFF2-40B4-BE49-F238E27FC236}">
                <a16:creationId xmlns:a16="http://schemas.microsoft.com/office/drawing/2014/main" id="{76A8FF9D-60ED-744E-B547-9AFF9F3C86B7}"/>
              </a:ext>
            </a:extLst>
          </p:cNvPr>
          <p:cNvSpPr txBox="1">
            <a:spLocks noChangeArrowheads="1"/>
          </p:cNvSpPr>
          <p:nvPr/>
        </p:nvSpPr>
        <p:spPr bwMode="auto">
          <a:xfrm>
            <a:off x="754562" y="3691762"/>
            <a:ext cx="8659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r>
              <a:rPr lang="en-US" altLang="x-none" sz="800" dirty="0">
                <a:solidFill>
                  <a:schemeClr val="bg1"/>
                </a:solidFill>
                <a:latin typeface="Open Sans" charset="0"/>
                <a:ea typeface="Open Sans" charset="0"/>
                <a:cs typeface="Open Sans" charset="0"/>
              </a:rPr>
              <a:t>REVEAL MORE</a:t>
            </a:r>
          </a:p>
        </p:txBody>
      </p:sp>
      <p:grpSp>
        <p:nvGrpSpPr>
          <p:cNvPr id="11" name="Group 10"/>
          <p:cNvGrpSpPr>
            <a:grpSpLocks noChangeAspect="1"/>
          </p:cNvGrpSpPr>
          <p:nvPr/>
        </p:nvGrpSpPr>
        <p:grpSpPr>
          <a:xfrm>
            <a:off x="374319" y="320842"/>
            <a:ext cx="144000" cy="146120"/>
            <a:chOff x="-1080368" y="1835621"/>
            <a:chExt cx="754063" cy="765175"/>
          </a:xfrm>
        </p:grpSpPr>
        <p:sp>
          <p:nvSpPr>
            <p:cNvPr id="12"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3"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568663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0EE290-9F14-4040-B91E-071C14DE768C}"/>
              </a:ext>
            </a:extLst>
          </p:cNvPr>
          <p:cNvSpPr/>
          <p:nvPr/>
        </p:nvSpPr>
        <p:spPr>
          <a:xfrm>
            <a:off x="182564" y="211138"/>
            <a:ext cx="5024436"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3" name="TextBox 2">
            <a:extLst>
              <a:ext uri="{FF2B5EF4-FFF2-40B4-BE49-F238E27FC236}">
                <a16:creationId xmlns:a16="http://schemas.microsoft.com/office/drawing/2014/main" id="{C25A2D92-525E-EB4F-931F-A6150CC44E65}"/>
              </a:ext>
            </a:extLst>
          </p:cNvPr>
          <p:cNvSpPr txBox="1">
            <a:spLocks noChangeArrowheads="1"/>
          </p:cNvSpPr>
          <p:nvPr/>
        </p:nvSpPr>
        <p:spPr bwMode="auto">
          <a:xfrm>
            <a:off x="592888" y="1065402"/>
            <a:ext cx="449981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A/B Testing</a:t>
            </a:r>
          </a:p>
        </p:txBody>
      </p:sp>
      <p:sp>
        <p:nvSpPr>
          <p:cNvPr id="4" name="Rectangle 3">
            <a:extLst>
              <a:ext uri="{FF2B5EF4-FFF2-40B4-BE49-F238E27FC236}">
                <a16:creationId xmlns:a16="http://schemas.microsoft.com/office/drawing/2014/main" id="{05B58AB7-5A8A-B146-BC1D-4C7D5363439F}"/>
              </a:ext>
            </a:extLst>
          </p:cNvPr>
          <p:cNvSpPr/>
          <p:nvPr/>
        </p:nvSpPr>
        <p:spPr>
          <a:xfrm>
            <a:off x="592888" y="1739395"/>
            <a:ext cx="2855162" cy="837152"/>
          </a:xfrm>
          <a:prstGeom prst="rect">
            <a:avLst/>
          </a:prstGeom>
        </p:spPr>
        <p:txBody>
          <a:bodyPr wrap="square">
            <a:spAutoFit/>
          </a:bodyPr>
          <a:lstStyle/>
          <a:p>
            <a:pPr>
              <a:lnSpc>
                <a:spcPct val="110000"/>
              </a:lnSpc>
              <a:spcBef>
                <a:spcPts val="110"/>
              </a:spcBef>
              <a:spcAft>
                <a:spcPts val="110"/>
              </a:spcAft>
            </a:pPr>
            <a:r>
              <a:rPr lang="en-IN" sz="1100" dirty="0">
                <a:latin typeface="Open Sans" panose="020B0606030504020204" pitchFamily="34" charset="0"/>
                <a:ea typeface="Open Sans" panose="020B0606030504020204" pitchFamily="34" charset="0"/>
                <a:cs typeface="Open Sans" panose="020B0606030504020204" pitchFamily="34" charset="0"/>
              </a:rPr>
              <a:t>A/B testing means comparing two different elements of a website to determine which receives more clicks, conversions, and engagement</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CD32F233-3A92-3343-9919-2949D2BBA66B}"/>
              </a:ext>
            </a:extLst>
          </p:cNvPr>
          <p:cNvSpPr/>
          <p:nvPr/>
        </p:nvSpPr>
        <p:spPr>
          <a:xfrm>
            <a:off x="702175" y="3628262"/>
            <a:ext cx="966787" cy="336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0" name="TextBox 9">
            <a:extLst>
              <a:ext uri="{FF2B5EF4-FFF2-40B4-BE49-F238E27FC236}">
                <a16:creationId xmlns:a16="http://schemas.microsoft.com/office/drawing/2014/main" id="{76A8FF9D-60ED-744E-B547-9AFF9F3C86B7}"/>
              </a:ext>
            </a:extLst>
          </p:cNvPr>
          <p:cNvSpPr txBox="1">
            <a:spLocks noChangeArrowheads="1"/>
          </p:cNvSpPr>
          <p:nvPr/>
        </p:nvSpPr>
        <p:spPr bwMode="auto">
          <a:xfrm>
            <a:off x="754562" y="3691762"/>
            <a:ext cx="8659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r>
              <a:rPr lang="en-US" altLang="x-none" sz="800" dirty="0">
                <a:solidFill>
                  <a:schemeClr val="tx1">
                    <a:lumMod val="50000"/>
                    <a:lumOff val="50000"/>
                  </a:schemeClr>
                </a:solidFill>
                <a:latin typeface="Open Sans" charset="0"/>
                <a:ea typeface="Open Sans" charset="0"/>
                <a:cs typeface="Open Sans" charset="0"/>
              </a:rPr>
              <a:t>REVEAL MORE</a:t>
            </a:r>
          </a:p>
        </p:txBody>
      </p:sp>
      <p:sp>
        <p:nvSpPr>
          <p:cNvPr id="11" name="Rectangle 10">
            <a:extLst>
              <a:ext uri="{FF2B5EF4-FFF2-40B4-BE49-F238E27FC236}">
                <a16:creationId xmlns:a16="http://schemas.microsoft.com/office/drawing/2014/main" id="{7080265D-67D6-214C-81B5-7318D57CDB08}"/>
              </a:ext>
            </a:extLst>
          </p:cNvPr>
          <p:cNvSpPr/>
          <p:nvPr/>
        </p:nvSpPr>
        <p:spPr>
          <a:xfrm>
            <a:off x="5207000" y="211138"/>
            <a:ext cx="3760788" cy="4676775"/>
          </a:xfrm>
          <a:prstGeom prst="rect">
            <a:avLst/>
          </a:prstGeom>
          <a:solidFill>
            <a:srgbClr val="174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18365A1-BD35-0F4C-A61C-B15189EFE303}"/>
              </a:ext>
            </a:extLst>
          </p:cNvPr>
          <p:cNvSpPr txBox="1">
            <a:spLocks/>
          </p:cNvSpPr>
          <p:nvPr/>
        </p:nvSpPr>
        <p:spPr>
          <a:xfrm>
            <a:off x="6069550" y="1827804"/>
            <a:ext cx="2135604" cy="1477224"/>
          </a:xfrm>
          <a:prstGeom prst="rect">
            <a:avLst/>
          </a:prstGeom>
        </p:spPr>
        <p:txBody>
          <a:bodyPr vert="horz" lIns="108000" tIns="46800" rIns="108000" bIns="46800" numCol="1" rtlCol="0">
            <a:noAutofit/>
          </a:bodyPr>
          <a:lstStyle>
            <a:lvl1pPr marL="0" indent="0" algn="l" defTabSz="457200" rtl="0" eaLnBrk="1" latinLnBrk="0" hangingPunct="1">
              <a:lnSpc>
                <a:spcPct val="130000"/>
              </a:lnSpc>
              <a:spcBef>
                <a:spcPct val="20000"/>
              </a:spcBef>
              <a:buFontTx/>
              <a:buNone/>
              <a:defRPr sz="1200" kern="1200">
                <a:solidFill>
                  <a:srgbClr val="626A6F"/>
                </a:solidFill>
                <a:latin typeface="Calibri"/>
                <a:ea typeface="+mn-ea"/>
                <a:cs typeface="Calibri"/>
              </a:defRPr>
            </a:lvl1pPr>
            <a:lvl2pPr marL="457200" indent="0" algn="l" defTabSz="457200" rtl="0" eaLnBrk="1" latinLnBrk="0" hangingPunct="1">
              <a:spcBef>
                <a:spcPct val="20000"/>
              </a:spcBef>
              <a:buFont typeface="Arial"/>
              <a:buNone/>
              <a:defRPr sz="1400" kern="1200">
                <a:solidFill>
                  <a:srgbClr val="626A6F"/>
                </a:solidFill>
                <a:latin typeface="Open Sans"/>
                <a:ea typeface="+mn-ea"/>
                <a:cs typeface="Open Sans"/>
              </a:defRPr>
            </a:lvl2pPr>
            <a:lvl3pPr marL="914400" indent="0" algn="l" defTabSz="457200" rtl="0" eaLnBrk="1" latinLnBrk="0" hangingPunct="1">
              <a:spcBef>
                <a:spcPct val="20000"/>
              </a:spcBef>
              <a:buFont typeface="Arial"/>
              <a:buNone/>
              <a:defRPr sz="1400" kern="1200">
                <a:solidFill>
                  <a:srgbClr val="626A6F"/>
                </a:solidFill>
                <a:latin typeface="Open Sans"/>
                <a:ea typeface="+mn-ea"/>
                <a:cs typeface="Open Sans"/>
              </a:defRPr>
            </a:lvl3pPr>
            <a:lvl4pPr marL="1371600" indent="0" algn="l" defTabSz="457200" rtl="0" eaLnBrk="1" latinLnBrk="0" hangingPunct="1">
              <a:spcBef>
                <a:spcPct val="20000"/>
              </a:spcBef>
              <a:buFont typeface="Arial"/>
              <a:buNone/>
              <a:defRPr sz="1400" kern="1200">
                <a:solidFill>
                  <a:srgbClr val="626A6F"/>
                </a:solidFill>
                <a:latin typeface="Open Sans"/>
                <a:ea typeface="+mn-ea"/>
                <a:cs typeface="Open Sans"/>
              </a:defRPr>
            </a:lvl4pPr>
            <a:lvl5pPr marL="1828800" indent="0" algn="l" defTabSz="457200" rtl="0" eaLnBrk="1" latinLnBrk="0" hangingPunct="1">
              <a:spcBef>
                <a:spcPct val="20000"/>
              </a:spcBef>
              <a:buFont typeface="Arial"/>
              <a:buNone/>
              <a:defRPr sz="1400" kern="1200">
                <a:solidFill>
                  <a:srgbClr val="626A6F"/>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Call-to-actions (CTAs)</a:t>
            </a:r>
          </a:p>
          <a:p>
            <a:pPr>
              <a:lnSpc>
                <a:spcPct val="150000"/>
              </a:lnSpc>
            </a:pP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Headlines </a:t>
            </a:r>
          </a:p>
          <a:p>
            <a:pPr>
              <a:lnSpc>
                <a:spcPct val="150000"/>
              </a:lnSpc>
            </a:pP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Graphic elements  </a:t>
            </a:r>
          </a:p>
          <a:p>
            <a:pPr>
              <a:lnSpc>
                <a:spcPct val="150000"/>
              </a:lnSpc>
            </a:pP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Wording and content</a:t>
            </a:r>
          </a:p>
          <a:p>
            <a:pPr>
              <a:lnSpc>
                <a:spcPct val="150000"/>
              </a:lnSpc>
            </a:pP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Type of promotion or offer</a:t>
            </a:r>
          </a:p>
          <a:p>
            <a:pPr>
              <a:lnSpc>
                <a:spcPct val="150000"/>
              </a:lnSpc>
            </a:pP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Pop-ups</a:t>
            </a:r>
          </a:p>
        </p:txBody>
      </p:sp>
      <p:sp>
        <p:nvSpPr>
          <p:cNvPr id="13" name="Rectangle 12">
            <a:extLst>
              <a:ext uri="{FF2B5EF4-FFF2-40B4-BE49-F238E27FC236}">
                <a16:creationId xmlns:a16="http://schemas.microsoft.com/office/drawing/2014/main" id="{C812CE89-A148-F644-ABA4-37E998FC4439}"/>
              </a:ext>
            </a:extLst>
          </p:cNvPr>
          <p:cNvSpPr/>
          <p:nvPr/>
        </p:nvSpPr>
        <p:spPr>
          <a:xfrm>
            <a:off x="5795963" y="1364068"/>
            <a:ext cx="2361544" cy="261610"/>
          </a:xfrm>
          <a:prstGeom prst="rect">
            <a:avLst/>
          </a:prstGeom>
        </p:spPr>
        <p:txBody>
          <a:bodyPr wrap="none">
            <a:spAutoFit/>
          </a:bodyPr>
          <a:lstStyle/>
          <a:p>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Areas where A/B Testing is useful</a:t>
            </a:r>
          </a:p>
        </p:txBody>
      </p:sp>
      <p:sp>
        <p:nvSpPr>
          <p:cNvPr id="14" name="Oval 13">
            <a:extLst>
              <a:ext uri="{FF2B5EF4-FFF2-40B4-BE49-F238E27FC236}">
                <a16:creationId xmlns:a16="http://schemas.microsoft.com/office/drawing/2014/main" id="{EC8C6D99-11C9-8E4E-BF74-8000D4F29989}"/>
              </a:ext>
            </a:extLst>
          </p:cNvPr>
          <p:cNvSpPr>
            <a:spLocks noChangeAspect="1"/>
          </p:cNvSpPr>
          <p:nvPr/>
        </p:nvSpPr>
        <p:spPr>
          <a:xfrm>
            <a:off x="5873700" y="1893449"/>
            <a:ext cx="179111" cy="180000"/>
          </a:xfrm>
          <a:prstGeom prst="ellipse">
            <a:avLst/>
          </a:prstGeom>
          <a:solidFill>
            <a:srgbClr val="12AAEB"/>
          </a:solidFill>
          <a:ln>
            <a:solidFill>
              <a:srgbClr val="12AAEB"/>
            </a:solidFill>
          </a:ln>
          <a:effectLst>
            <a:outerShdw blurRad="40005" dist="12700" dir="3000000" algn="tl"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lIns="0" tIns="46800" rIns="0" bIns="46800" rtlCol="0" anchor="ctr">
            <a:noAutofit/>
          </a:bodyPr>
          <a:lstStyle/>
          <a:p>
            <a:pPr algn="ctr"/>
            <a:r>
              <a:rPr lang="en-US" sz="800" cap="all" dirty="0">
                <a:latin typeface="Open Sans" panose="020B0606030504020204" pitchFamily="34" charset="0"/>
                <a:ea typeface="Open Sans" panose="020B0606030504020204" pitchFamily="34" charset="0"/>
                <a:cs typeface="Open Sans" panose="020B0606030504020204" pitchFamily="34" charset="0"/>
              </a:rPr>
              <a:t>1</a:t>
            </a:r>
          </a:p>
        </p:txBody>
      </p:sp>
      <p:sp>
        <p:nvSpPr>
          <p:cNvPr id="15" name="Oval 14">
            <a:extLst>
              <a:ext uri="{FF2B5EF4-FFF2-40B4-BE49-F238E27FC236}">
                <a16:creationId xmlns:a16="http://schemas.microsoft.com/office/drawing/2014/main" id="{ADAF8642-8DDF-9249-B2A8-1587644E1FE5}"/>
              </a:ext>
            </a:extLst>
          </p:cNvPr>
          <p:cNvSpPr>
            <a:spLocks noChangeAspect="1"/>
          </p:cNvSpPr>
          <p:nvPr/>
        </p:nvSpPr>
        <p:spPr>
          <a:xfrm>
            <a:off x="5885496" y="2186890"/>
            <a:ext cx="179111" cy="180000"/>
          </a:xfrm>
          <a:prstGeom prst="ellipse">
            <a:avLst/>
          </a:prstGeom>
          <a:solidFill>
            <a:srgbClr val="12AAEB"/>
          </a:solidFill>
          <a:ln>
            <a:solidFill>
              <a:srgbClr val="12AAEB"/>
            </a:solidFill>
          </a:ln>
          <a:effectLst>
            <a:outerShdw blurRad="40005" dist="12700" dir="3000000" algn="tl"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lIns="0" tIns="46800" rIns="0" bIns="46800" rtlCol="0" anchor="ctr">
            <a:noAutofit/>
          </a:bodyPr>
          <a:lstStyle/>
          <a:p>
            <a:pPr algn="ctr"/>
            <a:r>
              <a:rPr lang="en-US" sz="800" cap="all" dirty="0">
                <a:latin typeface="Open Sans" panose="020B0606030504020204" pitchFamily="34" charset="0"/>
                <a:ea typeface="Open Sans" panose="020B0606030504020204" pitchFamily="34" charset="0"/>
                <a:cs typeface="Open Sans" panose="020B0606030504020204" pitchFamily="34" charset="0"/>
              </a:rPr>
              <a:t>2</a:t>
            </a:r>
          </a:p>
        </p:txBody>
      </p:sp>
      <p:sp>
        <p:nvSpPr>
          <p:cNvPr id="16" name="Oval 15">
            <a:extLst>
              <a:ext uri="{FF2B5EF4-FFF2-40B4-BE49-F238E27FC236}">
                <a16:creationId xmlns:a16="http://schemas.microsoft.com/office/drawing/2014/main" id="{E49B1291-EF65-494E-9723-2FBB39AC2591}"/>
              </a:ext>
            </a:extLst>
          </p:cNvPr>
          <p:cNvSpPr>
            <a:spLocks noChangeAspect="1"/>
          </p:cNvSpPr>
          <p:nvPr/>
        </p:nvSpPr>
        <p:spPr>
          <a:xfrm>
            <a:off x="5882440" y="2509149"/>
            <a:ext cx="179111" cy="180000"/>
          </a:xfrm>
          <a:prstGeom prst="ellipse">
            <a:avLst/>
          </a:prstGeom>
          <a:solidFill>
            <a:srgbClr val="12AAEB"/>
          </a:solidFill>
          <a:ln>
            <a:solidFill>
              <a:srgbClr val="12AAEB"/>
            </a:solidFill>
          </a:ln>
          <a:effectLst>
            <a:outerShdw blurRad="40005" dist="12700" dir="3000000" algn="tl"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lIns="0" tIns="46800" rIns="0" bIns="46800" rtlCol="0" anchor="ctr">
            <a:noAutofit/>
          </a:bodyPr>
          <a:lstStyle/>
          <a:p>
            <a:pPr algn="ctr"/>
            <a:r>
              <a:rPr lang="en-US" sz="800" cap="all" dirty="0">
                <a:latin typeface="Open Sans" panose="020B0606030504020204" pitchFamily="34" charset="0"/>
                <a:ea typeface="Open Sans" panose="020B0606030504020204" pitchFamily="34" charset="0"/>
                <a:cs typeface="Open Sans" panose="020B0606030504020204" pitchFamily="34" charset="0"/>
              </a:rPr>
              <a:t>3</a:t>
            </a:r>
          </a:p>
        </p:txBody>
      </p:sp>
      <p:sp>
        <p:nvSpPr>
          <p:cNvPr id="17" name="Oval 16">
            <a:extLst>
              <a:ext uri="{FF2B5EF4-FFF2-40B4-BE49-F238E27FC236}">
                <a16:creationId xmlns:a16="http://schemas.microsoft.com/office/drawing/2014/main" id="{FB4C0DCA-6524-7348-9ED2-A7E363DEAD03}"/>
              </a:ext>
            </a:extLst>
          </p:cNvPr>
          <p:cNvSpPr>
            <a:spLocks noChangeAspect="1"/>
          </p:cNvSpPr>
          <p:nvPr/>
        </p:nvSpPr>
        <p:spPr>
          <a:xfrm>
            <a:off x="5886556" y="2774819"/>
            <a:ext cx="179111" cy="180000"/>
          </a:xfrm>
          <a:prstGeom prst="ellipse">
            <a:avLst/>
          </a:prstGeom>
          <a:solidFill>
            <a:srgbClr val="12AAEB"/>
          </a:solidFill>
          <a:ln>
            <a:solidFill>
              <a:srgbClr val="12AAEB"/>
            </a:solidFill>
          </a:ln>
          <a:effectLst>
            <a:outerShdw blurRad="40005" dist="12700" dir="3000000" algn="tl"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lIns="0" tIns="46800" rIns="0" bIns="46800" rtlCol="0" anchor="ctr">
            <a:noAutofit/>
          </a:bodyPr>
          <a:lstStyle/>
          <a:p>
            <a:pPr algn="ctr"/>
            <a:r>
              <a:rPr lang="en-US" sz="800" cap="all" dirty="0">
                <a:latin typeface="Open Sans" panose="020B0606030504020204" pitchFamily="34" charset="0"/>
                <a:ea typeface="Open Sans" panose="020B0606030504020204" pitchFamily="34" charset="0"/>
                <a:cs typeface="Open Sans" panose="020B0606030504020204" pitchFamily="34" charset="0"/>
              </a:rPr>
              <a:t>4</a:t>
            </a:r>
          </a:p>
        </p:txBody>
      </p:sp>
      <p:sp>
        <p:nvSpPr>
          <p:cNvPr id="18" name="Oval 17">
            <a:extLst>
              <a:ext uri="{FF2B5EF4-FFF2-40B4-BE49-F238E27FC236}">
                <a16:creationId xmlns:a16="http://schemas.microsoft.com/office/drawing/2014/main" id="{1274BB60-C945-AB4D-9693-A6FC657B63F1}"/>
              </a:ext>
            </a:extLst>
          </p:cNvPr>
          <p:cNvSpPr>
            <a:spLocks noChangeAspect="1"/>
          </p:cNvSpPr>
          <p:nvPr/>
        </p:nvSpPr>
        <p:spPr>
          <a:xfrm>
            <a:off x="5891016" y="3073789"/>
            <a:ext cx="179111" cy="180000"/>
          </a:xfrm>
          <a:prstGeom prst="ellipse">
            <a:avLst/>
          </a:prstGeom>
          <a:solidFill>
            <a:srgbClr val="12AAEB"/>
          </a:solidFill>
          <a:ln>
            <a:solidFill>
              <a:srgbClr val="12AAEB"/>
            </a:solidFill>
          </a:ln>
          <a:effectLst>
            <a:outerShdw blurRad="40005" dist="12700" dir="3000000" algn="tl"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lIns="0" tIns="46800" rIns="0" bIns="46800" rtlCol="0" anchor="ctr">
            <a:noAutofit/>
          </a:bodyPr>
          <a:lstStyle/>
          <a:p>
            <a:pPr algn="ctr"/>
            <a:r>
              <a:rPr lang="en-US" sz="800" cap="all" dirty="0">
                <a:latin typeface="Open Sans" panose="020B0606030504020204" pitchFamily="34" charset="0"/>
                <a:ea typeface="Open Sans" panose="020B0606030504020204" pitchFamily="34" charset="0"/>
                <a:cs typeface="Open Sans" panose="020B0606030504020204" pitchFamily="34" charset="0"/>
              </a:rPr>
              <a:t>5</a:t>
            </a:r>
          </a:p>
        </p:txBody>
      </p:sp>
      <p:sp>
        <p:nvSpPr>
          <p:cNvPr id="20" name="Oval 19">
            <a:extLst>
              <a:ext uri="{FF2B5EF4-FFF2-40B4-BE49-F238E27FC236}">
                <a16:creationId xmlns:a16="http://schemas.microsoft.com/office/drawing/2014/main" id="{11FAD960-86D4-BB46-865B-0ABF5F48D24B}"/>
              </a:ext>
            </a:extLst>
          </p:cNvPr>
          <p:cNvSpPr>
            <a:spLocks noChangeAspect="1"/>
          </p:cNvSpPr>
          <p:nvPr/>
        </p:nvSpPr>
        <p:spPr>
          <a:xfrm>
            <a:off x="5891016" y="3340557"/>
            <a:ext cx="179111" cy="180000"/>
          </a:xfrm>
          <a:prstGeom prst="ellipse">
            <a:avLst/>
          </a:prstGeom>
          <a:solidFill>
            <a:srgbClr val="12AAEB"/>
          </a:solidFill>
          <a:ln>
            <a:solidFill>
              <a:srgbClr val="12AAEB"/>
            </a:solidFill>
          </a:ln>
          <a:effectLst>
            <a:outerShdw blurRad="40005" dist="12700" dir="3000000" algn="tl"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lIns="0" tIns="46800" rIns="0" bIns="46800" rtlCol="0" anchor="ctr">
            <a:noAutofit/>
          </a:bodyPr>
          <a:lstStyle/>
          <a:p>
            <a:pPr algn="ctr"/>
            <a:r>
              <a:rPr lang="en-US" sz="800" cap="all" dirty="0">
                <a:latin typeface="Open Sans" panose="020B0606030504020204" pitchFamily="34" charset="0"/>
                <a:ea typeface="Open Sans" panose="020B0606030504020204" pitchFamily="34" charset="0"/>
                <a:cs typeface="Open Sans" panose="020B0606030504020204" pitchFamily="34" charset="0"/>
              </a:rPr>
              <a:t>6</a:t>
            </a:r>
          </a:p>
        </p:txBody>
      </p:sp>
      <p:grpSp>
        <p:nvGrpSpPr>
          <p:cNvPr id="19" name="Group 18"/>
          <p:cNvGrpSpPr>
            <a:grpSpLocks noChangeAspect="1"/>
          </p:cNvGrpSpPr>
          <p:nvPr/>
        </p:nvGrpSpPr>
        <p:grpSpPr>
          <a:xfrm>
            <a:off x="374319" y="320842"/>
            <a:ext cx="144000" cy="146120"/>
            <a:chOff x="-1080368" y="1835621"/>
            <a:chExt cx="754063" cy="765175"/>
          </a:xfrm>
        </p:grpSpPr>
        <p:sp>
          <p:nvSpPr>
            <p:cNvPr id="21"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2"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3620536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8C8C25-A371-D241-AF83-BABD8CF281D3}"/>
              </a:ext>
            </a:extLst>
          </p:cNvPr>
          <p:cNvSpPr/>
          <p:nvPr/>
        </p:nvSpPr>
        <p:spPr>
          <a:xfrm>
            <a:off x="182564" y="211138"/>
            <a:ext cx="8720136" cy="47418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3" name="TextBox 2">
            <a:extLst>
              <a:ext uri="{FF2B5EF4-FFF2-40B4-BE49-F238E27FC236}">
                <a16:creationId xmlns:a16="http://schemas.microsoft.com/office/drawing/2014/main" id="{19850A9D-8864-4049-BE33-4588FEBE2D01}"/>
              </a:ext>
            </a:extLst>
          </p:cNvPr>
          <p:cNvSpPr txBox="1">
            <a:spLocks noChangeArrowheads="1"/>
          </p:cNvSpPr>
          <p:nvPr/>
        </p:nvSpPr>
        <p:spPr bwMode="auto">
          <a:xfrm>
            <a:off x="592889" y="1065402"/>
            <a:ext cx="370574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Best Practice for A/B Testing</a:t>
            </a:r>
          </a:p>
        </p:txBody>
      </p:sp>
      <p:sp>
        <p:nvSpPr>
          <p:cNvPr id="4" name="Rectangle 3">
            <a:extLst>
              <a:ext uri="{FF2B5EF4-FFF2-40B4-BE49-F238E27FC236}">
                <a16:creationId xmlns:a16="http://schemas.microsoft.com/office/drawing/2014/main" id="{6E6DCC7A-D22D-2641-AC20-F10482F42D30}"/>
              </a:ext>
            </a:extLst>
          </p:cNvPr>
          <p:cNvSpPr/>
          <p:nvPr/>
        </p:nvSpPr>
        <p:spPr>
          <a:xfrm>
            <a:off x="719138" y="2240915"/>
            <a:ext cx="1246822" cy="879475"/>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5BD14D89-C0F8-CF46-91E5-6D0600501698}"/>
              </a:ext>
            </a:extLst>
          </p:cNvPr>
          <p:cNvSpPr/>
          <p:nvPr/>
        </p:nvSpPr>
        <p:spPr>
          <a:xfrm>
            <a:off x="2011680" y="2240915"/>
            <a:ext cx="1246822" cy="879475"/>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397CB22-B40D-C04F-ABE4-E9218F3E2700}"/>
              </a:ext>
            </a:extLst>
          </p:cNvPr>
          <p:cNvSpPr/>
          <p:nvPr/>
        </p:nvSpPr>
        <p:spPr>
          <a:xfrm>
            <a:off x="3304222" y="2240915"/>
            <a:ext cx="1246822" cy="879475"/>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DBF62DE-08F5-2C49-B50A-D5C1AE68CFE7}"/>
              </a:ext>
            </a:extLst>
          </p:cNvPr>
          <p:cNvSpPr/>
          <p:nvPr/>
        </p:nvSpPr>
        <p:spPr>
          <a:xfrm>
            <a:off x="4597083" y="2240914"/>
            <a:ext cx="1246822" cy="879475"/>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6906F73-E879-494B-B48A-B93107BA59CC}"/>
              </a:ext>
            </a:extLst>
          </p:cNvPr>
          <p:cNvSpPr/>
          <p:nvPr/>
        </p:nvSpPr>
        <p:spPr>
          <a:xfrm>
            <a:off x="5889625" y="2240915"/>
            <a:ext cx="1246822" cy="879475"/>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A4101C69-B22C-F142-BC3C-E9E047AFF462}"/>
              </a:ext>
            </a:extLst>
          </p:cNvPr>
          <p:cNvCxnSpPr/>
          <p:nvPr/>
        </p:nvCxnSpPr>
        <p:spPr>
          <a:xfrm>
            <a:off x="1314450" y="3120389"/>
            <a:ext cx="0" cy="324000"/>
          </a:xfrm>
          <a:prstGeom prst="line">
            <a:avLst/>
          </a:prstGeom>
          <a:ln>
            <a:solidFill>
              <a:srgbClr val="12AAEB"/>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B2CA5C-9170-2D41-BEE4-6B5ED7EAC860}"/>
              </a:ext>
            </a:extLst>
          </p:cNvPr>
          <p:cNvSpPr/>
          <p:nvPr/>
        </p:nvSpPr>
        <p:spPr>
          <a:xfrm>
            <a:off x="719457" y="3554161"/>
            <a:ext cx="1292223" cy="400110"/>
          </a:xfrm>
          <a:prstGeom prst="rect">
            <a:avLst/>
          </a:prstGeom>
        </p:spPr>
        <p:txBody>
          <a:bodyPr wrap="square">
            <a:spAutoFit/>
          </a:bodyPr>
          <a:lstStyle/>
          <a:p>
            <a:pPr eaLnBrk="1" hangingPunct="1"/>
            <a:r>
              <a:rPr lang="en-GB" sz="1000" dirty="0">
                <a:solidFill>
                  <a:srgbClr val="3B3B3B"/>
                </a:solidFill>
                <a:latin typeface="Open Sans" panose="020B0606030504020204" pitchFamily="34" charset="0"/>
                <a:ea typeface="Open Sans" panose="020B0606030504020204" pitchFamily="34" charset="0"/>
                <a:cs typeface="Open Sans" panose="020B0606030504020204" pitchFamily="34" charset="0"/>
              </a:rPr>
              <a:t>Pick one variable to test</a:t>
            </a:r>
          </a:p>
        </p:txBody>
      </p:sp>
      <p:sp>
        <p:nvSpPr>
          <p:cNvPr id="12" name="Rectangle 11">
            <a:extLst>
              <a:ext uri="{FF2B5EF4-FFF2-40B4-BE49-F238E27FC236}">
                <a16:creationId xmlns:a16="http://schemas.microsoft.com/office/drawing/2014/main" id="{5133D70D-30A2-9849-98CA-FF8DB788CE2C}"/>
              </a:ext>
            </a:extLst>
          </p:cNvPr>
          <p:cNvSpPr/>
          <p:nvPr/>
        </p:nvSpPr>
        <p:spPr>
          <a:xfrm>
            <a:off x="765969" y="2587625"/>
            <a:ext cx="1096962" cy="246221"/>
          </a:xfrm>
          <a:prstGeom prst="rect">
            <a:avLst/>
          </a:prstGeom>
        </p:spPr>
        <p:txBody>
          <a:bodyPr wrap="square">
            <a:spAutoFit/>
          </a:bodyPr>
          <a:lstStyle/>
          <a:p>
            <a:pPr algn="ctr"/>
            <a:r>
              <a:rPr lang="en-GB" sz="1000" dirty="0">
                <a:solidFill>
                  <a:schemeClr val="bg1"/>
                </a:solidFill>
                <a:latin typeface="Open Sans" charset="0"/>
                <a:ea typeface="Open Sans" charset="0"/>
                <a:cs typeface="Open Sans" charset="0"/>
              </a:rPr>
              <a:t>Step1</a:t>
            </a:r>
          </a:p>
        </p:txBody>
      </p:sp>
      <p:sp>
        <p:nvSpPr>
          <p:cNvPr id="13" name="Rectangle 12">
            <a:extLst>
              <a:ext uri="{FF2B5EF4-FFF2-40B4-BE49-F238E27FC236}">
                <a16:creationId xmlns:a16="http://schemas.microsoft.com/office/drawing/2014/main" id="{E8F2A78F-D992-4C4A-ACB2-FCE6E0AB0255}"/>
              </a:ext>
            </a:extLst>
          </p:cNvPr>
          <p:cNvSpPr/>
          <p:nvPr/>
        </p:nvSpPr>
        <p:spPr>
          <a:xfrm>
            <a:off x="2061051" y="2552760"/>
            <a:ext cx="1171732" cy="246221"/>
          </a:xfrm>
          <a:prstGeom prst="rect">
            <a:avLst/>
          </a:prstGeom>
        </p:spPr>
        <p:txBody>
          <a:bodyPr wrap="square">
            <a:spAutoFit/>
          </a:bodyPr>
          <a:lstStyle/>
          <a:p>
            <a:pPr algn="ctr"/>
            <a:r>
              <a:rPr lang="en-GB" sz="1000" dirty="0">
                <a:solidFill>
                  <a:srgbClr val="12AAEB"/>
                </a:solidFill>
                <a:latin typeface="Open Sans" charset="0"/>
                <a:ea typeface="Open Sans" charset="0"/>
                <a:cs typeface="Open Sans" charset="0"/>
              </a:rPr>
              <a:t>Step 2</a:t>
            </a:r>
          </a:p>
        </p:txBody>
      </p:sp>
      <p:sp>
        <p:nvSpPr>
          <p:cNvPr id="14" name="Rectangle 13">
            <a:extLst>
              <a:ext uri="{FF2B5EF4-FFF2-40B4-BE49-F238E27FC236}">
                <a16:creationId xmlns:a16="http://schemas.microsoft.com/office/drawing/2014/main" id="{E1C1EF21-2DCE-724F-ACFB-6F1FB71F121B}"/>
              </a:ext>
            </a:extLst>
          </p:cNvPr>
          <p:cNvSpPr/>
          <p:nvPr/>
        </p:nvSpPr>
        <p:spPr>
          <a:xfrm>
            <a:off x="3330257" y="2582196"/>
            <a:ext cx="1171732" cy="246221"/>
          </a:xfrm>
          <a:prstGeom prst="rect">
            <a:avLst/>
          </a:prstGeom>
        </p:spPr>
        <p:txBody>
          <a:bodyPr wrap="square">
            <a:spAutoFit/>
          </a:bodyPr>
          <a:lstStyle/>
          <a:p>
            <a:pPr algn="ctr"/>
            <a:r>
              <a:rPr lang="en-GB" sz="1000" dirty="0">
                <a:solidFill>
                  <a:srgbClr val="12AAEB"/>
                </a:solidFill>
                <a:latin typeface="Open Sans" charset="0"/>
                <a:ea typeface="Open Sans" charset="0"/>
                <a:cs typeface="Open Sans" charset="0"/>
              </a:rPr>
              <a:t>Step 3</a:t>
            </a:r>
          </a:p>
        </p:txBody>
      </p:sp>
      <p:sp>
        <p:nvSpPr>
          <p:cNvPr id="15" name="Rectangle 14">
            <a:extLst>
              <a:ext uri="{FF2B5EF4-FFF2-40B4-BE49-F238E27FC236}">
                <a16:creationId xmlns:a16="http://schemas.microsoft.com/office/drawing/2014/main" id="{078A5FA5-6E9C-B44C-BDFF-565361BF6C39}"/>
              </a:ext>
            </a:extLst>
          </p:cNvPr>
          <p:cNvSpPr/>
          <p:nvPr/>
        </p:nvSpPr>
        <p:spPr>
          <a:xfrm>
            <a:off x="4622164" y="2568174"/>
            <a:ext cx="1171732" cy="246221"/>
          </a:xfrm>
          <a:prstGeom prst="rect">
            <a:avLst/>
          </a:prstGeom>
        </p:spPr>
        <p:txBody>
          <a:bodyPr wrap="square">
            <a:spAutoFit/>
          </a:bodyPr>
          <a:lstStyle/>
          <a:p>
            <a:pPr algn="ctr"/>
            <a:r>
              <a:rPr lang="en-GB" sz="1000" dirty="0">
                <a:solidFill>
                  <a:srgbClr val="12AAEB"/>
                </a:solidFill>
                <a:latin typeface="Open Sans" charset="0"/>
                <a:ea typeface="Open Sans" charset="0"/>
                <a:cs typeface="Open Sans" charset="0"/>
              </a:rPr>
              <a:t>Step 4</a:t>
            </a:r>
          </a:p>
        </p:txBody>
      </p:sp>
      <p:sp>
        <p:nvSpPr>
          <p:cNvPr id="16" name="Rectangle 15">
            <a:extLst>
              <a:ext uri="{FF2B5EF4-FFF2-40B4-BE49-F238E27FC236}">
                <a16:creationId xmlns:a16="http://schemas.microsoft.com/office/drawing/2014/main" id="{10258615-3A3E-C942-A302-9F9213506C28}"/>
              </a:ext>
            </a:extLst>
          </p:cNvPr>
          <p:cNvSpPr/>
          <p:nvPr/>
        </p:nvSpPr>
        <p:spPr>
          <a:xfrm>
            <a:off x="5915025" y="2562333"/>
            <a:ext cx="1171732" cy="246221"/>
          </a:xfrm>
          <a:prstGeom prst="rect">
            <a:avLst/>
          </a:prstGeom>
        </p:spPr>
        <p:txBody>
          <a:bodyPr wrap="square">
            <a:spAutoFit/>
          </a:bodyPr>
          <a:lstStyle/>
          <a:p>
            <a:pPr algn="ctr"/>
            <a:r>
              <a:rPr lang="en-GB" sz="1000" dirty="0">
                <a:solidFill>
                  <a:srgbClr val="12AAEB"/>
                </a:solidFill>
                <a:latin typeface="Open Sans" charset="0"/>
                <a:ea typeface="Open Sans" charset="0"/>
                <a:cs typeface="Open Sans" charset="0"/>
              </a:rPr>
              <a:t>Step 5</a:t>
            </a:r>
          </a:p>
        </p:txBody>
      </p:sp>
      <p:grpSp>
        <p:nvGrpSpPr>
          <p:cNvPr id="17" name="Group 16"/>
          <p:cNvGrpSpPr>
            <a:grpSpLocks noChangeAspect="1"/>
          </p:cNvGrpSpPr>
          <p:nvPr/>
        </p:nvGrpSpPr>
        <p:grpSpPr>
          <a:xfrm>
            <a:off x="374319" y="320842"/>
            <a:ext cx="144000" cy="146120"/>
            <a:chOff x="-1080368" y="1835621"/>
            <a:chExt cx="754063" cy="765175"/>
          </a:xfrm>
        </p:grpSpPr>
        <p:sp>
          <p:nvSpPr>
            <p:cNvPr id="18"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9"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293840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822016-7490-9848-A356-ACDE73EC6574}"/>
              </a:ext>
            </a:extLst>
          </p:cNvPr>
          <p:cNvSpPr/>
          <p:nvPr/>
        </p:nvSpPr>
        <p:spPr>
          <a:xfrm>
            <a:off x="220663" y="2019300"/>
            <a:ext cx="8766175" cy="28987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6" name="Rectangle 15">
            <a:extLst>
              <a:ext uri="{FF2B5EF4-FFF2-40B4-BE49-F238E27FC236}">
                <a16:creationId xmlns:a16="http://schemas.microsoft.com/office/drawing/2014/main" id="{417D6E38-1457-CB48-A71E-D30347142DE3}"/>
              </a:ext>
            </a:extLst>
          </p:cNvPr>
          <p:cNvSpPr/>
          <p:nvPr/>
        </p:nvSpPr>
        <p:spPr>
          <a:xfrm>
            <a:off x="5086350" y="2678023"/>
            <a:ext cx="2847975" cy="1998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18" name="Picture 17">
            <a:extLst>
              <a:ext uri="{FF2B5EF4-FFF2-40B4-BE49-F238E27FC236}">
                <a16:creationId xmlns:a16="http://schemas.microsoft.com/office/drawing/2014/main" id="{30365743-ADD7-694A-B4D6-A0E30090969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86350" y="2357215"/>
            <a:ext cx="2847975" cy="1386531"/>
          </a:xfrm>
          <a:prstGeom prst="rect">
            <a:avLst/>
          </a:prstGeom>
        </p:spPr>
      </p:pic>
      <p:sp>
        <p:nvSpPr>
          <p:cNvPr id="2" name="Text Placeholder 7">
            <a:extLst>
              <a:ext uri="{FF2B5EF4-FFF2-40B4-BE49-F238E27FC236}">
                <a16:creationId xmlns:a16="http://schemas.microsoft.com/office/drawing/2014/main" id="{95384CC0-99B9-DF44-9F87-2BF003EA9398}"/>
              </a:ext>
            </a:extLst>
          </p:cNvPr>
          <p:cNvSpPr txBox="1">
            <a:spLocks/>
          </p:cNvSpPr>
          <p:nvPr/>
        </p:nvSpPr>
        <p:spPr>
          <a:xfrm>
            <a:off x="655638" y="966522"/>
            <a:ext cx="3370262" cy="330732"/>
          </a:xfrm>
          <a:prstGeom prst="rect">
            <a:avLst/>
          </a:prstGeom>
        </p:spPr>
        <p:txBody>
          <a:bodyPr>
            <a:normAutofit lnSpcReduction="10000"/>
          </a:bodyPr>
          <a:lstStyle>
            <a:lvl1pPr marL="0" indent="0" algn="l" defTabSz="685800" rtl="0" eaLnBrk="1" fontAlgn="base" hangingPunct="1">
              <a:lnSpc>
                <a:spcPct val="90000"/>
              </a:lnSpc>
              <a:spcBef>
                <a:spcPts val="750"/>
              </a:spcBef>
              <a:spcAft>
                <a:spcPct val="0"/>
              </a:spcAft>
              <a:buFont typeface="Arial" charset="0"/>
              <a:buNone/>
              <a:defRPr sz="1400" kern="1200" baseline="0">
                <a:solidFill>
                  <a:schemeClr val="bg1">
                    <a:lumMod val="50000"/>
                  </a:schemeClr>
                </a:solidFill>
                <a:latin typeface="+mn-lt"/>
                <a:ea typeface="+mn-ea"/>
                <a:cs typeface="+mn-cs"/>
              </a:defRPr>
            </a:lvl1pPr>
            <a:lvl2pPr marL="514350" indent="-171450" algn="l" defTabSz="685800"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1" fontAlgn="base" hangingPunct="1">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90"/>
              </a:spcBef>
              <a:spcAft>
                <a:spcPts val="90"/>
              </a:spcAft>
            </a:pPr>
            <a:r>
              <a:rPr lang="en-US" sz="1800" dirty="0">
                <a:solidFill>
                  <a:srgbClr val="444444"/>
                </a:solidFill>
                <a:latin typeface="Open Sans" charset="0"/>
                <a:ea typeface="Open Sans" charset="0"/>
                <a:cs typeface="Open Sans" charset="0"/>
              </a:rPr>
              <a:t>A/B Testing Tools and Plugins</a:t>
            </a:r>
          </a:p>
        </p:txBody>
      </p:sp>
      <p:sp>
        <p:nvSpPr>
          <p:cNvPr id="3" name="Rectangle 2">
            <a:extLst>
              <a:ext uri="{FF2B5EF4-FFF2-40B4-BE49-F238E27FC236}">
                <a16:creationId xmlns:a16="http://schemas.microsoft.com/office/drawing/2014/main" id="{FCCDFD07-44E0-ED47-A429-94653707D154}"/>
              </a:ext>
            </a:extLst>
          </p:cNvPr>
          <p:cNvSpPr/>
          <p:nvPr/>
        </p:nvSpPr>
        <p:spPr>
          <a:xfrm>
            <a:off x="5009499" y="4395490"/>
            <a:ext cx="4572000" cy="692497"/>
          </a:xfrm>
          <a:prstGeom prst="rect">
            <a:avLst/>
          </a:prstGeom>
        </p:spPr>
        <p:txBody>
          <a:bodyPr>
            <a:spAutoFit/>
          </a:bodyPr>
          <a:lstStyle/>
          <a:p>
            <a:pPr marL="0" indent="0">
              <a:buFont typeface="Arial"/>
              <a:buNone/>
            </a:pPr>
            <a:endParaRPr lang="en-US" dirty="0">
              <a:cs typeface="Open Sans" panose="020B0606030504020204" pitchFamily="34" charset="0"/>
            </a:endParaRPr>
          </a:p>
          <a:p>
            <a:pPr marL="0" indent="0">
              <a:buFont typeface="Arial"/>
              <a:buNone/>
            </a:pPr>
            <a:endParaRPr lang="en-US" dirty="0"/>
          </a:p>
          <a:p>
            <a:pPr marL="0" indent="0">
              <a:buFont typeface="Arial"/>
              <a:buNone/>
            </a:pPr>
            <a:endParaRPr lang="en-IE" dirty="0"/>
          </a:p>
        </p:txBody>
      </p:sp>
      <p:sp>
        <p:nvSpPr>
          <p:cNvPr id="5" name="Rectangle 4">
            <a:extLst>
              <a:ext uri="{FF2B5EF4-FFF2-40B4-BE49-F238E27FC236}">
                <a16:creationId xmlns:a16="http://schemas.microsoft.com/office/drawing/2014/main" id="{28574559-18F7-A94E-8E2B-7D06BABAA271}"/>
              </a:ext>
            </a:extLst>
          </p:cNvPr>
          <p:cNvSpPr/>
          <p:nvPr/>
        </p:nvSpPr>
        <p:spPr>
          <a:xfrm>
            <a:off x="645528" y="2967414"/>
            <a:ext cx="1506704" cy="397042"/>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5DEE0D-3051-304A-807C-F90983C4AF8D}"/>
              </a:ext>
            </a:extLst>
          </p:cNvPr>
          <p:cNvSpPr/>
          <p:nvPr/>
        </p:nvSpPr>
        <p:spPr>
          <a:xfrm>
            <a:off x="645669" y="3408196"/>
            <a:ext cx="1506704" cy="397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1D89ED-A90D-AA48-A48A-4BB74959B51D}"/>
              </a:ext>
            </a:extLst>
          </p:cNvPr>
          <p:cNvSpPr/>
          <p:nvPr/>
        </p:nvSpPr>
        <p:spPr>
          <a:xfrm>
            <a:off x="2203337" y="2960250"/>
            <a:ext cx="1506704" cy="397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F4FC94-59C6-CE45-B5AB-8B6B2292CF37}"/>
              </a:ext>
            </a:extLst>
          </p:cNvPr>
          <p:cNvSpPr/>
          <p:nvPr/>
        </p:nvSpPr>
        <p:spPr>
          <a:xfrm>
            <a:off x="722222" y="3055887"/>
            <a:ext cx="1378904" cy="246221"/>
          </a:xfrm>
          <a:prstGeom prst="rect">
            <a:avLst/>
          </a:prstGeom>
        </p:spPr>
        <p:txBody>
          <a:bodyPr wrap="none">
            <a:spAutoFit/>
          </a:bodyPr>
          <a:lstStyle/>
          <a:p>
            <a:r>
              <a:rPr lang="en-US" sz="1000" dirty="0">
                <a:solidFill>
                  <a:schemeClr val="bg1"/>
                </a:solidFill>
                <a:latin typeface="Open Sans" charset="0"/>
                <a:ea typeface="Open Sans" charset="0"/>
                <a:cs typeface="Open Sans" charset="0"/>
              </a:rPr>
              <a:t>NelioABTesting.com</a:t>
            </a:r>
          </a:p>
        </p:txBody>
      </p:sp>
      <p:sp>
        <p:nvSpPr>
          <p:cNvPr id="9" name="Rectangle 8">
            <a:extLst>
              <a:ext uri="{FF2B5EF4-FFF2-40B4-BE49-F238E27FC236}">
                <a16:creationId xmlns:a16="http://schemas.microsoft.com/office/drawing/2014/main" id="{8F35B57C-2F8B-DB47-B704-C73A0FC0255E}"/>
              </a:ext>
            </a:extLst>
          </p:cNvPr>
          <p:cNvSpPr/>
          <p:nvPr/>
        </p:nvSpPr>
        <p:spPr>
          <a:xfrm>
            <a:off x="721715" y="3497525"/>
            <a:ext cx="817853" cy="246221"/>
          </a:xfrm>
          <a:prstGeom prst="rect">
            <a:avLst/>
          </a:prstGeom>
        </p:spPr>
        <p:txBody>
          <a:bodyPr wrap="none">
            <a:spAutoFit/>
          </a:bodyPr>
          <a:lstStyle/>
          <a:p>
            <a:r>
              <a:rPr lang="en-US" sz="1000" dirty="0">
                <a:solidFill>
                  <a:srgbClr val="36A5E9"/>
                </a:solidFill>
                <a:latin typeface="Open Sans" panose="020B0606030504020204" pitchFamily="34" charset="0"/>
                <a:ea typeface="Open Sans" panose="020B0606030504020204" pitchFamily="34" charset="0"/>
                <a:cs typeface="Open Sans" panose="020B0606030504020204" pitchFamily="34" charset="0"/>
              </a:rPr>
              <a:t>Optimizely</a:t>
            </a:r>
          </a:p>
        </p:txBody>
      </p:sp>
      <p:sp>
        <p:nvSpPr>
          <p:cNvPr id="10" name="Rectangle 9">
            <a:extLst>
              <a:ext uri="{FF2B5EF4-FFF2-40B4-BE49-F238E27FC236}">
                <a16:creationId xmlns:a16="http://schemas.microsoft.com/office/drawing/2014/main" id="{AB11A475-245A-1344-9B91-454F0D752721}"/>
              </a:ext>
            </a:extLst>
          </p:cNvPr>
          <p:cNvSpPr/>
          <p:nvPr/>
        </p:nvSpPr>
        <p:spPr>
          <a:xfrm>
            <a:off x="2183025" y="3048192"/>
            <a:ext cx="1542410" cy="246221"/>
          </a:xfrm>
          <a:prstGeom prst="rect">
            <a:avLst/>
          </a:prstGeom>
        </p:spPr>
        <p:txBody>
          <a:bodyPr wrap="none">
            <a:spAutoFit/>
          </a:bodyPr>
          <a:lstStyle/>
          <a:p>
            <a:r>
              <a:rPr lang="en-US" sz="1000" dirty="0">
                <a:solidFill>
                  <a:srgbClr val="36A5E9"/>
                </a:solidFill>
                <a:latin typeface="Open Sans" panose="020B0606030504020204" pitchFamily="34" charset="0"/>
                <a:ea typeface="Open Sans" panose="020B0606030504020204" pitchFamily="34" charset="0"/>
                <a:cs typeface="Open Sans" panose="020B0606030504020204" pitchFamily="34" charset="0"/>
              </a:rPr>
              <a:t>SimplePageTester.com</a:t>
            </a:r>
          </a:p>
        </p:txBody>
      </p:sp>
      <p:sp>
        <p:nvSpPr>
          <p:cNvPr id="11" name="Rectangle 10">
            <a:extLst>
              <a:ext uri="{FF2B5EF4-FFF2-40B4-BE49-F238E27FC236}">
                <a16:creationId xmlns:a16="http://schemas.microsoft.com/office/drawing/2014/main" id="{55C4DDF1-328C-5B4E-943C-BD877FF29783}"/>
              </a:ext>
            </a:extLst>
          </p:cNvPr>
          <p:cNvSpPr/>
          <p:nvPr/>
        </p:nvSpPr>
        <p:spPr>
          <a:xfrm>
            <a:off x="2203337" y="3394790"/>
            <a:ext cx="1506704" cy="397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CA789B3-FD0F-B94F-9C25-7D98C25FF3ED}"/>
              </a:ext>
            </a:extLst>
          </p:cNvPr>
          <p:cNvSpPr/>
          <p:nvPr/>
        </p:nvSpPr>
        <p:spPr>
          <a:xfrm>
            <a:off x="2286000" y="3479311"/>
            <a:ext cx="1172116" cy="246221"/>
          </a:xfrm>
          <a:prstGeom prst="rect">
            <a:avLst/>
          </a:prstGeom>
        </p:spPr>
        <p:txBody>
          <a:bodyPr wrap="none">
            <a:spAutoFit/>
          </a:bodyPr>
          <a:lstStyle/>
          <a:p>
            <a:r>
              <a:rPr lang="en-US" sz="1000" dirty="0">
                <a:solidFill>
                  <a:srgbClr val="36A5E9"/>
                </a:solidFill>
                <a:latin typeface="Open Sans" panose="020B0606030504020204" pitchFamily="34" charset="0"/>
                <a:ea typeface="Open Sans" panose="020B0606030504020204" pitchFamily="34" charset="0"/>
                <a:cs typeface="Open Sans" panose="020B0606030504020204" pitchFamily="34" charset="0"/>
              </a:rPr>
              <a:t>Five Second Test</a:t>
            </a:r>
          </a:p>
        </p:txBody>
      </p:sp>
      <p:sp>
        <p:nvSpPr>
          <p:cNvPr id="13" name="Rectangle 12">
            <a:extLst>
              <a:ext uri="{FF2B5EF4-FFF2-40B4-BE49-F238E27FC236}">
                <a16:creationId xmlns:a16="http://schemas.microsoft.com/office/drawing/2014/main" id="{055AE311-949B-1B4C-BC16-30A3B3C385FA}"/>
              </a:ext>
            </a:extLst>
          </p:cNvPr>
          <p:cNvSpPr/>
          <p:nvPr/>
        </p:nvSpPr>
        <p:spPr>
          <a:xfrm>
            <a:off x="645669" y="3846138"/>
            <a:ext cx="1506704" cy="397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E074D8-13C7-DB42-B31E-758691E8E1AC}"/>
              </a:ext>
            </a:extLst>
          </p:cNvPr>
          <p:cNvSpPr/>
          <p:nvPr/>
        </p:nvSpPr>
        <p:spPr>
          <a:xfrm>
            <a:off x="747115" y="3935467"/>
            <a:ext cx="595035" cy="246221"/>
          </a:xfrm>
          <a:prstGeom prst="rect">
            <a:avLst/>
          </a:prstGeom>
        </p:spPr>
        <p:txBody>
          <a:bodyPr wrap="none">
            <a:spAutoFit/>
          </a:bodyPr>
          <a:lstStyle/>
          <a:p>
            <a:r>
              <a:rPr lang="en-US" sz="1000" dirty="0">
                <a:solidFill>
                  <a:srgbClr val="36A5E9"/>
                </a:solidFill>
                <a:latin typeface="Open Sans" panose="020B0606030504020204" pitchFamily="34" charset="0"/>
                <a:ea typeface="Open Sans" panose="020B0606030504020204" pitchFamily="34" charset="0"/>
                <a:cs typeface="Open Sans" panose="020B0606030504020204" pitchFamily="34" charset="0"/>
              </a:rPr>
              <a:t>VWMO</a:t>
            </a:r>
          </a:p>
        </p:txBody>
      </p:sp>
      <p:sp>
        <p:nvSpPr>
          <p:cNvPr id="17" name="Rectangle 16">
            <a:extLst>
              <a:ext uri="{FF2B5EF4-FFF2-40B4-BE49-F238E27FC236}">
                <a16:creationId xmlns:a16="http://schemas.microsoft.com/office/drawing/2014/main" id="{71D02CF1-2E8F-274A-90AF-9D0213480DF9}"/>
              </a:ext>
            </a:extLst>
          </p:cNvPr>
          <p:cNvSpPr/>
          <p:nvPr/>
        </p:nvSpPr>
        <p:spPr>
          <a:xfrm>
            <a:off x="5086350" y="3982606"/>
            <a:ext cx="2847975" cy="400110"/>
          </a:xfrm>
          <a:prstGeom prst="rect">
            <a:avLst/>
          </a:prstGeom>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Good for testing different elements on a WordPress site </a:t>
            </a:r>
          </a:p>
        </p:txBody>
      </p:sp>
      <p:grpSp>
        <p:nvGrpSpPr>
          <p:cNvPr id="19" name="Group 18"/>
          <p:cNvGrpSpPr>
            <a:grpSpLocks noChangeAspect="1"/>
          </p:cNvGrpSpPr>
          <p:nvPr/>
        </p:nvGrpSpPr>
        <p:grpSpPr>
          <a:xfrm>
            <a:off x="374319" y="320842"/>
            <a:ext cx="144000" cy="146120"/>
            <a:chOff x="-1080368" y="1835621"/>
            <a:chExt cx="754063" cy="765175"/>
          </a:xfrm>
        </p:grpSpPr>
        <p:sp>
          <p:nvSpPr>
            <p:cNvPr id="20"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1"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84917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3999" cy="5143500"/>
          </a:xfrm>
          <a:prstGeom prst="rect">
            <a:avLst/>
          </a:prstGeom>
        </p:spPr>
      </p:pic>
    </p:spTree>
    <p:custDataLst>
      <p:tags r:id="rId1"/>
    </p:custDataLst>
    <p:extLst>
      <p:ext uri="{BB962C8B-B14F-4D97-AF65-F5344CB8AC3E}">
        <p14:creationId xmlns:p14="http://schemas.microsoft.com/office/powerpoint/2010/main" val="2961680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3999" cy="5143500"/>
          </a:xfrm>
          <a:prstGeom prst="rect">
            <a:avLst/>
          </a:prstGeom>
        </p:spPr>
      </p:pic>
    </p:spTree>
    <p:custDataLst>
      <p:tags r:id="rId1"/>
    </p:custDataLst>
    <p:extLst>
      <p:ext uri="{BB962C8B-B14F-4D97-AF65-F5344CB8AC3E}">
        <p14:creationId xmlns:p14="http://schemas.microsoft.com/office/powerpoint/2010/main" val="5210966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UX versus UI</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eaLnBrk="0" hangingPunct="0">
              <a:spcBef>
                <a:spcPct val="0"/>
              </a:spcBef>
            </a:pPr>
            <a:r>
              <a:rPr lang="en-US" sz="1200" dirty="0">
                <a:solidFill>
                  <a:srgbClr val="898989"/>
                </a:solidFill>
                <a:latin typeface="Open Sans" charset="0"/>
                <a:ea typeface="Open Sans" charset="0"/>
                <a:cs typeface="Open Sans" charset="0"/>
              </a:rPr>
              <a:t>What is user experience?</a:t>
            </a:r>
          </a:p>
        </p:txBody>
      </p:sp>
      <p:sp>
        <p:nvSpPr>
          <p:cNvPr id="8" name="Content Placeholder 2"/>
          <p:cNvSpPr txBox="1">
            <a:spLocks/>
          </p:cNvSpPr>
          <p:nvPr/>
        </p:nvSpPr>
        <p:spPr>
          <a:xfrm>
            <a:off x="1626945" y="2181181"/>
            <a:ext cx="5957465" cy="1656183"/>
          </a:xfrm>
          <a:prstGeom prst="rect">
            <a:avLst/>
          </a:prstGeom>
        </p:spPr>
        <p:txBody>
          <a:bodyPr vert="horz" lIns="91440" tIns="45720" rIns="91440" bIns="45720" numCol="1" spcCol="360000" rtlCol="0">
            <a:noAutofit/>
          </a:bodyPr>
          <a:lstStyle>
            <a:lvl1pPr marL="0" indent="0" algn="l" defTabSz="457200" rtl="0" eaLnBrk="1" latinLnBrk="0" hangingPunct="1">
              <a:lnSpc>
                <a:spcPct val="130000"/>
              </a:lnSpc>
              <a:spcBef>
                <a:spcPct val="20000"/>
              </a:spcBef>
              <a:buFont typeface="Arial"/>
              <a:buNone/>
              <a:defRPr sz="1200" kern="1200">
                <a:solidFill>
                  <a:srgbClr val="626A6F"/>
                </a:solidFill>
                <a:latin typeface="Open Sans"/>
                <a:ea typeface="+mn-ea"/>
                <a:cs typeface="Open Sans"/>
              </a:defRPr>
            </a:lvl1pPr>
            <a:lvl2pPr marL="457200" indent="0" algn="l" defTabSz="457200" rtl="0" eaLnBrk="1" latinLnBrk="0" hangingPunct="1">
              <a:spcBef>
                <a:spcPct val="20000"/>
              </a:spcBef>
              <a:buFont typeface="Arial"/>
              <a:buNone/>
              <a:defRPr sz="1400" kern="1200">
                <a:solidFill>
                  <a:srgbClr val="626A6F"/>
                </a:solidFill>
                <a:latin typeface="Open Sans"/>
                <a:ea typeface="+mn-ea"/>
                <a:cs typeface="Open Sans"/>
              </a:defRPr>
            </a:lvl2pPr>
            <a:lvl3pPr marL="914400" indent="0" algn="l" defTabSz="457200" rtl="0" eaLnBrk="1" latinLnBrk="0" hangingPunct="1">
              <a:spcBef>
                <a:spcPct val="20000"/>
              </a:spcBef>
              <a:buFont typeface="Arial"/>
              <a:buNone/>
              <a:defRPr sz="1400" kern="1200">
                <a:solidFill>
                  <a:srgbClr val="626A6F"/>
                </a:solidFill>
                <a:latin typeface="Open Sans"/>
                <a:ea typeface="+mn-ea"/>
                <a:cs typeface="Open Sans"/>
              </a:defRPr>
            </a:lvl3pPr>
            <a:lvl4pPr marL="1371600" indent="0" algn="l" defTabSz="457200" rtl="0" eaLnBrk="1" latinLnBrk="0" hangingPunct="1">
              <a:spcBef>
                <a:spcPct val="20000"/>
              </a:spcBef>
              <a:buFont typeface="Arial"/>
              <a:buNone/>
              <a:defRPr sz="1400" kern="1200">
                <a:solidFill>
                  <a:srgbClr val="626A6F"/>
                </a:solidFill>
                <a:latin typeface="Open Sans"/>
                <a:ea typeface="+mn-ea"/>
                <a:cs typeface="Open Sans"/>
              </a:defRPr>
            </a:lvl4pPr>
            <a:lvl5pPr marL="1828800" indent="0" algn="l" defTabSz="457200" rtl="0" eaLnBrk="1" latinLnBrk="0" hangingPunct="1">
              <a:spcBef>
                <a:spcPct val="20000"/>
              </a:spcBef>
              <a:buFont typeface="Arial"/>
              <a:buNone/>
              <a:defRPr sz="1400" kern="1200">
                <a:solidFill>
                  <a:srgbClr val="626A6F"/>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E" sz="1800" dirty="0">
                <a:solidFill>
                  <a:srgbClr val="1998E6"/>
                </a:solidFill>
                <a:latin typeface="Open Sans Light"/>
                <a:ea typeface="Open Sans" panose="020B0606030504020204" pitchFamily="34" charset="0"/>
                <a:cs typeface="Open Sans Light"/>
              </a:rPr>
              <a:t>User experience is defined as a person’s perceptions and responses resulting from the use and or anticipated use of a product, system, or service.</a:t>
            </a:r>
          </a:p>
        </p:txBody>
      </p:sp>
      <p:sp>
        <p:nvSpPr>
          <p:cNvPr id="9" name="Shape 2552"/>
          <p:cNvSpPr/>
          <p:nvPr/>
        </p:nvSpPr>
        <p:spPr>
          <a:xfrm>
            <a:off x="727955" y="2294720"/>
            <a:ext cx="681701" cy="619569"/>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81058" y="3513889"/>
            <a:ext cx="1209786" cy="539905"/>
          </a:xfrm>
          <a:prstGeom prst="rect">
            <a:avLst/>
          </a:prstGeom>
        </p:spPr>
      </p:pic>
      <p:grpSp>
        <p:nvGrpSpPr>
          <p:cNvPr id="10" name="Group 9"/>
          <p:cNvGrpSpPr>
            <a:grpSpLocks noChangeAspect="1"/>
          </p:cNvGrpSpPr>
          <p:nvPr/>
        </p:nvGrpSpPr>
        <p:grpSpPr>
          <a:xfrm>
            <a:off x="374319" y="320842"/>
            <a:ext cx="144000" cy="146120"/>
            <a:chOff x="-1080368" y="1835621"/>
            <a:chExt cx="754063" cy="765175"/>
          </a:xfrm>
        </p:grpSpPr>
        <p:sp>
          <p:nvSpPr>
            <p:cNvPr id="11"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2"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139420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UX versus UI</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eaLnBrk="0" hangingPunct="0">
              <a:spcBef>
                <a:spcPct val="0"/>
              </a:spcBef>
            </a:pPr>
            <a:r>
              <a:rPr lang="en-US" sz="1200" dirty="0">
                <a:solidFill>
                  <a:srgbClr val="898989"/>
                </a:solidFill>
                <a:latin typeface="Open Sans" charset="0"/>
                <a:ea typeface="Open Sans" charset="0"/>
                <a:cs typeface="Open Sans" charset="0"/>
              </a:rPr>
              <a:t>What is a user interface?</a:t>
            </a:r>
          </a:p>
        </p:txBody>
      </p:sp>
      <p:sp>
        <p:nvSpPr>
          <p:cNvPr id="8" name="Content Placeholder 2"/>
          <p:cNvSpPr txBox="1">
            <a:spLocks/>
          </p:cNvSpPr>
          <p:nvPr/>
        </p:nvSpPr>
        <p:spPr>
          <a:xfrm>
            <a:off x="1626945" y="2197783"/>
            <a:ext cx="5957465" cy="1656183"/>
          </a:xfrm>
          <a:prstGeom prst="rect">
            <a:avLst/>
          </a:prstGeom>
        </p:spPr>
        <p:txBody>
          <a:bodyPr vert="horz" lIns="91440" tIns="45720" rIns="91440" bIns="45720" numCol="1" spcCol="360000" rtlCol="0">
            <a:noAutofit/>
          </a:bodyPr>
          <a:lstStyle>
            <a:lvl1pPr marL="0" indent="0" algn="l" defTabSz="457200" rtl="0" eaLnBrk="1" latinLnBrk="0" hangingPunct="1">
              <a:lnSpc>
                <a:spcPct val="130000"/>
              </a:lnSpc>
              <a:spcBef>
                <a:spcPct val="20000"/>
              </a:spcBef>
              <a:buFont typeface="Arial"/>
              <a:buNone/>
              <a:defRPr sz="1200" kern="1200">
                <a:solidFill>
                  <a:srgbClr val="626A6F"/>
                </a:solidFill>
                <a:latin typeface="Open Sans"/>
                <a:ea typeface="+mn-ea"/>
                <a:cs typeface="Open Sans"/>
              </a:defRPr>
            </a:lvl1pPr>
            <a:lvl2pPr marL="457200" indent="0" algn="l" defTabSz="457200" rtl="0" eaLnBrk="1" latinLnBrk="0" hangingPunct="1">
              <a:spcBef>
                <a:spcPct val="20000"/>
              </a:spcBef>
              <a:buFont typeface="Arial"/>
              <a:buNone/>
              <a:defRPr sz="1400" kern="1200">
                <a:solidFill>
                  <a:srgbClr val="626A6F"/>
                </a:solidFill>
                <a:latin typeface="Open Sans"/>
                <a:ea typeface="+mn-ea"/>
                <a:cs typeface="Open Sans"/>
              </a:defRPr>
            </a:lvl2pPr>
            <a:lvl3pPr marL="914400" indent="0" algn="l" defTabSz="457200" rtl="0" eaLnBrk="1" latinLnBrk="0" hangingPunct="1">
              <a:spcBef>
                <a:spcPct val="20000"/>
              </a:spcBef>
              <a:buFont typeface="Arial"/>
              <a:buNone/>
              <a:defRPr sz="1400" kern="1200">
                <a:solidFill>
                  <a:srgbClr val="626A6F"/>
                </a:solidFill>
                <a:latin typeface="Open Sans"/>
                <a:ea typeface="+mn-ea"/>
                <a:cs typeface="Open Sans"/>
              </a:defRPr>
            </a:lvl3pPr>
            <a:lvl4pPr marL="1371600" indent="0" algn="l" defTabSz="457200" rtl="0" eaLnBrk="1" latinLnBrk="0" hangingPunct="1">
              <a:spcBef>
                <a:spcPct val="20000"/>
              </a:spcBef>
              <a:buFont typeface="Arial"/>
              <a:buNone/>
              <a:defRPr sz="1400" kern="1200">
                <a:solidFill>
                  <a:srgbClr val="626A6F"/>
                </a:solidFill>
                <a:latin typeface="Open Sans"/>
                <a:ea typeface="+mn-ea"/>
                <a:cs typeface="Open Sans"/>
              </a:defRPr>
            </a:lvl4pPr>
            <a:lvl5pPr marL="1828800" indent="0" algn="l" defTabSz="457200" rtl="0" eaLnBrk="1" latinLnBrk="0" hangingPunct="1">
              <a:spcBef>
                <a:spcPct val="20000"/>
              </a:spcBef>
              <a:buFont typeface="Arial"/>
              <a:buNone/>
              <a:defRPr sz="1400" kern="1200">
                <a:solidFill>
                  <a:srgbClr val="626A6F"/>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E" sz="1800" dirty="0">
                <a:solidFill>
                  <a:srgbClr val="1998E6"/>
                </a:solidFill>
                <a:latin typeface="Open Sans Light"/>
                <a:ea typeface="Open Sans" panose="020B0606030504020204" pitchFamily="34" charset="0"/>
                <a:cs typeface="Open Sans Light"/>
              </a:rPr>
              <a:t>UI is the platform on which the user and website interact with one another. This includes elements such as clickable links, forms, and other actions a user can complete on a website.</a:t>
            </a:r>
          </a:p>
        </p:txBody>
      </p:sp>
      <p:sp>
        <p:nvSpPr>
          <p:cNvPr id="9" name="Shape 2552"/>
          <p:cNvSpPr/>
          <p:nvPr/>
        </p:nvSpPr>
        <p:spPr>
          <a:xfrm>
            <a:off x="727955" y="2311322"/>
            <a:ext cx="681701" cy="619569"/>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p>
        </p:txBody>
      </p:sp>
      <p:grpSp>
        <p:nvGrpSpPr>
          <p:cNvPr id="10" name="Group 9"/>
          <p:cNvGrpSpPr>
            <a:grpSpLocks noChangeAspect="1"/>
          </p:cNvGrpSpPr>
          <p:nvPr/>
        </p:nvGrpSpPr>
        <p:grpSpPr>
          <a:xfrm>
            <a:off x="374319" y="320842"/>
            <a:ext cx="144000" cy="146120"/>
            <a:chOff x="-1080368" y="1835621"/>
            <a:chExt cx="754063" cy="765175"/>
          </a:xfrm>
        </p:grpSpPr>
        <p:sp>
          <p:nvSpPr>
            <p:cNvPr id="11"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2"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590485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UX versus UI</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eaLnBrk="0" hangingPunct="0">
              <a:spcBef>
                <a:spcPct val="0"/>
              </a:spcBef>
            </a:pPr>
            <a:r>
              <a:rPr lang="en-US" sz="1200" dirty="0">
                <a:solidFill>
                  <a:srgbClr val="898989"/>
                </a:solidFill>
                <a:latin typeface="Open Sans" charset="0"/>
                <a:ea typeface="Open Sans" charset="0"/>
                <a:cs typeface="Open Sans" charset="0"/>
              </a:rPr>
              <a:t>The difference between UX and UI</a:t>
            </a:r>
          </a:p>
        </p:txBody>
      </p:sp>
      <p:graphicFrame>
        <p:nvGraphicFramePr>
          <p:cNvPr id="11" name="Table 10"/>
          <p:cNvGraphicFramePr>
            <a:graphicFrameLocks noGrp="1"/>
          </p:cNvGraphicFramePr>
          <p:nvPr/>
        </p:nvGraphicFramePr>
        <p:xfrm>
          <a:off x="760345" y="2023469"/>
          <a:ext cx="6066060" cy="1844860"/>
        </p:xfrm>
        <a:graphic>
          <a:graphicData uri="http://schemas.openxmlformats.org/drawingml/2006/table">
            <a:tbl>
              <a:tblPr firstRow="1" bandRow="1"/>
              <a:tblGrid>
                <a:gridCol w="3033030">
                  <a:extLst>
                    <a:ext uri="{9D8B030D-6E8A-4147-A177-3AD203B41FA5}">
                      <a16:colId xmlns:a16="http://schemas.microsoft.com/office/drawing/2014/main" val="20000"/>
                    </a:ext>
                  </a:extLst>
                </a:gridCol>
                <a:gridCol w="3033030">
                  <a:extLst>
                    <a:ext uri="{9D8B030D-6E8A-4147-A177-3AD203B41FA5}">
                      <a16:colId xmlns:a16="http://schemas.microsoft.com/office/drawing/2014/main" val="20001"/>
                    </a:ext>
                  </a:extLst>
                </a:gridCol>
              </a:tblGrid>
              <a:tr h="376583">
                <a:tc>
                  <a:txBody>
                    <a:bodyPr/>
                    <a:lstStyle/>
                    <a:p>
                      <a:pPr algn="ctr">
                        <a:defRPr sz="1800" b="0">
                          <a:solidFill>
                            <a:srgbClr val="000000"/>
                          </a:solidFill>
                        </a:defRPr>
                      </a:pPr>
                      <a:r>
                        <a:rPr lang="en-IE" sz="1300" b="0" dirty="0">
                          <a:solidFill>
                            <a:schemeClr val="bg1"/>
                          </a:solidFill>
                          <a:latin typeface="Open Sans" panose="020B0606030504020204" pitchFamily="34" charset="0"/>
                          <a:ea typeface="Open Sans "/>
                          <a:cs typeface="Open Sans "/>
                          <a:sym typeface="Open Sans "/>
                        </a:rPr>
                        <a:t>UX</a:t>
                      </a:r>
                      <a:r>
                        <a:rPr lang="en-IE" sz="1300" b="0" baseline="0" dirty="0">
                          <a:solidFill>
                            <a:schemeClr val="bg1"/>
                          </a:solidFill>
                          <a:latin typeface="Open Sans" panose="020B0606030504020204" pitchFamily="34" charset="0"/>
                          <a:ea typeface="Open Sans "/>
                          <a:cs typeface="Open Sans "/>
                          <a:sym typeface="Open Sans "/>
                        </a:rPr>
                        <a:t> - </a:t>
                      </a:r>
                      <a:r>
                        <a:rPr lang="en-IE" sz="1300" b="0" i="1" dirty="0">
                          <a:solidFill>
                            <a:schemeClr val="bg1"/>
                          </a:solidFill>
                          <a:latin typeface="Open Sans" panose="020B0606030504020204" pitchFamily="34" charset="0"/>
                          <a:ea typeface="Open Sans "/>
                          <a:cs typeface="Open Sans "/>
                          <a:sym typeface="Open Sans "/>
                        </a:rPr>
                        <a:t>The experience</a:t>
                      </a:r>
                      <a:endParaRPr sz="1300" b="0" i="1" dirty="0">
                        <a:solidFill>
                          <a:schemeClr val="bg1"/>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rgbClr val="13324D"/>
                    </a:solidFill>
                  </a:tcPr>
                </a:tc>
                <a:tc>
                  <a:txBody>
                    <a:bodyPr/>
                    <a:lstStyle/>
                    <a:p>
                      <a:pPr algn="ctr">
                        <a:defRPr sz="1800" b="0">
                          <a:solidFill>
                            <a:srgbClr val="000000"/>
                          </a:solidFill>
                        </a:defRPr>
                      </a:pPr>
                      <a:r>
                        <a:rPr lang="en-IE" sz="1300" b="0" dirty="0">
                          <a:solidFill>
                            <a:schemeClr val="bg1"/>
                          </a:solidFill>
                          <a:latin typeface="Open Sans" panose="020B0606030504020204" pitchFamily="34" charset="0"/>
                          <a:ea typeface="Open Sans "/>
                          <a:cs typeface="Open Sans "/>
                          <a:sym typeface="Open Sans "/>
                        </a:rPr>
                        <a:t>UI</a:t>
                      </a:r>
                      <a:r>
                        <a:rPr lang="en-IE" sz="1300" b="0" baseline="0" dirty="0">
                          <a:solidFill>
                            <a:schemeClr val="bg1"/>
                          </a:solidFill>
                          <a:latin typeface="Open Sans" panose="020B0606030504020204" pitchFamily="34" charset="0"/>
                          <a:ea typeface="Open Sans "/>
                          <a:cs typeface="Open Sans "/>
                          <a:sym typeface="Open Sans "/>
                        </a:rPr>
                        <a:t> - </a:t>
                      </a:r>
                      <a:r>
                        <a:rPr lang="en-IE" sz="1300" b="0" i="1" kern="1200" dirty="0">
                          <a:solidFill>
                            <a:schemeClr val="bg1"/>
                          </a:solidFill>
                          <a:latin typeface="Open Sans" panose="020B0606030504020204" pitchFamily="34" charset="0"/>
                          <a:ea typeface="Open Sans "/>
                          <a:cs typeface="Open Sans "/>
                          <a:sym typeface="Open Sans "/>
                        </a:rPr>
                        <a:t>The medium</a:t>
                      </a:r>
                      <a:endParaRPr sz="1300" b="0" i="1" kern="1200" dirty="0">
                        <a:solidFill>
                          <a:schemeClr val="bg1"/>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rgbClr val="13324D"/>
                    </a:solidFill>
                  </a:tcPr>
                </a:tc>
                <a:extLst>
                  <a:ext uri="{0D108BD9-81ED-4DB2-BD59-A6C34878D82A}">
                    <a16:rowId xmlns:a16="http://schemas.microsoft.com/office/drawing/2014/main" val="10000"/>
                  </a:ext>
                </a:extLst>
              </a:tr>
              <a:tr h="487361">
                <a:tc>
                  <a:txBody>
                    <a:bodyPr/>
                    <a:lstStyle/>
                    <a:p>
                      <a:pPr algn="ctr">
                        <a:lnSpc>
                          <a:spcPct val="120000"/>
                        </a:lnSpc>
                        <a:defRPr sz="1800"/>
                      </a:pPr>
                      <a:r>
                        <a:rPr lang="en-IE" sz="1100" kern="1200" dirty="0">
                          <a:solidFill>
                            <a:srgbClr val="3B3B3B"/>
                          </a:solidFill>
                          <a:latin typeface="Open Sans" panose="020B0606030504020204" pitchFamily="34" charset="0"/>
                          <a:ea typeface="Open Sans "/>
                          <a:cs typeface="Open Sans "/>
                          <a:sym typeface="Open Sans "/>
                        </a:rPr>
                        <a:t>Interaction design</a:t>
                      </a:r>
                      <a:endParaRPr sz="11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IE" sz="1100" kern="1200" dirty="0">
                          <a:solidFill>
                            <a:srgbClr val="3B3B3B"/>
                          </a:solidFill>
                          <a:latin typeface="Open Sans" panose="020B0606030504020204" pitchFamily="34" charset="0"/>
                          <a:ea typeface="Open Sans "/>
                          <a:cs typeface="Open Sans "/>
                          <a:sym typeface="Open Sans "/>
                        </a:rPr>
                        <a:t>Visual design</a:t>
                      </a:r>
                      <a:endParaRPr sz="11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54219">
                <a:tc>
                  <a:txBody>
                    <a:bodyPr/>
                    <a:lstStyle/>
                    <a:p>
                      <a:pPr marL="0" marR="0" lvl="0" indent="0" algn="ctr" defTabSz="457200" rtl="0" eaLnBrk="1" fontAlgn="auto" latinLnBrk="0" hangingPunct="1">
                        <a:lnSpc>
                          <a:spcPct val="120000"/>
                        </a:lnSpc>
                        <a:spcBef>
                          <a:spcPts val="0"/>
                        </a:spcBef>
                        <a:spcAft>
                          <a:spcPts val="0"/>
                        </a:spcAft>
                        <a:buClrTx/>
                        <a:buSzTx/>
                        <a:buFontTx/>
                        <a:buNone/>
                        <a:tabLst/>
                        <a:defRPr sz="1800"/>
                      </a:pPr>
                      <a:r>
                        <a:rPr lang="en-IE" sz="1100" kern="1200" dirty="0">
                          <a:solidFill>
                            <a:srgbClr val="3B3B3B"/>
                          </a:solidFill>
                          <a:latin typeface="Open Sans" panose="020B0606030504020204" pitchFamily="34" charset="0"/>
                          <a:ea typeface="Open Sans "/>
                          <a:cs typeface="Open Sans "/>
                          <a:sym typeface="Open Sans "/>
                        </a:rPr>
                        <a:t>Based on data,</a:t>
                      </a:r>
                      <a:r>
                        <a:rPr lang="en-IE" sz="1100" kern="1200" baseline="0" dirty="0">
                          <a:solidFill>
                            <a:srgbClr val="3B3B3B"/>
                          </a:solidFill>
                          <a:latin typeface="Open Sans" panose="020B0606030504020204" pitchFamily="34" charset="0"/>
                          <a:ea typeface="Open Sans "/>
                          <a:cs typeface="Open Sans "/>
                          <a:sym typeface="Open Sans "/>
                        </a:rPr>
                        <a:t> emotion, &amp; user research</a:t>
                      </a:r>
                      <a:endParaRPr lang="en-IE" sz="11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20000"/>
                        </a:lnSpc>
                        <a:spcBef>
                          <a:spcPts val="0"/>
                        </a:spcBef>
                        <a:spcAft>
                          <a:spcPts val="0"/>
                        </a:spcAft>
                        <a:buClrTx/>
                        <a:buSzTx/>
                        <a:buFontTx/>
                        <a:buNone/>
                        <a:tabLst/>
                        <a:defRPr sz="1800"/>
                      </a:pPr>
                      <a:r>
                        <a:rPr lang="en-IE" sz="1100" kern="1200" dirty="0">
                          <a:solidFill>
                            <a:srgbClr val="3B3B3B"/>
                          </a:solidFill>
                          <a:latin typeface="Open Sans" panose="020B0606030504020204" pitchFamily="34" charset="0"/>
                          <a:ea typeface="Open Sans "/>
                          <a:cs typeface="Open Sans "/>
                          <a:sym typeface="Open Sans "/>
                        </a:rPr>
                        <a:t>Based on design trends &amp;</a:t>
                      </a:r>
                      <a:r>
                        <a:rPr lang="en-IE" sz="1100" kern="1200" baseline="0" dirty="0">
                          <a:solidFill>
                            <a:srgbClr val="3B3B3B"/>
                          </a:solidFill>
                          <a:latin typeface="Open Sans" panose="020B0606030504020204" pitchFamily="34" charset="0"/>
                          <a:ea typeface="Open Sans "/>
                          <a:cs typeface="Open Sans "/>
                          <a:sym typeface="Open Sans "/>
                        </a:rPr>
                        <a:t> brand guidelines</a:t>
                      </a:r>
                      <a:endParaRPr lang="en-IE" sz="11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26697">
                <a:tc>
                  <a:txBody>
                    <a:bodyPr/>
                    <a:lstStyle/>
                    <a:p>
                      <a:pPr algn="ctr">
                        <a:lnSpc>
                          <a:spcPct val="120000"/>
                        </a:lnSpc>
                        <a:defRPr sz="1800"/>
                      </a:pPr>
                      <a:r>
                        <a:rPr lang="en-IE" sz="1100" kern="1200" dirty="0">
                          <a:solidFill>
                            <a:srgbClr val="3B3B3B"/>
                          </a:solidFill>
                          <a:latin typeface="Open Sans" panose="020B0606030504020204" pitchFamily="34" charset="0"/>
                          <a:ea typeface="Open Sans "/>
                          <a:cs typeface="Open Sans "/>
                          <a:sym typeface="Open Sans "/>
                        </a:rPr>
                        <a:t>Wireframes,</a:t>
                      </a:r>
                      <a:r>
                        <a:rPr lang="en-IE" sz="1100" kern="1200" baseline="0" dirty="0">
                          <a:solidFill>
                            <a:srgbClr val="3B3B3B"/>
                          </a:solidFill>
                          <a:latin typeface="Open Sans" panose="020B0606030504020204" pitchFamily="34" charset="0"/>
                          <a:ea typeface="Open Sans "/>
                          <a:cs typeface="Open Sans "/>
                          <a:sym typeface="Open Sans "/>
                        </a:rPr>
                        <a:t> site maps, &amp; personas</a:t>
                      </a:r>
                      <a:endParaRPr sz="11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tc>
                  <a:txBody>
                    <a:bodyPr/>
                    <a:lstStyle/>
                    <a:p>
                      <a:pPr algn="ctr">
                        <a:lnSpc>
                          <a:spcPct val="120000"/>
                        </a:lnSpc>
                        <a:defRPr sz="1800"/>
                      </a:pPr>
                      <a:r>
                        <a:rPr lang="en-IE" sz="1100" kern="1200" dirty="0">
                          <a:solidFill>
                            <a:srgbClr val="3B3B3B"/>
                          </a:solidFill>
                          <a:latin typeface="Open Sans" panose="020B0606030504020204" pitchFamily="34" charset="0"/>
                          <a:ea typeface="Open Sans "/>
                          <a:cs typeface="Open Sans "/>
                          <a:sym typeface="Open Sans "/>
                        </a:rPr>
                        <a:t>Colors, typography, and layout</a:t>
                      </a:r>
                      <a:endParaRPr sz="1100" kern="1200" dirty="0">
                        <a:solidFill>
                          <a:srgbClr val="3B3B3B"/>
                        </a:solidFill>
                        <a:latin typeface="Open Sans" panose="020B0606030504020204" pitchFamily="34" charset="0"/>
                        <a:ea typeface="Open Sans "/>
                        <a:cs typeface="Open Sans "/>
                        <a:sym typeface="Open Sans "/>
                      </a:endParaRPr>
                    </a:p>
                  </a:txBody>
                  <a:tcPr marL="45720" marR="45720" anchor="ctr" horzOverflow="overflow">
                    <a:lnL w="3175" cap="flat" cmpd="sng" algn="ctr">
                      <a:solidFill>
                        <a:srgbClr val="FFFFFF">
                          <a:lumMod val="85000"/>
                        </a:srgbClr>
                      </a:solidFill>
                      <a:prstDash val="solid"/>
                      <a:round/>
                      <a:headEnd type="none" w="med" len="med"/>
                      <a:tailEnd type="none" w="med" len="med"/>
                    </a:lnL>
                    <a:lnR w="3175" cap="flat" cmpd="sng" algn="ctr">
                      <a:solidFill>
                        <a:srgbClr val="FFFFFF">
                          <a:lumMod val="85000"/>
                        </a:srgbClr>
                      </a:solidFill>
                      <a:prstDash val="solid"/>
                      <a:round/>
                      <a:headEnd type="none" w="med" len="med"/>
                      <a:tailEnd type="none" w="med" len="med"/>
                    </a:lnR>
                    <a:lnT w="3175" cap="flat" cmpd="sng" algn="ctr">
                      <a:solidFill>
                        <a:srgbClr val="FFFFFF">
                          <a:lumMod val="85000"/>
                        </a:srgbClr>
                      </a:solidFill>
                      <a:prstDash val="solid"/>
                      <a:round/>
                      <a:headEnd type="none" w="med" len="med"/>
                      <a:tailEnd type="none" w="med" len="med"/>
                    </a:lnT>
                    <a:lnB w="3175" cap="flat" cmpd="sng" algn="ctr">
                      <a:solidFill>
                        <a:srgbClr val="FFFFFF">
                          <a:lumMod val="8500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7" name="Group 6"/>
          <p:cNvGrpSpPr>
            <a:grpSpLocks noChangeAspect="1"/>
          </p:cNvGrpSpPr>
          <p:nvPr/>
        </p:nvGrpSpPr>
        <p:grpSpPr>
          <a:xfrm>
            <a:off x="374319" y="320842"/>
            <a:ext cx="144000" cy="146120"/>
            <a:chOff x="-1080368" y="1835621"/>
            <a:chExt cx="754063" cy="765175"/>
          </a:xfrm>
        </p:grpSpPr>
        <p:sp>
          <p:nvSpPr>
            <p:cNvPr id="8"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9"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62802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Website Optimization</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a:defRPr/>
            </a:pPr>
            <a:r>
              <a:rPr lang="en-US" sz="1200" dirty="0">
                <a:solidFill>
                  <a:srgbClr val="898989"/>
                </a:solidFill>
                <a:latin typeface="Open Sans" charset="0"/>
                <a:ea typeface="Open Sans" charset="0"/>
                <a:cs typeface="Open Sans" charset="0"/>
              </a:rPr>
              <a:t>What is SEO?</a:t>
            </a:r>
          </a:p>
        </p:txBody>
      </p:sp>
      <p:sp>
        <p:nvSpPr>
          <p:cNvPr id="5" name="Content Placeholder 2"/>
          <p:cNvSpPr txBox="1">
            <a:spLocks/>
          </p:cNvSpPr>
          <p:nvPr/>
        </p:nvSpPr>
        <p:spPr>
          <a:xfrm>
            <a:off x="1626945" y="2098171"/>
            <a:ext cx="5957465" cy="1656183"/>
          </a:xfrm>
          <a:prstGeom prst="rect">
            <a:avLst/>
          </a:prstGeom>
        </p:spPr>
        <p:txBody>
          <a:bodyPr vert="horz" lIns="91440" tIns="45720" rIns="91440" bIns="45720" numCol="1" spcCol="360000" rtlCol="0">
            <a:noAutofit/>
          </a:bodyPr>
          <a:lstStyle>
            <a:lvl1pPr marL="0" indent="0" algn="l" defTabSz="457200" rtl="0" eaLnBrk="1" latinLnBrk="0" hangingPunct="1">
              <a:lnSpc>
                <a:spcPct val="130000"/>
              </a:lnSpc>
              <a:spcBef>
                <a:spcPct val="20000"/>
              </a:spcBef>
              <a:buFont typeface="Arial"/>
              <a:buNone/>
              <a:defRPr sz="1200" kern="1200">
                <a:solidFill>
                  <a:srgbClr val="626A6F"/>
                </a:solidFill>
                <a:latin typeface="Open Sans"/>
                <a:ea typeface="+mn-ea"/>
                <a:cs typeface="Open Sans"/>
              </a:defRPr>
            </a:lvl1pPr>
            <a:lvl2pPr marL="457200" indent="0" algn="l" defTabSz="457200" rtl="0" eaLnBrk="1" latinLnBrk="0" hangingPunct="1">
              <a:spcBef>
                <a:spcPct val="20000"/>
              </a:spcBef>
              <a:buFont typeface="Arial"/>
              <a:buNone/>
              <a:defRPr sz="1400" kern="1200">
                <a:solidFill>
                  <a:srgbClr val="626A6F"/>
                </a:solidFill>
                <a:latin typeface="Open Sans"/>
                <a:ea typeface="+mn-ea"/>
                <a:cs typeface="Open Sans"/>
              </a:defRPr>
            </a:lvl2pPr>
            <a:lvl3pPr marL="914400" indent="0" algn="l" defTabSz="457200" rtl="0" eaLnBrk="1" latinLnBrk="0" hangingPunct="1">
              <a:spcBef>
                <a:spcPct val="20000"/>
              </a:spcBef>
              <a:buFont typeface="Arial"/>
              <a:buNone/>
              <a:defRPr sz="1400" kern="1200">
                <a:solidFill>
                  <a:srgbClr val="626A6F"/>
                </a:solidFill>
                <a:latin typeface="Open Sans"/>
                <a:ea typeface="+mn-ea"/>
                <a:cs typeface="Open Sans"/>
              </a:defRPr>
            </a:lvl3pPr>
            <a:lvl4pPr marL="1371600" indent="0" algn="l" defTabSz="457200" rtl="0" eaLnBrk="1" latinLnBrk="0" hangingPunct="1">
              <a:spcBef>
                <a:spcPct val="20000"/>
              </a:spcBef>
              <a:buFont typeface="Arial"/>
              <a:buNone/>
              <a:defRPr sz="1400" kern="1200">
                <a:solidFill>
                  <a:srgbClr val="626A6F"/>
                </a:solidFill>
                <a:latin typeface="Open Sans"/>
                <a:ea typeface="+mn-ea"/>
                <a:cs typeface="Open Sans"/>
              </a:defRPr>
            </a:lvl4pPr>
            <a:lvl5pPr marL="1828800" indent="0" algn="l" defTabSz="457200" rtl="0" eaLnBrk="1" latinLnBrk="0" hangingPunct="1">
              <a:spcBef>
                <a:spcPct val="20000"/>
              </a:spcBef>
              <a:buFont typeface="Arial"/>
              <a:buNone/>
              <a:defRPr sz="1400" kern="1200">
                <a:solidFill>
                  <a:srgbClr val="626A6F"/>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E" sz="1800" dirty="0">
                <a:solidFill>
                  <a:srgbClr val="1998E6"/>
                </a:solidFill>
                <a:latin typeface="Open Sans Light"/>
                <a:ea typeface="Open Sans" panose="020B0606030504020204" pitchFamily="34" charset="0"/>
                <a:cs typeface="Open Sans Light"/>
              </a:rPr>
              <a:t>Search engine optimization (SEO) involves making sure that the website’s information and quality are optimized correctly, according to best SEO practices.</a:t>
            </a:r>
          </a:p>
        </p:txBody>
      </p:sp>
      <p:sp>
        <p:nvSpPr>
          <p:cNvPr id="8" name="Shape 2552"/>
          <p:cNvSpPr/>
          <p:nvPr/>
        </p:nvSpPr>
        <p:spPr>
          <a:xfrm>
            <a:off x="727955" y="2211710"/>
            <a:ext cx="681701" cy="619569"/>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p>
        </p:txBody>
      </p:sp>
      <p:grpSp>
        <p:nvGrpSpPr>
          <p:cNvPr id="15" name="Group 14"/>
          <p:cNvGrpSpPr>
            <a:grpSpLocks noChangeAspect="1"/>
          </p:cNvGrpSpPr>
          <p:nvPr/>
        </p:nvGrpSpPr>
        <p:grpSpPr>
          <a:xfrm>
            <a:off x="374319" y="320842"/>
            <a:ext cx="144000" cy="146120"/>
            <a:chOff x="-1080368" y="1835621"/>
            <a:chExt cx="754063" cy="765175"/>
          </a:xfrm>
        </p:grpSpPr>
        <p:sp>
          <p:nvSpPr>
            <p:cNvPr id="16"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7"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16590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5D7B3D1-259D-9F4D-9042-72C0FC003DA5}"/>
              </a:ext>
            </a:extLst>
          </p:cNvPr>
          <p:cNvSpPr/>
          <p:nvPr/>
        </p:nvSpPr>
        <p:spPr>
          <a:xfrm>
            <a:off x="203418" y="211138"/>
            <a:ext cx="5437948"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18" name="Rectangle 17">
            <a:extLst>
              <a:ext uri="{FF2B5EF4-FFF2-40B4-BE49-F238E27FC236}">
                <a16:creationId xmlns:a16="http://schemas.microsoft.com/office/drawing/2014/main" id="{39735B41-A097-6044-9C01-F19CC7D6C9D4}"/>
              </a:ext>
            </a:extLst>
          </p:cNvPr>
          <p:cNvSpPr/>
          <p:nvPr/>
        </p:nvSpPr>
        <p:spPr>
          <a:xfrm>
            <a:off x="704683" y="2711159"/>
            <a:ext cx="1975294" cy="557213"/>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9" name="Rectangle 10">
            <a:extLst>
              <a:ext uri="{FF2B5EF4-FFF2-40B4-BE49-F238E27FC236}">
                <a16:creationId xmlns:a16="http://schemas.microsoft.com/office/drawing/2014/main" id="{66A98BEF-0E57-DD4D-B56D-4F651B1214D8}"/>
              </a:ext>
            </a:extLst>
          </p:cNvPr>
          <p:cNvSpPr>
            <a:spLocks noChangeArrowheads="1"/>
          </p:cNvSpPr>
          <p:nvPr/>
        </p:nvSpPr>
        <p:spPr bwMode="auto">
          <a:xfrm>
            <a:off x="2822056" y="2834588"/>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Increased Retention</a:t>
            </a:r>
          </a:p>
        </p:txBody>
      </p:sp>
      <p:sp>
        <p:nvSpPr>
          <p:cNvPr id="20" name="Rectangle 19">
            <a:extLst>
              <a:ext uri="{FF2B5EF4-FFF2-40B4-BE49-F238E27FC236}">
                <a16:creationId xmlns:a16="http://schemas.microsoft.com/office/drawing/2014/main" id="{71A93E86-1CF1-B74E-951E-476EA665A161}"/>
              </a:ext>
            </a:extLst>
          </p:cNvPr>
          <p:cNvSpPr>
            <a:spLocks noChangeArrowheads="1"/>
          </p:cNvSpPr>
          <p:nvPr/>
        </p:nvSpPr>
        <p:spPr bwMode="auto">
          <a:xfrm>
            <a:off x="826871" y="2842476"/>
            <a:ext cx="100412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chemeClr val="bg1"/>
                </a:solidFill>
                <a:latin typeface="Open Sans" charset="0"/>
                <a:ea typeface="Open Sans" charset="0"/>
                <a:cs typeface="Open Sans" charset="0"/>
              </a:rPr>
              <a:t>More Traffic</a:t>
            </a:r>
          </a:p>
        </p:txBody>
      </p:sp>
      <p:sp>
        <p:nvSpPr>
          <p:cNvPr id="21" name="Rectangle 20">
            <a:extLst>
              <a:ext uri="{FF2B5EF4-FFF2-40B4-BE49-F238E27FC236}">
                <a16:creationId xmlns:a16="http://schemas.microsoft.com/office/drawing/2014/main" id="{26714659-EE69-424D-9E87-B52FDC354F14}"/>
              </a:ext>
            </a:extLst>
          </p:cNvPr>
          <p:cNvSpPr/>
          <p:nvPr/>
        </p:nvSpPr>
        <p:spPr>
          <a:xfrm>
            <a:off x="2720192" y="2718076"/>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2" name="Rectangle 21">
            <a:extLst>
              <a:ext uri="{FF2B5EF4-FFF2-40B4-BE49-F238E27FC236}">
                <a16:creationId xmlns:a16="http://schemas.microsoft.com/office/drawing/2014/main" id="{1EC5976E-98D6-B14A-8C89-9A1D4E6A5206}"/>
              </a:ext>
            </a:extLst>
          </p:cNvPr>
          <p:cNvSpPr/>
          <p:nvPr/>
        </p:nvSpPr>
        <p:spPr>
          <a:xfrm>
            <a:off x="703153" y="3299123"/>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3" name="Rectangle 22">
            <a:extLst>
              <a:ext uri="{FF2B5EF4-FFF2-40B4-BE49-F238E27FC236}">
                <a16:creationId xmlns:a16="http://schemas.microsoft.com/office/drawing/2014/main" id="{593221CE-EC8A-1B40-8109-FFA7FBAE0243}"/>
              </a:ext>
            </a:extLst>
          </p:cNvPr>
          <p:cNvSpPr/>
          <p:nvPr/>
        </p:nvSpPr>
        <p:spPr>
          <a:xfrm>
            <a:off x="2720192" y="3305152"/>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4" name="Rectangle 23">
            <a:extLst>
              <a:ext uri="{FF2B5EF4-FFF2-40B4-BE49-F238E27FC236}">
                <a16:creationId xmlns:a16="http://schemas.microsoft.com/office/drawing/2014/main" id="{CA3B5925-2693-CA48-99CB-F081C6783D2E}"/>
              </a:ext>
            </a:extLst>
          </p:cNvPr>
          <p:cNvSpPr/>
          <p:nvPr/>
        </p:nvSpPr>
        <p:spPr>
          <a:xfrm>
            <a:off x="703153" y="3895057"/>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5" name="Rectangle 24">
            <a:extLst>
              <a:ext uri="{FF2B5EF4-FFF2-40B4-BE49-F238E27FC236}">
                <a16:creationId xmlns:a16="http://schemas.microsoft.com/office/drawing/2014/main" id="{EE68F656-FA9F-9545-B2E2-BD7B7252CBA4}"/>
              </a:ext>
            </a:extLst>
          </p:cNvPr>
          <p:cNvSpPr>
            <a:spLocks noChangeArrowheads="1"/>
          </p:cNvSpPr>
          <p:nvPr/>
        </p:nvSpPr>
        <p:spPr bwMode="auto">
          <a:xfrm>
            <a:off x="839228" y="3421122"/>
            <a:ext cx="1679814"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Increased Time on Site</a:t>
            </a:r>
          </a:p>
        </p:txBody>
      </p:sp>
      <p:sp>
        <p:nvSpPr>
          <p:cNvPr id="26" name="Rectangle 25">
            <a:extLst>
              <a:ext uri="{FF2B5EF4-FFF2-40B4-BE49-F238E27FC236}">
                <a16:creationId xmlns:a16="http://schemas.microsoft.com/office/drawing/2014/main" id="{52D5A191-5C93-9B47-94FF-E497E2A5D3A0}"/>
              </a:ext>
            </a:extLst>
          </p:cNvPr>
          <p:cNvSpPr>
            <a:spLocks noChangeArrowheads="1"/>
          </p:cNvSpPr>
          <p:nvPr/>
        </p:nvSpPr>
        <p:spPr bwMode="auto">
          <a:xfrm>
            <a:off x="2820204" y="3417201"/>
            <a:ext cx="1553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spcBef>
                <a:spcPts val="125"/>
              </a:spcBef>
              <a:spcAft>
                <a:spcPts val="125"/>
              </a:spcAft>
            </a:pPr>
            <a:r>
              <a:rPr lang="en-US" altLang="x-none" sz="1100" dirty="0">
                <a:solidFill>
                  <a:srgbClr val="0D0D0D"/>
                </a:solidFill>
                <a:latin typeface="Open Sans" panose="020B0606030504020204" pitchFamily="34" charset="0"/>
              </a:rPr>
              <a:t>Deeper Emotional Connection</a:t>
            </a:r>
          </a:p>
        </p:txBody>
      </p:sp>
      <p:sp>
        <p:nvSpPr>
          <p:cNvPr id="27" name="Rectangle 10">
            <a:extLst>
              <a:ext uri="{FF2B5EF4-FFF2-40B4-BE49-F238E27FC236}">
                <a16:creationId xmlns:a16="http://schemas.microsoft.com/office/drawing/2014/main" id="{35A03E63-7A6F-BE4F-B28B-AB92BD514B8B}"/>
              </a:ext>
            </a:extLst>
          </p:cNvPr>
          <p:cNvSpPr>
            <a:spLocks noChangeArrowheads="1"/>
          </p:cNvSpPr>
          <p:nvPr/>
        </p:nvSpPr>
        <p:spPr bwMode="auto">
          <a:xfrm>
            <a:off x="830987" y="4018369"/>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More Conversions </a:t>
            </a:r>
          </a:p>
        </p:txBody>
      </p:sp>
      <p:sp>
        <p:nvSpPr>
          <p:cNvPr id="28" name="TextBox 27">
            <a:extLst>
              <a:ext uri="{FF2B5EF4-FFF2-40B4-BE49-F238E27FC236}">
                <a16:creationId xmlns:a16="http://schemas.microsoft.com/office/drawing/2014/main" id="{0BB5EFF6-8B6C-454A-8257-A235E19C5BD8}"/>
              </a:ext>
            </a:extLst>
          </p:cNvPr>
          <p:cNvSpPr txBox="1">
            <a:spLocks noChangeArrowheads="1"/>
          </p:cNvSpPr>
          <p:nvPr/>
        </p:nvSpPr>
        <p:spPr bwMode="auto">
          <a:xfrm>
            <a:off x="592888" y="1065402"/>
            <a:ext cx="374433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Benefits of UX and UI</a:t>
            </a:r>
          </a:p>
        </p:txBody>
      </p:sp>
      <p:sp>
        <p:nvSpPr>
          <p:cNvPr id="29" name="Rectangle 28">
            <a:extLst>
              <a:ext uri="{FF2B5EF4-FFF2-40B4-BE49-F238E27FC236}">
                <a16:creationId xmlns:a16="http://schemas.microsoft.com/office/drawing/2014/main" id="{5E3AC45B-436B-8E4B-B8AD-AF83B1B13334}"/>
              </a:ext>
            </a:extLst>
          </p:cNvPr>
          <p:cNvSpPr/>
          <p:nvPr/>
        </p:nvSpPr>
        <p:spPr>
          <a:xfrm>
            <a:off x="2720192" y="3895057"/>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30" name="Rectangle 10">
            <a:extLst>
              <a:ext uri="{FF2B5EF4-FFF2-40B4-BE49-F238E27FC236}">
                <a16:creationId xmlns:a16="http://schemas.microsoft.com/office/drawing/2014/main" id="{9CD1438B-5C8B-6E45-88D3-C94037B79337}"/>
              </a:ext>
            </a:extLst>
          </p:cNvPr>
          <p:cNvSpPr>
            <a:spLocks noChangeArrowheads="1"/>
          </p:cNvSpPr>
          <p:nvPr/>
        </p:nvSpPr>
        <p:spPr bwMode="auto">
          <a:xfrm>
            <a:off x="2822626" y="4018369"/>
            <a:ext cx="155326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0D0D0D"/>
                </a:solidFill>
                <a:latin typeface="Open Sans" panose="020B0606030504020204" pitchFamily="34" charset="0"/>
              </a:rPr>
              <a:t>Better Return Rate</a:t>
            </a:r>
          </a:p>
        </p:txBody>
      </p:sp>
      <p:sp>
        <p:nvSpPr>
          <p:cNvPr id="31" name="Rectangle 30">
            <a:extLst>
              <a:ext uri="{FF2B5EF4-FFF2-40B4-BE49-F238E27FC236}">
                <a16:creationId xmlns:a16="http://schemas.microsoft.com/office/drawing/2014/main" id="{A6FBCF92-C683-B34A-9B9E-207014E234DC}"/>
              </a:ext>
            </a:extLst>
          </p:cNvPr>
          <p:cNvSpPr/>
          <p:nvPr/>
        </p:nvSpPr>
        <p:spPr>
          <a:xfrm>
            <a:off x="590138" y="1708406"/>
            <a:ext cx="4092648" cy="600164"/>
          </a:xfrm>
          <a:prstGeom prst="rect">
            <a:avLst/>
          </a:prstGeom>
        </p:spPr>
        <p:txBody>
          <a:bodyPr wrap="square">
            <a:spAutoFit/>
          </a:bodyPr>
          <a:lstStyle/>
          <a:p>
            <a:r>
              <a:rPr lang="en-US" sz="1100" dirty="0">
                <a:solidFill>
                  <a:srgbClr val="0D0D0D"/>
                </a:solidFill>
                <a:latin typeface="Open Sans" panose="020B0606030504020204" pitchFamily="34" charset="0"/>
              </a:rPr>
              <a:t>UX and UI are important to website optimization because they help to provide a better website that gives users the information they need, when they need it</a:t>
            </a:r>
          </a:p>
        </p:txBody>
      </p:sp>
      <p:sp>
        <p:nvSpPr>
          <p:cNvPr id="32" name="Rectangle 31">
            <a:extLst>
              <a:ext uri="{FF2B5EF4-FFF2-40B4-BE49-F238E27FC236}">
                <a16:creationId xmlns:a16="http://schemas.microsoft.com/office/drawing/2014/main" id="{7FFE0BB5-7602-A544-8B6D-118266CAAC0C}"/>
              </a:ext>
            </a:extLst>
          </p:cNvPr>
          <p:cNvSpPr>
            <a:spLocks noChangeArrowheads="1"/>
          </p:cNvSpPr>
          <p:nvPr/>
        </p:nvSpPr>
        <p:spPr bwMode="auto">
          <a:xfrm>
            <a:off x="6930747" y="2075208"/>
            <a:ext cx="1004126" cy="2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120000"/>
              </a:lnSpc>
              <a:spcBef>
                <a:spcPts val="125"/>
              </a:spcBef>
              <a:spcAft>
                <a:spcPts val="125"/>
              </a:spcAft>
            </a:pPr>
            <a:r>
              <a:rPr lang="en-US" altLang="x-none" sz="1100" dirty="0">
                <a:solidFill>
                  <a:srgbClr val="12AAEB"/>
                </a:solidFill>
                <a:latin typeface="Open Sans" charset="0"/>
                <a:ea typeface="Open Sans" charset="0"/>
                <a:cs typeface="Open Sans" charset="0"/>
              </a:rPr>
              <a:t>More Traffic</a:t>
            </a:r>
          </a:p>
        </p:txBody>
      </p:sp>
      <p:sp>
        <p:nvSpPr>
          <p:cNvPr id="33" name="Rectangle 32">
            <a:extLst>
              <a:ext uri="{FF2B5EF4-FFF2-40B4-BE49-F238E27FC236}">
                <a16:creationId xmlns:a16="http://schemas.microsoft.com/office/drawing/2014/main" id="{E3E27267-ABCD-4B49-9710-10F762A45E9C}"/>
              </a:ext>
            </a:extLst>
          </p:cNvPr>
          <p:cNvSpPr/>
          <p:nvPr/>
        </p:nvSpPr>
        <p:spPr>
          <a:xfrm>
            <a:off x="5681581" y="2686439"/>
            <a:ext cx="3386219" cy="938719"/>
          </a:xfrm>
          <a:prstGeom prst="rect">
            <a:avLst/>
          </a:prstGeom>
        </p:spPr>
        <p:txBody>
          <a:bodyPr wrap="square">
            <a:spAutoFit/>
          </a:bodyPr>
          <a:lstStyle/>
          <a:p>
            <a:pPr lvl="0"/>
            <a:r>
              <a:rPr lang="en-US" sz="1100" dirty="0">
                <a:solidFill>
                  <a:srgbClr val="0D0D0D"/>
                </a:solidFill>
                <a:latin typeface="Open Sans" panose="020B0606030504020204" pitchFamily="34" charset="0"/>
              </a:rPr>
              <a:t>The easier a site is to use and navigate, the more likely it is to be shown to users in search engine results and the more its content will be shared on social media by customers and users. This all leads to more website traffic.</a:t>
            </a:r>
          </a:p>
        </p:txBody>
      </p:sp>
      <p:sp>
        <p:nvSpPr>
          <p:cNvPr id="34" name="Shape 2616">
            <a:extLst>
              <a:ext uri="{FF2B5EF4-FFF2-40B4-BE49-F238E27FC236}">
                <a16:creationId xmlns:a16="http://schemas.microsoft.com/office/drawing/2014/main" id="{AD326AB4-94DA-5440-8D47-57CCE07236F9}"/>
              </a:ext>
            </a:extLst>
          </p:cNvPr>
          <p:cNvSpPr>
            <a:spLocks noChangeAspect="1"/>
          </p:cNvSpPr>
          <p:nvPr/>
        </p:nvSpPr>
        <p:spPr>
          <a:xfrm>
            <a:off x="7328035" y="1680959"/>
            <a:ext cx="277202" cy="251999"/>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rgbClr val="12AAEB"/>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grpSp>
        <p:nvGrpSpPr>
          <p:cNvPr id="35" name="Group 34"/>
          <p:cNvGrpSpPr>
            <a:grpSpLocks noChangeAspect="1"/>
          </p:cNvGrpSpPr>
          <p:nvPr/>
        </p:nvGrpSpPr>
        <p:grpSpPr>
          <a:xfrm>
            <a:off x="374319" y="320842"/>
            <a:ext cx="144000" cy="146120"/>
            <a:chOff x="-1080368" y="1835621"/>
            <a:chExt cx="754063" cy="765175"/>
          </a:xfrm>
        </p:grpSpPr>
        <p:sp>
          <p:nvSpPr>
            <p:cNvPr id="36"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37"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190913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51BAD9-01E2-014E-BE09-9DAB31DFBFEC}"/>
              </a:ext>
            </a:extLst>
          </p:cNvPr>
          <p:cNvSpPr/>
          <p:nvPr/>
        </p:nvSpPr>
        <p:spPr>
          <a:xfrm>
            <a:off x="182563" y="211138"/>
            <a:ext cx="8772525" cy="4745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8" name="Text Placeholder 3">
            <a:extLst>
              <a:ext uri="{FF2B5EF4-FFF2-40B4-BE49-F238E27FC236}">
                <a16:creationId xmlns:a16="http://schemas.microsoft.com/office/drawing/2014/main" id="{B50D30E4-DE81-874F-90E2-8199C09CDE05}"/>
              </a:ext>
            </a:extLst>
          </p:cNvPr>
          <p:cNvSpPr txBox="1">
            <a:spLocks/>
          </p:cNvSpPr>
          <p:nvPr/>
        </p:nvSpPr>
        <p:spPr>
          <a:xfrm>
            <a:off x="610019" y="1060103"/>
            <a:ext cx="3606382" cy="331787"/>
          </a:xfrm>
          <a:prstGeom prst="rect">
            <a:avLst/>
          </a:prstGeom>
        </p:spPr>
        <p:txBody>
          <a:bodyPr vert="horz" lIns="91440" tIns="45720" rIns="91440" bIns="45720" rtlCol="0" anchor="ctr"/>
          <a:lstStyle>
            <a:defPPr>
              <a:defRPr lang="en-US"/>
            </a:defPPr>
            <a:lvl1pPr algn="r" defTabSz="685800" rtl="0" eaLnBrk="1" fontAlgn="auto" hangingPunct="1">
              <a:spcBef>
                <a:spcPts val="0"/>
              </a:spcBef>
              <a:spcAft>
                <a:spcPts val="0"/>
              </a:spcAft>
              <a:defRPr sz="900" kern="1200">
                <a:solidFill>
                  <a:schemeClr val="tx1">
                    <a:tint val="75000"/>
                  </a:schemeClr>
                </a:solidFill>
                <a:latin typeface="+mn-lt"/>
                <a:ea typeface="+mn-ea"/>
                <a:cs typeface="+mn-cs"/>
              </a:defRPr>
            </a:lvl1pPr>
            <a:lvl2pPr marL="342900" indent="114300" algn="l" defTabSz="685800" rtl="0" eaLnBrk="0" fontAlgn="base" hangingPunct="0">
              <a:spcBef>
                <a:spcPct val="0"/>
              </a:spcBef>
              <a:spcAft>
                <a:spcPct val="0"/>
              </a:spcAft>
              <a:defRPr sz="1300" kern="1200">
                <a:solidFill>
                  <a:schemeClr val="tx1"/>
                </a:solidFill>
                <a:latin typeface="Calibri" charset="0"/>
                <a:ea typeface="+mn-ea"/>
                <a:cs typeface="+mn-cs"/>
              </a:defRPr>
            </a:lvl2pPr>
            <a:lvl3pPr marL="685800" indent="228600" algn="l" defTabSz="685800" rtl="0" eaLnBrk="0" fontAlgn="base" hangingPunct="0">
              <a:spcBef>
                <a:spcPct val="0"/>
              </a:spcBef>
              <a:spcAft>
                <a:spcPct val="0"/>
              </a:spcAft>
              <a:defRPr sz="1300" kern="1200">
                <a:solidFill>
                  <a:schemeClr val="tx1"/>
                </a:solidFill>
                <a:latin typeface="Calibri" charset="0"/>
                <a:ea typeface="+mn-ea"/>
                <a:cs typeface="+mn-cs"/>
              </a:defRPr>
            </a:lvl3pPr>
            <a:lvl4pPr marL="1028700" indent="342900" algn="l" defTabSz="685800" rtl="0" eaLnBrk="0" fontAlgn="base" hangingPunct="0">
              <a:spcBef>
                <a:spcPct val="0"/>
              </a:spcBef>
              <a:spcAft>
                <a:spcPct val="0"/>
              </a:spcAft>
              <a:defRPr sz="1300" kern="1200">
                <a:solidFill>
                  <a:schemeClr val="tx1"/>
                </a:solidFill>
                <a:latin typeface="Calibri" charset="0"/>
                <a:ea typeface="+mn-ea"/>
                <a:cs typeface="+mn-cs"/>
              </a:defRPr>
            </a:lvl4pPr>
            <a:lvl5pPr marL="1371600" indent="457200" algn="l" defTabSz="685800" rtl="0" eaLnBrk="0" fontAlgn="base" hangingPunct="0">
              <a:spcBef>
                <a:spcPct val="0"/>
              </a:spcBef>
              <a:spcAft>
                <a:spcPct val="0"/>
              </a:spcAft>
              <a:defRPr sz="1300" kern="1200">
                <a:solidFill>
                  <a:schemeClr val="tx1"/>
                </a:solidFill>
                <a:latin typeface="Calibri" charset="0"/>
                <a:ea typeface="+mn-ea"/>
                <a:cs typeface="+mn-cs"/>
              </a:defRPr>
            </a:lvl5pPr>
            <a:lvl6pPr marL="2286000" algn="l" defTabSz="914400" rtl="0" eaLnBrk="1" latinLnBrk="0" hangingPunct="1">
              <a:defRPr sz="1300" kern="1200">
                <a:solidFill>
                  <a:schemeClr val="tx1"/>
                </a:solidFill>
                <a:latin typeface="Calibri" charset="0"/>
                <a:ea typeface="+mn-ea"/>
                <a:cs typeface="+mn-cs"/>
              </a:defRPr>
            </a:lvl6pPr>
            <a:lvl7pPr marL="2743200" algn="l" defTabSz="914400" rtl="0" eaLnBrk="1" latinLnBrk="0" hangingPunct="1">
              <a:defRPr sz="1300" kern="1200">
                <a:solidFill>
                  <a:schemeClr val="tx1"/>
                </a:solidFill>
                <a:latin typeface="Calibri" charset="0"/>
                <a:ea typeface="+mn-ea"/>
                <a:cs typeface="+mn-cs"/>
              </a:defRPr>
            </a:lvl7pPr>
            <a:lvl8pPr marL="3200400" algn="l" defTabSz="914400" rtl="0" eaLnBrk="1" latinLnBrk="0" hangingPunct="1">
              <a:defRPr sz="1300" kern="1200">
                <a:solidFill>
                  <a:schemeClr val="tx1"/>
                </a:solidFill>
                <a:latin typeface="Calibri" charset="0"/>
                <a:ea typeface="+mn-ea"/>
                <a:cs typeface="+mn-cs"/>
              </a:defRPr>
            </a:lvl8pPr>
            <a:lvl9pPr marL="3657600" algn="l" defTabSz="914400" rtl="0" eaLnBrk="1" latinLnBrk="0" hangingPunct="1">
              <a:defRPr sz="1300" kern="1200">
                <a:solidFill>
                  <a:schemeClr val="tx1"/>
                </a:solidFill>
                <a:latin typeface="Calibri" charset="0"/>
                <a:ea typeface="+mn-ea"/>
                <a:cs typeface="+mn-cs"/>
              </a:defRPr>
            </a:lvl9pPr>
          </a:lstStyle>
          <a:p>
            <a:pPr algn="l" fontAlgn="base">
              <a:lnSpc>
                <a:spcPct val="90000"/>
              </a:lnSpc>
              <a:spcBef>
                <a:spcPts val="90"/>
              </a:spcBef>
              <a:spcAft>
                <a:spcPts val="90"/>
              </a:spcAft>
            </a:pPr>
            <a:r>
              <a:rPr lang="en-IE" altLang="en-US" sz="1800" dirty="0">
                <a:solidFill>
                  <a:srgbClr val="444444"/>
                </a:solidFill>
                <a:latin typeface="Open Sans" charset="0"/>
                <a:ea typeface="Open Sans" charset="0"/>
                <a:cs typeface="Open Sans" charset="0"/>
              </a:rPr>
              <a:t>Principles of Good UX and UI</a:t>
            </a:r>
          </a:p>
        </p:txBody>
      </p:sp>
      <p:sp>
        <p:nvSpPr>
          <p:cNvPr id="2" name="Freeform 1">
            <a:extLst>
              <a:ext uri="{FF2B5EF4-FFF2-40B4-BE49-F238E27FC236}">
                <a16:creationId xmlns:a16="http://schemas.microsoft.com/office/drawing/2014/main" id="{0DE45447-24F7-3740-B970-A77B08F48634}"/>
              </a:ext>
            </a:extLst>
          </p:cNvPr>
          <p:cNvSpPr/>
          <p:nvPr/>
        </p:nvSpPr>
        <p:spPr>
          <a:xfrm>
            <a:off x="1886297" y="2412981"/>
            <a:ext cx="5527817" cy="1499204"/>
          </a:xfrm>
          <a:custGeom>
            <a:avLst/>
            <a:gdLst>
              <a:gd name="connsiteX0" fmla="*/ 0 w 5840348"/>
              <a:gd name="connsiteY0" fmla="*/ 1583966 h 1583966"/>
              <a:gd name="connsiteX1" fmla="*/ 736600 w 5840348"/>
              <a:gd name="connsiteY1" fmla="*/ 567966 h 1583966"/>
              <a:gd name="connsiteX2" fmla="*/ 2582334 w 5840348"/>
              <a:gd name="connsiteY2" fmla="*/ 1169100 h 1583966"/>
              <a:gd name="connsiteX3" fmla="*/ 3970867 w 5840348"/>
              <a:gd name="connsiteY3" fmla="*/ 700 h 1583966"/>
              <a:gd name="connsiteX4" fmla="*/ 5444067 w 5840348"/>
              <a:gd name="connsiteY4" fmla="*/ 1363833 h 1583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0348" h="1583966">
                <a:moveTo>
                  <a:pt x="0" y="1583966"/>
                </a:moveTo>
                <a:cubicBezTo>
                  <a:pt x="153105" y="1110538"/>
                  <a:pt x="306211" y="637110"/>
                  <a:pt x="736600" y="567966"/>
                </a:cubicBezTo>
                <a:cubicBezTo>
                  <a:pt x="1166989" y="498822"/>
                  <a:pt x="2043290" y="1263644"/>
                  <a:pt x="2582334" y="1169100"/>
                </a:cubicBezTo>
                <a:cubicBezTo>
                  <a:pt x="3121378" y="1074556"/>
                  <a:pt x="3493912" y="-31755"/>
                  <a:pt x="3970867" y="700"/>
                </a:cubicBezTo>
                <a:cubicBezTo>
                  <a:pt x="4447822" y="33155"/>
                  <a:pt x="6750756" y="1757533"/>
                  <a:pt x="5444067" y="1363833"/>
                </a:cubicBezTo>
              </a:path>
            </a:pathLst>
          </a:custGeom>
          <a:ln>
            <a:solidFill>
              <a:schemeClr val="tx1">
                <a:lumMod val="40000"/>
                <a:lumOff val="6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3" name="Oval 2">
            <a:extLst>
              <a:ext uri="{FF2B5EF4-FFF2-40B4-BE49-F238E27FC236}">
                <a16:creationId xmlns:a16="http://schemas.microsoft.com/office/drawing/2014/main" id="{5C96BE50-8DB4-484E-87CB-8BA77118C28B}"/>
              </a:ext>
            </a:extLst>
          </p:cNvPr>
          <p:cNvSpPr>
            <a:spLocks noChangeAspect="1"/>
          </p:cNvSpPr>
          <p:nvPr/>
        </p:nvSpPr>
        <p:spPr>
          <a:xfrm>
            <a:off x="1755857" y="3651767"/>
            <a:ext cx="365417" cy="360000"/>
          </a:xfrm>
          <a:prstGeom prst="ellipse">
            <a:avLst/>
          </a:prstGeom>
          <a:solidFill>
            <a:srgbClr val="12A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F09AC128-7B83-7644-9995-120D442C5D47}"/>
              </a:ext>
            </a:extLst>
          </p:cNvPr>
          <p:cNvSpPr>
            <a:spLocks noChangeAspect="1"/>
          </p:cNvSpPr>
          <p:nvPr/>
        </p:nvSpPr>
        <p:spPr>
          <a:xfrm>
            <a:off x="2371402" y="2775239"/>
            <a:ext cx="365417" cy="360000"/>
          </a:xfrm>
          <a:prstGeom prst="ellipse">
            <a:avLst/>
          </a:prstGeom>
          <a:solidFill>
            <a:srgbClr val="174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a:extLst>
              <a:ext uri="{FF2B5EF4-FFF2-40B4-BE49-F238E27FC236}">
                <a16:creationId xmlns:a16="http://schemas.microsoft.com/office/drawing/2014/main" id="{19A430C4-93E8-9F49-B40A-86570BB07E1F}"/>
              </a:ext>
            </a:extLst>
          </p:cNvPr>
          <p:cNvSpPr>
            <a:spLocks noChangeAspect="1"/>
          </p:cNvSpPr>
          <p:nvPr/>
        </p:nvSpPr>
        <p:spPr>
          <a:xfrm>
            <a:off x="3934096" y="3295780"/>
            <a:ext cx="365417" cy="360000"/>
          </a:xfrm>
          <a:prstGeom prst="ellipse">
            <a:avLst/>
          </a:prstGeom>
          <a:solidFill>
            <a:srgbClr val="00A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a:extLst>
              <a:ext uri="{FF2B5EF4-FFF2-40B4-BE49-F238E27FC236}">
                <a16:creationId xmlns:a16="http://schemas.microsoft.com/office/drawing/2014/main" id="{EFEC6504-CD1D-1A43-89A2-B73D688D7D11}"/>
              </a:ext>
            </a:extLst>
          </p:cNvPr>
          <p:cNvSpPr>
            <a:spLocks noChangeAspect="1"/>
          </p:cNvSpPr>
          <p:nvPr/>
        </p:nvSpPr>
        <p:spPr>
          <a:xfrm>
            <a:off x="5416221" y="2203524"/>
            <a:ext cx="365417" cy="360000"/>
          </a:xfrm>
          <a:prstGeom prst="ellipse">
            <a:avLst/>
          </a:prstGeom>
          <a:solidFill>
            <a:srgbClr val="FF5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D322C69E-7FD4-9E46-8E82-409FC4397377}"/>
              </a:ext>
            </a:extLst>
          </p:cNvPr>
          <p:cNvSpPr>
            <a:spLocks noChangeAspect="1"/>
          </p:cNvSpPr>
          <p:nvPr/>
        </p:nvSpPr>
        <p:spPr>
          <a:xfrm>
            <a:off x="6843170" y="3581642"/>
            <a:ext cx="365417" cy="360000"/>
          </a:xfrm>
          <a:prstGeom prst="ellipse">
            <a:avLst/>
          </a:prstGeom>
          <a:solidFill>
            <a:srgbClr val="EAAC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008D63C8-1488-A54B-8E63-B63732674265}"/>
              </a:ext>
            </a:extLst>
          </p:cNvPr>
          <p:cNvSpPr/>
          <p:nvPr/>
        </p:nvSpPr>
        <p:spPr>
          <a:xfrm>
            <a:off x="1413309" y="4040343"/>
            <a:ext cx="1050512" cy="261610"/>
          </a:xfrm>
          <a:prstGeom prst="rect">
            <a:avLst/>
          </a:prstGeom>
        </p:spPr>
        <p:txBody>
          <a:bodyPr wrap="square">
            <a:spAutoFit/>
          </a:bodyPr>
          <a:lstStyle/>
          <a:p>
            <a:pPr algn="ctr">
              <a:spcAft>
                <a:spcPts val="0"/>
              </a:spcAft>
              <a:tabLst>
                <a:tab pos="457200" algn="l"/>
              </a:tabLst>
            </a:pPr>
            <a:r>
              <a:rPr lang="en-US" sz="1100" dirty="0">
                <a:solidFill>
                  <a:srgbClr val="0D0D0D"/>
                </a:solidFill>
                <a:latin typeface="Open Sans" panose="020B0606030504020204" pitchFamily="34" charset="0"/>
              </a:rPr>
              <a:t>Accessibility</a:t>
            </a:r>
          </a:p>
        </p:txBody>
      </p:sp>
      <p:grpSp>
        <p:nvGrpSpPr>
          <p:cNvPr id="11" name="Group 10"/>
          <p:cNvGrpSpPr>
            <a:grpSpLocks noChangeAspect="1"/>
          </p:cNvGrpSpPr>
          <p:nvPr/>
        </p:nvGrpSpPr>
        <p:grpSpPr>
          <a:xfrm>
            <a:off x="374319" y="320842"/>
            <a:ext cx="144000" cy="146120"/>
            <a:chOff x="-1080368" y="1835621"/>
            <a:chExt cx="754063" cy="765175"/>
          </a:xfrm>
        </p:grpSpPr>
        <p:sp>
          <p:nvSpPr>
            <p:cNvPr id="12"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3"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766939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07F29E-B8C2-C44D-A357-9779F42AE3F4}"/>
              </a:ext>
            </a:extLst>
          </p:cNvPr>
          <p:cNvSpPr/>
          <p:nvPr/>
        </p:nvSpPr>
        <p:spPr>
          <a:xfrm>
            <a:off x="182563" y="228600"/>
            <a:ext cx="5380037" cy="472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2" name="Rectangle 21">
            <a:extLst>
              <a:ext uri="{FF2B5EF4-FFF2-40B4-BE49-F238E27FC236}">
                <a16:creationId xmlns:a16="http://schemas.microsoft.com/office/drawing/2014/main" id="{B672B463-78A4-814F-BAE3-DF5AA9341546}"/>
              </a:ext>
            </a:extLst>
          </p:cNvPr>
          <p:cNvSpPr/>
          <p:nvPr/>
        </p:nvSpPr>
        <p:spPr>
          <a:xfrm>
            <a:off x="693230" y="2800059"/>
            <a:ext cx="1975294" cy="557213"/>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5" name="Rectangle 24">
            <a:extLst>
              <a:ext uri="{FF2B5EF4-FFF2-40B4-BE49-F238E27FC236}">
                <a16:creationId xmlns:a16="http://schemas.microsoft.com/office/drawing/2014/main" id="{3E7E03FD-431D-914D-89A7-5E53B6393037}"/>
              </a:ext>
            </a:extLst>
          </p:cNvPr>
          <p:cNvSpPr/>
          <p:nvPr/>
        </p:nvSpPr>
        <p:spPr>
          <a:xfrm>
            <a:off x="2708505" y="2806976"/>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6" name="Rectangle 25">
            <a:extLst>
              <a:ext uri="{FF2B5EF4-FFF2-40B4-BE49-F238E27FC236}">
                <a16:creationId xmlns:a16="http://schemas.microsoft.com/office/drawing/2014/main" id="{F5C496D2-864D-0B4C-ACCB-E21C99358A2F}"/>
              </a:ext>
            </a:extLst>
          </p:cNvPr>
          <p:cNvSpPr/>
          <p:nvPr/>
        </p:nvSpPr>
        <p:spPr>
          <a:xfrm>
            <a:off x="693230" y="3388023"/>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7" name="Rectangle 26">
            <a:extLst>
              <a:ext uri="{FF2B5EF4-FFF2-40B4-BE49-F238E27FC236}">
                <a16:creationId xmlns:a16="http://schemas.microsoft.com/office/drawing/2014/main" id="{060F5053-4EBE-A34A-8A7F-6AC23F8087B6}"/>
              </a:ext>
            </a:extLst>
          </p:cNvPr>
          <p:cNvSpPr/>
          <p:nvPr/>
        </p:nvSpPr>
        <p:spPr>
          <a:xfrm>
            <a:off x="2699338" y="3394052"/>
            <a:ext cx="1975294"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3" name="TextBox 2">
            <a:extLst>
              <a:ext uri="{FF2B5EF4-FFF2-40B4-BE49-F238E27FC236}">
                <a16:creationId xmlns:a16="http://schemas.microsoft.com/office/drawing/2014/main" id="{C6EC5D3F-5C59-A84A-88F1-2C4FAF94A005}"/>
              </a:ext>
            </a:extLst>
          </p:cNvPr>
          <p:cNvSpPr txBox="1">
            <a:spLocks noChangeArrowheads="1"/>
          </p:cNvSpPr>
          <p:nvPr/>
        </p:nvSpPr>
        <p:spPr bwMode="auto">
          <a:xfrm>
            <a:off x="618289" y="1065402"/>
            <a:ext cx="318218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Key UX and UI Attributes to A/B Test</a:t>
            </a:r>
          </a:p>
        </p:txBody>
      </p:sp>
      <p:sp>
        <p:nvSpPr>
          <p:cNvPr id="9" name="Rectangle 8">
            <a:extLst>
              <a:ext uri="{FF2B5EF4-FFF2-40B4-BE49-F238E27FC236}">
                <a16:creationId xmlns:a16="http://schemas.microsoft.com/office/drawing/2014/main" id="{B1F28D03-C618-D048-BAD8-7FCFBBE764FB}"/>
              </a:ext>
            </a:extLst>
          </p:cNvPr>
          <p:cNvSpPr/>
          <p:nvPr/>
        </p:nvSpPr>
        <p:spPr>
          <a:xfrm>
            <a:off x="825535" y="2947860"/>
            <a:ext cx="918842" cy="261610"/>
          </a:xfrm>
          <a:prstGeom prst="rect">
            <a:avLst/>
          </a:prstGeom>
        </p:spPr>
        <p:txBody>
          <a:bodyPr wrap="none">
            <a:spAutoFit/>
          </a:bodyPr>
          <a:lstStyle/>
          <a:p>
            <a:pPr algn="ctr" eaLnBrk="1" fontAlgn="auto" hangingPunct="1">
              <a:spcBef>
                <a:spcPts val="0"/>
              </a:spcBef>
              <a:spcAft>
                <a:spcPts val="0"/>
              </a:spcAft>
              <a:defRPr/>
            </a:pPr>
            <a:r>
              <a:rPr lang="en-GB" sz="1100" dirty="0">
                <a:solidFill>
                  <a:schemeClr val="bg1"/>
                </a:solidFill>
                <a:latin typeface="Open Sans" charset="0"/>
                <a:ea typeface="Open Sans" charset="0"/>
                <a:cs typeface="Open Sans" charset="0"/>
              </a:rPr>
              <a:t>User Intent</a:t>
            </a:r>
          </a:p>
        </p:txBody>
      </p:sp>
      <p:sp>
        <p:nvSpPr>
          <p:cNvPr id="10" name="Rectangle 9">
            <a:extLst>
              <a:ext uri="{FF2B5EF4-FFF2-40B4-BE49-F238E27FC236}">
                <a16:creationId xmlns:a16="http://schemas.microsoft.com/office/drawing/2014/main" id="{82F3B5B7-AA1B-1E47-8DC7-F54F2116F53E}"/>
              </a:ext>
            </a:extLst>
          </p:cNvPr>
          <p:cNvSpPr/>
          <p:nvPr/>
        </p:nvSpPr>
        <p:spPr>
          <a:xfrm>
            <a:off x="838235" y="3542490"/>
            <a:ext cx="1289135" cy="261610"/>
          </a:xfrm>
          <a:prstGeom prst="rect">
            <a:avLst/>
          </a:prstGeom>
        </p:spPr>
        <p:txBody>
          <a:bodyPr wrap="none">
            <a:spAutoFit/>
          </a:bodyPr>
          <a:lstStyle/>
          <a:p>
            <a:pPr algn="ctr" eaLnBrk="1" fontAlgn="auto" hangingPunct="1">
              <a:spcBef>
                <a:spcPts val="0"/>
              </a:spcBef>
              <a:spcAft>
                <a:spcPts val="0"/>
              </a:spcAft>
              <a:defRPr/>
            </a:pPr>
            <a:r>
              <a:rPr lang="en-GB" sz="1100" dirty="0">
                <a:solidFill>
                  <a:srgbClr val="0D0D0D"/>
                </a:solidFill>
                <a:latin typeface="Open Sans" panose="020B0606030504020204" pitchFamily="34" charset="0"/>
              </a:rPr>
              <a:t>Points of Friction</a:t>
            </a:r>
          </a:p>
        </p:txBody>
      </p:sp>
      <p:sp>
        <p:nvSpPr>
          <p:cNvPr id="11" name="Rectangle 10">
            <a:extLst>
              <a:ext uri="{FF2B5EF4-FFF2-40B4-BE49-F238E27FC236}">
                <a16:creationId xmlns:a16="http://schemas.microsoft.com/office/drawing/2014/main" id="{F7C3B5A6-9E04-A84B-AE64-E285217D03A1}"/>
              </a:ext>
            </a:extLst>
          </p:cNvPr>
          <p:cNvSpPr/>
          <p:nvPr/>
        </p:nvSpPr>
        <p:spPr>
          <a:xfrm>
            <a:off x="2792877" y="2892710"/>
            <a:ext cx="1769598" cy="430887"/>
          </a:xfrm>
          <a:prstGeom prst="rect">
            <a:avLst/>
          </a:prstGeom>
        </p:spPr>
        <p:txBody>
          <a:bodyPr wrap="square">
            <a:spAutoFit/>
          </a:bodyPr>
          <a:lstStyle/>
          <a:p>
            <a:pPr eaLnBrk="1" fontAlgn="auto" hangingPunct="1">
              <a:spcBef>
                <a:spcPts val="0"/>
              </a:spcBef>
              <a:spcAft>
                <a:spcPts val="0"/>
              </a:spcAft>
              <a:defRPr/>
            </a:pPr>
            <a:r>
              <a:rPr lang="en-GB" sz="1100" dirty="0">
                <a:solidFill>
                  <a:srgbClr val="0D0D0D"/>
                </a:solidFill>
                <a:latin typeface="Open Sans" panose="020B0606030504020204" pitchFamily="34" charset="0"/>
              </a:rPr>
              <a:t>Influence of Web Design on UX</a:t>
            </a:r>
          </a:p>
        </p:txBody>
      </p:sp>
      <p:sp>
        <p:nvSpPr>
          <p:cNvPr id="12" name="Rectangle 11">
            <a:extLst>
              <a:ext uri="{FF2B5EF4-FFF2-40B4-BE49-F238E27FC236}">
                <a16:creationId xmlns:a16="http://schemas.microsoft.com/office/drawing/2014/main" id="{DEE6BB66-CED2-6643-8C5F-D04184BF1D25}"/>
              </a:ext>
            </a:extLst>
          </p:cNvPr>
          <p:cNvSpPr/>
          <p:nvPr/>
        </p:nvSpPr>
        <p:spPr>
          <a:xfrm>
            <a:off x="2796381" y="3535824"/>
            <a:ext cx="886782" cy="261610"/>
          </a:xfrm>
          <a:prstGeom prst="rect">
            <a:avLst/>
          </a:prstGeom>
        </p:spPr>
        <p:txBody>
          <a:bodyPr wrap="none">
            <a:spAutoFit/>
          </a:bodyPr>
          <a:lstStyle/>
          <a:p>
            <a:pPr algn="ctr" eaLnBrk="1" fontAlgn="auto" hangingPunct="1">
              <a:spcBef>
                <a:spcPts val="0"/>
              </a:spcBef>
              <a:spcAft>
                <a:spcPts val="0"/>
              </a:spcAft>
              <a:defRPr/>
            </a:pPr>
            <a:r>
              <a:rPr lang="en-GB" sz="1100" dirty="0">
                <a:solidFill>
                  <a:srgbClr val="0D0D0D"/>
                </a:solidFill>
                <a:latin typeface="Open Sans" panose="020B0606030504020204" pitchFamily="34" charset="0"/>
              </a:rPr>
              <a:t>Navigation</a:t>
            </a:r>
          </a:p>
        </p:txBody>
      </p:sp>
      <p:sp>
        <p:nvSpPr>
          <p:cNvPr id="14" name="Rectangle 13">
            <a:extLst>
              <a:ext uri="{FF2B5EF4-FFF2-40B4-BE49-F238E27FC236}">
                <a16:creationId xmlns:a16="http://schemas.microsoft.com/office/drawing/2014/main" id="{9C098C2E-A765-4D4C-8DCD-835C751E8BD6}"/>
              </a:ext>
            </a:extLst>
          </p:cNvPr>
          <p:cNvSpPr/>
          <p:nvPr/>
        </p:nvSpPr>
        <p:spPr>
          <a:xfrm>
            <a:off x="5886451" y="2622554"/>
            <a:ext cx="2801472" cy="430887"/>
          </a:xfrm>
          <a:prstGeom prst="rect">
            <a:avLst/>
          </a:prstGeom>
        </p:spPr>
        <p:txBody>
          <a:bodyPr wrap="square">
            <a:spAutoFit/>
          </a:bodyPr>
          <a:lstStyle/>
          <a:p>
            <a:pPr eaLnBrk="1" fontAlgn="auto" hangingPunct="1">
              <a:spcBef>
                <a:spcPts val="0"/>
              </a:spcBef>
              <a:spcAft>
                <a:spcPts val="0"/>
              </a:spcAft>
              <a:defRPr/>
            </a:pPr>
            <a:r>
              <a:rPr lang="en-US" sz="1100" dirty="0">
                <a:solidFill>
                  <a:srgbClr val="0D0D0D"/>
                </a:solidFill>
                <a:latin typeface="Open Sans" panose="020B0606030504020204" pitchFamily="34" charset="0"/>
              </a:rPr>
              <a:t>User Intent is what is the user looking to accomplish on a page </a:t>
            </a:r>
          </a:p>
        </p:txBody>
      </p:sp>
      <p:sp>
        <p:nvSpPr>
          <p:cNvPr id="20" name="Shape 2614">
            <a:extLst>
              <a:ext uri="{FF2B5EF4-FFF2-40B4-BE49-F238E27FC236}">
                <a16:creationId xmlns:a16="http://schemas.microsoft.com/office/drawing/2014/main" id="{5CE88A0A-7FF7-D34F-800F-B5F7BC8EBE22}"/>
              </a:ext>
            </a:extLst>
          </p:cNvPr>
          <p:cNvSpPr>
            <a:spLocks noChangeAspect="1"/>
          </p:cNvSpPr>
          <p:nvPr/>
        </p:nvSpPr>
        <p:spPr>
          <a:xfrm>
            <a:off x="7103762" y="1656333"/>
            <a:ext cx="360093" cy="360000"/>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12AAEB"/>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1" name="Rectangle 20">
            <a:extLst>
              <a:ext uri="{FF2B5EF4-FFF2-40B4-BE49-F238E27FC236}">
                <a16:creationId xmlns:a16="http://schemas.microsoft.com/office/drawing/2014/main" id="{EA2E1F29-3099-1841-B0D9-65B052B2FCE3}"/>
              </a:ext>
            </a:extLst>
          </p:cNvPr>
          <p:cNvSpPr/>
          <p:nvPr/>
        </p:nvSpPr>
        <p:spPr>
          <a:xfrm>
            <a:off x="6824387" y="2125617"/>
            <a:ext cx="918842" cy="261610"/>
          </a:xfrm>
          <a:prstGeom prst="rect">
            <a:avLst/>
          </a:prstGeom>
        </p:spPr>
        <p:txBody>
          <a:bodyPr wrap="none">
            <a:spAutoFit/>
          </a:bodyPr>
          <a:lstStyle/>
          <a:p>
            <a:pPr algn="ctr" eaLnBrk="1" fontAlgn="auto" hangingPunct="1">
              <a:spcBef>
                <a:spcPts val="0"/>
              </a:spcBef>
              <a:spcAft>
                <a:spcPts val="0"/>
              </a:spcAft>
              <a:defRPr/>
            </a:pPr>
            <a:r>
              <a:rPr lang="en-GB" sz="1100" dirty="0">
                <a:solidFill>
                  <a:srgbClr val="12AAEB"/>
                </a:solidFill>
                <a:latin typeface="Open Sans" charset="0"/>
                <a:ea typeface="Open Sans" charset="0"/>
                <a:cs typeface="Open Sans" charset="0"/>
              </a:rPr>
              <a:t>User Intent</a:t>
            </a:r>
          </a:p>
        </p:txBody>
      </p:sp>
      <p:grpSp>
        <p:nvGrpSpPr>
          <p:cNvPr id="15" name="Group 14"/>
          <p:cNvGrpSpPr>
            <a:grpSpLocks noChangeAspect="1"/>
          </p:cNvGrpSpPr>
          <p:nvPr/>
        </p:nvGrpSpPr>
        <p:grpSpPr>
          <a:xfrm>
            <a:off x="374319" y="320842"/>
            <a:ext cx="144000" cy="146120"/>
            <a:chOff x="-1080368" y="1835621"/>
            <a:chExt cx="754063" cy="765175"/>
          </a:xfrm>
        </p:grpSpPr>
        <p:sp>
          <p:nvSpPr>
            <p:cNvPr id="16"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7"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3530322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87D38-4825-F24B-B3B8-83FA35026030}"/>
              </a:ext>
            </a:extLst>
          </p:cNvPr>
          <p:cNvSpPr/>
          <p:nvPr/>
        </p:nvSpPr>
        <p:spPr>
          <a:xfrm>
            <a:off x="220663" y="2019300"/>
            <a:ext cx="8766175" cy="28987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2" name="Picture 1" descr="Screen Shot 2017-09-18 at 10.48.55 AM.png">
            <a:extLst>
              <a:ext uri="{FF2B5EF4-FFF2-40B4-BE49-F238E27FC236}">
                <a16:creationId xmlns:a16="http://schemas.microsoft.com/office/drawing/2014/main" id="{10B6D1D8-4114-CA47-87B1-C0325A7D6F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2220" y="2211388"/>
            <a:ext cx="5501882" cy="2484437"/>
          </a:xfrm>
          <a:prstGeom prst="rect">
            <a:avLst/>
          </a:prstGeom>
        </p:spPr>
      </p:pic>
      <p:sp>
        <p:nvSpPr>
          <p:cNvPr id="4" name="TextBox 3">
            <a:extLst>
              <a:ext uri="{FF2B5EF4-FFF2-40B4-BE49-F238E27FC236}">
                <a16:creationId xmlns:a16="http://schemas.microsoft.com/office/drawing/2014/main" id="{AFD3AD8D-2D0E-F54E-9551-34A01C572754}"/>
              </a:ext>
            </a:extLst>
          </p:cNvPr>
          <p:cNvSpPr txBox="1">
            <a:spLocks noChangeArrowheads="1"/>
          </p:cNvSpPr>
          <p:nvPr/>
        </p:nvSpPr>
        <p:spPr bwMode="auto">
          <a:xfrm>
            <a:off x="618289" y="1065402"/>
            <a:ext cx="284881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Poor Website Design</a:t>
            </a:r>
          </a:p>
        </p:txBody>
      </p:sp>
      <p:grpSp>
        <p:nvGrpSpPr>
          <p:cNvPr id="5" name="Group 4"/>
          <p:cNvGrpSpPr>
            <a:grpSpLocks noChangeAspect="1"/>
          </p:cNvGrpSpPr>
          <p:nvPr/>
        </p:nvGrpSpPr>
        <p:grpSpPr>
          <a:xfrm>
            <a:off x="374319" y="320842"/>
            <a:ext cx="144000" cy="146120"/>
            <a:chOff x="-1080368" y="1835621"/>
            <a:chExt cx="754063" cy="765175"/>
          </a:xfrm>
        </p:grpSpPr>
        <p:sp>
          <p:nvSpPr>
            <p:cNvPr id="6"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7"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75832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87D38-4825-F24B-B3B8-83FA35026030}"/>
              </a:ext>
            </a:extLst>
          </p:cNvPr>
          <p:cNvSpPr/>
          <p:nvPr/>
        </p:nvSpPr>
        <p:spPr>
          <a:xfrm>
            <a:off x="220663" y="2019300"/>
            <a:ext cx="8766175" cy="28987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4" name="Picture 3" descr="Screen Shot 2017-09-18 at 10.52.37 AM.png">
            <a:extLst>
              <a:ext uri="{FF2B5EF4-FFF2-40B4-BE49-F238E27FC236}">
                <a16:creationId xmlns:a16="http://schemas.microsoft.com/office/drawing/2014/main" id="{A7EFED27-2A1D-E445-9C93-EAC7867AA2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0020" y="2211388"/>
            <a:ext cx="5508200" cy="2484437"/>
          </a:xfrm>
          <a:prstGeom prst="rect">
            <a:avLst/>
          </a:prstGeom>
        </p:spPr>
      </p:pic>
      <p:sp>
        <p:nvSpPr>
          <p:cNvPr id="5" name="TextBox 4">
            <a:extLst>
              <a:ext uri="{FF2B5EF4-FFF2-40B4-BE49-F238E27FC236}">
                <a16:creationId xmlns:a16="http://schemas.microsoft.com/office/drawing/2014/main" id="{08B450F8-7D4B-BB43-82A0-FCDFF63A3F05}"/>
              </a:ext>
            </a:extLst>
          </p:cNvPr>
          <p:cNvSpPr txBox="1">
            <a:spLocks noChangeArrowheads="1"/>
          </p:cNvSpPr>
          <p:nvPr/>
        </p:nvSpPr>
        <p:spPr bwMode="auto">
          <a:xfrm>
            <a:off x="618289" y="1065402"/>
            <a:ext cx="284881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Poor Website Design</a:t>
            </a:r>
          </a:p>
        </p:txBody>
      </p:sp>
      <p:grpSp>
        <p:nvGrpSpPr>
          <p:cNvPr id="6" name="Group 5"/>
          <p:cNvGrpSpPr>
            <a:grpSpLocks noChangeAspect="1"/>
          </p:cNvGrpSpPr>
          <p:nvPr/>
        </p:nvGrpSpPr>
        <p:grpSpPr>
          <a:xfrm>
            <a:off x="374319" y="320842"/>
            <a:ext cx="144000" cy="146120"/>
            <a:chOff x="-1080368" y="1835621"/>
            <a:chExt cx="754063" cy="765175"/>
          </a:xfrm>
        </p:grpSpPr>
        <p:sp>
          <p:nvSpPr>
            <p:cNvPr id="7"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8"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42718424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AA0F32-8390-0C42-BDBC-AA3AE50B98CE}"/>
              </a:ext>
            </a:extLst>
          </p:cNvPr>
          <p:cNvSpPr/>
          <p:nvPr/>
        </p:nvSpPr>
        <p:spPr>
          <a:xfrm>
            <a:off x="182563" y="2238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4" name="TextBox 4">
            <a:extLst>
              <a:ext uri="{FF2B5EF4-FFF2-40B4-BE49-F238E27FC236}">
                <a16:creationId xmlns:a16="http://schemas.microsoft.com/office/drawing/2014/main" id="{95F2C557-4161-1D46-A03F-6C67F4E1EC8C}"/>
              </a:ext>
            </a:extLst>
          </p:cNvPr>
          <p:cNvSpPr txBox="1">
            <a:spLocks noChangeArrowheads="1"/>
          </p:cNvSpPr>
          <p:nvPr/>
        </p:nvSpPr>
        <p:spPr bwMode="auto">
          <a:xfrm>
            <a:off x="628580" y="1067493"/>
            <a:ext cx="287662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Good Website Navigation</a:t>
            </a:r>
          </a:p>
        </p:txBody>
      </p:sp>
      <p:sp>
        <p:nvSpPr>
          <p:cNvPr id="5" name="Rectangle 4">
            <a:extLst>
              <a:ext uri="{FF2B5EF4-FFF2-40B4-BE49-F238E27FC236}">
                <a16:creationId xmlns:a16="http://schemas.microsoft.com/office/drawing/2014/main" id="{4016F1AB-015B-2544-A728-F17397710B7C}"/>
              </a:ext>
            </a:extLst>
          </p:cNvPr>
          <p:cNvSpPr/>
          <p:nvPr/>
        </p:nvSpPr>
        <p:spPr>
          <a:xfrm>
            <a:off x="4692650" y="1047750"/>
            <a:ext cx="1025525" cy="938213"/>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6" name="Rectangle 5">
            <a:extLst>
              <a:ext uri="{FF2B5EF4-FFF2-40B4-BE49-F238E27FC236}">
                <a16:creationId xmlns:a16="http://schemas.microsoft.com/office/drawing/2014/main" id="{3AC1ACE3-DE70-9047-B5EC-04A4F544FB04}"/>
              </a:ext>
            </a:extLst>
          </p:cNvPr>
          <p:cNvSpPr/>
          <p:nvPr/>
        </p:nvSpPr>
        <p:spPr>
          <a:xfrm>
            <a:off x="4676775" y="2166938"/>
            <a:ext cx="3416300" cy="2225675"/>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7" name="Rectangle 6">
            <a:extLst>
              <a:ext uri="{FF2B5EF4-FFF2-40B4-BE49-F238E27FC236}">
                <a16:creationId xmlns:a16="http://schemas.microsoft.com/office/drawing/2014/main" id="{B0A31ADF-4921-B34D-8DE5-0BDA2CFB6109}"/>
              </a:ext>
            </a:extLst>
          </p:cNvPr>
          <p:cNvSpPr/>
          <p:nvPr/>
        </p:nvSpPr>
        <p:spPr>
          <a:xfrm>
            <a:off x="5873750" y="1041400"/>
            <a:ext cx="1025525" cy="9398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8" name="Rectangle 7">
            <a:extLst>
              <a:ext uri="{FF2B5EF4-FFF2-40B4-BE49-F238E27FC236}">
                <a16:creationId xmlns:a16="http://schemas.microsoft.com/office/drawing/2014/main" id="{AEB3A8CE-B8C0-824E-9BE6-E9641DA4FA24}"/>
              </a:ext>
            </a:extLst>
          </p:cNvPr>
          <p:cNvSpPr/>
          <p:nvPr/>
        </p:nvSpPr>
        <p:spPr>
          <a:xfrm>
            <a:off x="7046913" y="1047750"/>
            <a:ext cx="1025525" cy="93821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0" name="TextBox 11">
            <a:extLst>
              <a:ext uri="{FF2B5EF4-FFF2-40B4-BE49-F238E27FC236}">
                <a16:creationId xmlns:a16="http://schemas.microsoft.com/office/drawing/2014/main" id="{24324334-46C5-8049-A1F7-4E8C8B998E65}"/>
              </a:ext>
            </a:extLst>
          </p:cNvPr>
          <p:cNvSpPr txBox="1">
            <a:spLocks noChangeArrowheads="1"/>
          </p:cNvSpPr>
          <p:nvPr/>
        </p:nvSpPr>
        <p:spPr bwMode="auto">
          <a:xfrm>
            <a:off x="5912498" y="1256183"/>
            <a:ext cx="96001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eaLnBrk="1" hangingPunct="1"/>
            <a:r>
              <a:rPr lang="en-US" altLang="x-none" sz="1100" dirty="0">
                <a:solidFill>
                  <a:srgbClr val="0D0D0D"/>
                </a:solidFill>
                <a:latin typeface="Open Sans" panose="020B0606030504020204" pitchFamily="34" charset="0"/>
              </a:rPr>
              <a:t>Increase time on sites</a:t>
            </a:r>
          </a:p>
        </p:txBody>
      </p:sp>
      <p:sp>
        <p:nvSpPr>
          <p:cNvPr id="11" name="TextBox 11">
            <a:extLst>
              <a:ext uri="{FF2B5EF4-FFF2-40B4-BE49-F238E27FC236}">
                <a16:creationId xmlns:a16="http://schemas.microsoft.com/office/drawing/2014/main" id="{C651F576-AD87-B34C-AEB7-6472B6503767}"/>
              </a:ext>
            </a:extLst>
          </p:cNvPr>
          <p:cNvSpPr txBox="1">
            <a:spLocks noChangeArrowheads="1"/>
          </p:cNvSpPr>
          <p:nvPr/>
        </p:nvSpPr>
        <p:spPr bwMode="auto">
          <a:xfrm>
            <a:off x="7025011" y="1156193"/>
            <a:ext cx="106932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eaLnBrk="1" hangingPunct="1"/>
            <a:r>
              <a:rPr lang="en-US" altLang="x-none" sz="1100" dirty="0">
                <a:solidFill>
                  <a:srgbClr val="0D0D0D"/>
                </a:solidFill>
                <a:latin typeface="Open Sans" panose="020B0606030504020204" pitchFamily="34" charset="0"/>
              </a:rPr>
              <a:t>Easier for Search Engines to crawl </a:t>
            </a:r>
          </a:p>
        </p:txBody>
      </p:sp>
      <p:sp>
        <p:nvSpPr>
          <p:cNvPr id="15" name="Rectangle 14">
            <a:extLst>
              <a:ext uri="{FF2B5EF4-FFF2-40B4-BE49-F238E27FC236}">
                <a16:creationId xmlns:a16="http://schemas.microsoft.com/office/drawing/2014/main" id="{A58C7C75-64F5-B343-A22E-76FB418AAFBC}"/>
              </a:ext>
            </a:extLst>
          </p:cNvPr>
          <p:cNvSpPr/>
          <p:nvPr/>
        </p:nvSpPr>
        <p:spPr>
          <a:xfrm>
            <a:off x="4614807" y="1249318"/>
            <a:ext cx="1171404" cy="600164"/>
          </a:xfrm>
          <a:prstGeom prst="rect">
            <a:avLst/>
          </a:prstGeom>
        </p:spPr>
        <p:txBody>
          <a:bodyPr wrap="square">
            <a:spAutoFit/>
          </a:bodyPr>
          <a:lstStyle/>
          <a:p>
            <a:pPr algn="ctr"/>
            <a:r>
              <a:rPr lang="en-IE" sz="1100" dirty="0">
                <a:solidFill>
                  <a:schemeClr val="bg1"/>
                </a:solidFill>
                <a:latin typeface="Open Sans" panose="020B0606030504020204" pitchFamily="34" charset="0"/>
                <a:ea typeface="MS PGothic" panose="020B0600070205080204" pitchFamily="34" charset="-128"/>
                <a:cs typeface="Open Sans" panose="020B0606030504020204" pitchFamily="34" charset="0"/>
              </a:rPr>
              <a:t>Gets more clicks and traffic</a:t>
            </a:r>
            <a:endParaRPr lang="en-US" altLang="en-US" sz="1100" noProof="1">
              <a:solidFill>
                <a:schemeClr val="bg1"/>
              </a:solidFill>
              <a:latin typeface="Open Sans" panose="020B0606030504020204" pitchFamily="34" charset="0"/>
              <a:ea typeface="MS PGothic" panose="020B0600070205080204" pitchFamily="34" charset="-128"/>
              <a:cs typeface="Open Sans" panose="020B0606030504020204" pitchFamily="34" charset="0"/>
            </a:endParaRPr>
          </a:p>
        </p:txBody>
      </p:sp>
      <p:sp>
        <p:nvSpPr>
          <p:cNvPr id="16" name="Rectangle 15">
            <a:extLst>
              <a:ext uri="{FF2B5EF4-FFF2-40B4-BE49-F238E27FC236}">
                <a16:creationId xmlns:a16="http://schemas.microsoft.com/office/drawing/2014/main" id="{A9A13CB6-DDA3-3B4C-AEAB-21D66A6C1CA0}"/>
              </a:ext>
            </a:extLst>
          </p:cNvPr>
          <p:cNvSpPr/>
          <p:nvPr/>
        </p:nvSpPr>
        <p:spPr>
          <a:xfrm>
            <a:off x="5018882" y="2798762"/>
            <a:ext cx="2911475" cy="938719"/>
          </a:xfrm>
          <a:prstGeom prst="rect">
            <a:avLst/>
          </a:prstGeom>
        </p:spPr>
        <p:txBody>
          <a:bodyPr wrap="square">
            <a:spAutoFit/>
          </a:bodyPr>
          <a:lstStyle/>
          <a:p>
            <a:pPr lvl="0"/>
            <a:r>
              <a:rPr lang="en-US" sz="1100" dirty="0">
                <a:solidFill>
                  <a:srgbClr val="0D0D0D"/>
                </a:solidFill>
                <a:latin typeface="Open Sans" panose="020B0606030504020204" pitchFamily="34" charset="0"/>
              </a:rPr>
              <a:t>Gets more clicks and traffic to interior sub-pages. This can help the user get around the site more easily and find pages they may have not been able to find on their own before. </a:t>
            </a:r>
          </a:p>
        </p:txBody>
      </p:sp>
      <p:sp>
        <p:nvSpPr>
          <p:cNvPr id="18" name="Rectangle 17">
            <a:extLst>
              <a:ext uri="{FF2B5EF4-FFF2-40B4-BE49-F238E27FC236}">
                <a16:creationId xmlns:a16="http://schemas.microsoft.com/office/drawing/2014/main" id="{5F3F5FDC-DFD5-A944-8361-F27E03E14BCF}"/>
              </a:ext>
            </a:extLst>
          </p:cNvPr>
          <p:cNvSpPr/>
          <p:nvPr/>
        </p:nvSpPr>
        <p:spPr>
          <a:xfrm>
            <a:off x="628580" y="1781805"/>
            <a:ext cx="3005931" cy="430887"/>
          </a:xfrm>
          <a:prstGeom prst="rect">
            <a:avLst/>
          </a:prstGeom>
        </p:spPr>
        <p:txBody>
          <a:bodyPr wrap="square">
            <a:spAutoFit/>
          </a:bodyPr>
          <a:lstStyle/>
          <a:p>
            <a:r>
              <a:rPr lang="en-US" sz="1100" dirty="0">
                <a:solidFill>
                  <a:srgbClr val="0D0D0D"/>
                </a:solidFill>
                <a:latin typeface="Open Sans" panose="020B0606030504020204" pitchFamily="34" charset="0"/>
              </a:rPr>
              <a:t>Good website navigation brings the following benefits:</a:t>
            </a:r>
          </a:p>
        </p:txBody>
      </p:sp>
      <p:grpSp>
        <p:nvGrpSpPr>
          <p:cNvPr id="14" name="Group 13"/>
          <p:cNvGrpSpPr>
            <a:grpSpLocks noChangeAspect="1"/>
          </p:cNvGrpSpPr>
          <p:nvPr/>
        </p:nvGrpSpPr>
        <p:grpSpPr>
          <a:xfrm>
            <a:off x="374319" y="313093"/>
            <a:ext cx="144000" cy="146120"/>
            <a:chOff x="-1080368" y="1835621"/>
            <a:chExt cx="754063" cy="765175"/>
          </a:xfrm>
        </p:grpSpPr>
        <p:sp>
          <p:nvSpPr>
            <p:cNvPr id="17"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9"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4128006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221DFF-75EE-3641-B709-A9E05047DC3C}"/>
              </a:ext>
            </a:extLst>
          </p:cNvPr>
          <p:cNvSpPr/>
          <p:nvPr/>
        </p:nvSpPr>
        <p:spPr>
          <a:xfrm>
            <a:off x="220663" y="2019300"/>
            <a:ext cx="8766175" cy="28987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3" name="TextBox 4">
            <a:extLst>
              <a:ext uri="{FF2B5EF4-FFF2-40B4-BE49-F238E27FC236}">
                <a16:creationId xmlns:a16="http://schemas.microsoft.com/office/drawing/2014/main" id="{664AA7A2-7655-7F4E-9C91-CAD5CCFA8B48}"/>
              </a:ext>
            </a:extLst>
          </p:cNvPr>
          <p:cNvSpPr txBox="1">
            <a:spLocks noChangeArrowheads="1"/>
          </p:cNvSpPr>
          <p:nvPr/>
        </p:nvSpPr>
        <p:spPr bwMode="auto">
          <a:xfrm>
            <a:off x="628580" y="1029393"/>
            <a:ext cx="531502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Improving User Experience through Navigation</a:t>
            </a:r>
          </a:p>
        </p:txBody>
      </p:sp>
      <p:pic>
        <p:nvPicPr>
          <p:cNvPr id="4" name="Picture 3" descr="Screen Shot 2017-09-18 at 11.23.52 AM.png">
            <a:extLst>
              <a:ext uri="{FF2B5EF4-FFF2-40B4-BE49-F238E27FC236}">
                <a16:creationId xmlns:a16="http://schemas.microsoft.com/office/drawing/2014/main" id="{DE320298-DC2D-F64B-871D-72FD9479687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51000" y="2104429"/>
            <a:ext cx="5954221" cy="2678164"/>
          </a:xfrm>
          <a:prstGeom prst="rect">
            <a:avLst/>
          </a:prstGeom>
        </p:spPr>
      </p:pic>
      <p:grpSp>
        <p:nvGrpSpPr>
          <p:cNvPr id="6" name="Group 5"/>
          <p:cNvGrpSpPr>
            <a:grpSpLocks noChangeAspect="1"/>
          </p:cNvGrpSpPr>
          <p:nvPr/>
        </p:nvGrpSpPr>
        <p:grpSpPr>
          <a:xfrm>
            <a:off x="374319" y="320842"/>
            <a:ext cx="144000" cy="146120"/>
            <a:chOff x="-1080368" y="1835621"/>
            <a:chExt cx="754063" cy="765175"/>
          </a:xfrm>
        </p:grpSpPr>
        <p:sp>
          <p:nvSpPr>
            <p:cNvPr id="7"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8"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3482670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221DFF-75EE-3641-B709-A9E05047DC3C}"/>
              </a:ext>
            </a:extLst>
          </p:cNvPr>
          <p:cNvSpPr/>
          <p:nvPr/>
        </p:nvSpPr>
        <p:spPr>
          <a:xfrm>
            <a:off x="220663" y="2019300"/>
            <a:ext cx="8766175" cy="28987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6" name="Picture 5" descr="Screen Shot 2017-09-18 at 11.31.09 AM.png">
            <a:extLst>
              <a:ext uri="{FF2B5EF4-FFF2-40B4-BE49-F238E27FC236}">
                <a16:creationId xmlns:a16="http://schemas.microsoft.com/office/drawing/2014/main" id="{017E2F6A-7568-B64A-A874-D8F907BCE9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3692"/>
          <a:stretch/>
        </p:blipFill>
        <p:spPr>
          <a:xfrm>
            <a:off x="1651000" y="2142529"/>
            <a:ext cx="5954221" cy="2683471"/>
          </a:xfrm>
          <a:prstGeom prst="rect">
            <a:avLst/>
          </a:prstGeom>
        </p:spPr>
      </p:pic>
      <p:sp>
        <p:nvSpPr>
          <p:cNvPr id="3" name="TextBox 4">
            <a:extLst>
              <a:ext uri="{FF2B5EF4-FFF2-40B4-BE49-F238E27FC236}">
                <a16:creationId xmlns:a16="http://schemas.microsoft.com/office/drawing/2014/main" id="{664AA7A2-7655-7F4E-9C91-CAD5CCFA8B48}"/>
              </a:ext>
            </a:extLst>
          </p:cNvPr>
          <p:cNvSpPr txBox="1">
            <a:spLocks noChangeArrowheads="1"/>
          </p:cNvSpPr>
          <p:nvPr/>
        </p:nvSpPr>
        <p:spPr bwMode="auto">
          <a:xfrm>
            <a:off x="628579" y="1029393"/>
            <a:ext cx="538169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Improving User Experience through Navigation</a:t>
            </a:r>
          </a:p>
        </p:txBody>
      </p:sp>
      <p:grpSp>
        <p:nvGrpSpPr>
          <p:cNvPr id="7" name="Group 6"/>
          <p:cNvGrpSpPr>
            <a:grpSpLocks noChangeAspect="1"/>
          </p:cNvGrpSpPr>
          <p:nvPr/>
        </p:nvGrpSpPr>
        <p:grpSpPr>
          <a:xfrm>
            <a:off x="374319" y="320842"/>
            <a:ext cx="144000" cy="146120"/>
            <a:chOff x="-1080368" y="1835621"/>
            <a:chExt cx="754063" cy="765175"/>
          </a:xfrm>
        </p:grpSpPr>
        <p:sp>
          <p:nvSpPr>
            <p:cNvPr id="8"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9"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8255923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DB8519-7E43-794D-9C58-7994CBC1D00D}"/>
              </a:ext>
            </a:extLst>
          </p:cNvPr>
          <p:cNvSpPr/>
          <p:nvPr/>
        </p:nvSpPr>
        <p:spPr>
          <a:xfrm>
            <a:off x="182563" y="2238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3" name="TextBox 4">
            <a:extLst>
              <a:ext uri="{FF2B5EF4-FFF2-40B4-BE49-F238E27FC236}">
                <a16:creationId xmlns:a16="http://schemas.microsoft.com/office/drawing/2014/main" id="{E2B1392E-DF49-6046-9CAA-EA674AC3A3E6}"/>
              </a:ext>
            </a:extLst>
          </p:cNvPr>
          <p:cNvSpPr txBox="1">
            <a:spLocks noChangeArrowheads="1"/>
          </p:cNvSpPr>
          <p:nvPr/>
        </p:nvSpPr>
        <p:spPr bwMode="auto">
          <a:xfrm>
            <a:off x="628580" y="1067493"/>
            <a:ext cx="287662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Responsive Website</a:t>
            </a:r>
          </a:p>
        </p:txBody>
      </p:sp>
      <p:sp>
        <p:nvSpPr>
          <p:cNvPr id="4" name="Rectangle 3">
            <a:extLst>
              <a:ext uri="{FF2B5EF4-FFF2-40B4-BE49-F238E27FC236}">
                <a16:creationId xmlns:a16="http://schemas.microsoft.com/office/drawing/2014/main" id="{E4E2DCC7-778A-E04B-8796-D61F63972174}"/>
              </a:ext>
            </a:extLst>
          </p:cNvPr>
          <p:cNvSpPr/>
          <p:nvPr/>
        </p:nvSpPr>
        <p:spPr>
          <a:xfrm>
            <a:off x="4692650" y="1047750"/>
            <a:ext cx="1025525" cy="938213"/>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5" name="Rectangle 4">
            <a:extLst>
              <a:ext uri="{FF2B5EF4-FFF2-40B4-BE49-F238E27FC236}">
                <a16:creationId xmlns:a16="http://schemas.microsoft.com/office/drawing/2014/main" id="{DADCFD91-8EB3-1C4B-8CC8-A37E667F5046}"/>
              </a:ext>
            </a:extLst>
          </p:cNvPr>
          <p:cNvSpPr/>
          <p:nvPr/>
        </p:nvSpPr>
        <p:spPr>
          <a:xfrm>
            <a:off x="4676775" y="2166938"/>
            <a:ext cx="3416300" cy="2225675"/>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6" name="Rectangle 5">
            <a:extLst>
              <a:ext uri="{FF2B5EF4-FFF2-40B4-BE49-F238E27FC236}">
                <a16:creationId xmlns:a16="http://schemas.microsoft.com/office/drawing/2014/main" id="{252B1856-FB8D-8540-9D2A-26ED8C49A3A3}"/>
              </a:ext>
            </a:extLst>
          </p:cNvPr>
          <p:cNvSpPr/>
          <p:nvPr/>
        </p:nvSpPr>
        <p:spPr>
          <a:xfrm>
            <a:off x="5873750" y="1041400"/>
            <a:ext cx="1025525" cy="9398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7" name="Rectangle 6">
            <a:extLst>
              <a:ext uri="{FF2B5EF4-FFF2-40B4-BE49-F238E27FC236}">
                <a16:creationId xmlns:a16="http://schemas.microsoft.com/office/drawing/2014/main" id="{9296F76A-AA5C-AA45-883A-E2114D94EE81}"/>
              </a:ext>
            </a:extLst>
          </p:cNvPr>
          <p:cNvSpPr/>
          <p:nvPr/>
        </p:nvSpPr>
        <p:spPr>
          <a:xfrm>
            <a:off x="7046913" y="1047750"/>
            <a:ext cx="1025525" cy="93821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8" name="TextBox 11">
            <a:extLst>
              <a:ext uri="{FF2B5EF4-FFF2-40B4-BE49-F238E27FC236}">
                <a16:creationId xmlns:a16="http://schemas.microsoft.com/office/drawing/2014/main" id="{78D3523A-49C4-B44C-87F8-90BB7980F6A0}"/>
              </a:ext>
            </a:extLst>
          </p:cNvPr>
          <p:cNvSpPr txBox="1">
            <a:spLocks noChangeArrowheads="1"/>
          </p:cNvSpPr>
          <p:nvPr/>
        </p:nvSpPr>
        <p:spPr bwMode="auto">
          <a:xfrm>
            <a:off x="5912498" y="1141883"/>
            <a:ext cx="96001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eaLnBrk="1" hangingPunct="1"/>
            <a:r>
              <a:rPr lang="en-US" altLang="x-none" sz="1100" dirty="0">
                <a:solidFill>
                  <a:srgbClr val="0D0D0D"/>
                </a:solidFill>
                <a:latin typeface="Open Sans" panose="020B0606030504020204" pitchFamily="34" charset="0"/>
              </a:rPr>
              <a:t>Higher Preference in Search Results</a:t>
            </a:r>
          </a:p>
        </p:txBody>
      </p:sp>
      <p:sp>
        <p:nvSpPr>
          <p:cNvPr id="9" name="TextBox 11">
            <a:extLst>
              <a:ext uri="{FF2B5EF4-FFF2-40B4-BE49-F238E27FC236}">
                <a16:creationId xmlns:a16="http://schemas.microsoft.com/office/drawing/2014/main" id="{090847A2-18C2-E146-B6F6-5665FB1D1B3F}"/>
              </a:ext>
            </a:extLst>
          </p:cNvPr>
          <p:cNvSpPr txBox="1">
            <a:spLocks noChangeArrowheads="1"/>
          </p:cNvSpPr>
          <p:nvPr/>
        </p:nvSpPr>
        <p:spPr bwMode="auto">
          <a:xfrm>
            <a:off x="7025011" y="1156193"/>
            <a:ext cx="10680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algn="ctr" eaLnBrk="1" hangingPunct="1"/>
            <a:r>
              <a:rPr lang="en-US" altLang="x-none" sz="1100" dirty="0">
                <a:solidFill>
                  <a:srgbClr val="0D0D0D"/>
                </a:solidFill>
                <a:latin typeface="Open Sans" panose="020B0606030504020204" pitchFamily="34" charset="0"/>
              </a:rPr>
              <a:t>Better Designs Across Devices</a:t>
            </a:r>
          </a:p>
        </p:txBody>
      </p:sp>
      <p:sp>
        <p:nvSpPr>
          <p:cNvPr id="10" name="Rectangle 9">
            <a:extLst>
              <a:ext uri="{FF2B5EF4-FFF2-40B4-BE49-F238E27FC236}">
                <a16:creationId xmlns:a16="http://schemas.microsoft.com/office/drawing/2014/main" id="{96DDAA80-5DD9-B447-B447-8C413E52B5E4}"/>
              </a:ext>
            </a:extLst>
          </p:cNvPr>
          <p:cNvSpPr/>
          <p:nvPr/>
        </p:nvSpPr>
        <p:spPr>
          <a:xfrm>
            <a:off x="4614807" y="1300118"/>
            <a:ext cx="1171404" cy="430887"/>
          </a:xfrm>
          <a:prstGeom prst="rect">
            <a:avLst/>
          </a:prstGeom>
        </p:spPr>
        <p:txBody>
          <a:bodyPr wrap="square">
            <a:spAutoFit/>
          </a:bodyPr>
          <a:lstStyle/>
          <a:p>
            <a:pPr algn="ctr"/>
            <a:r>
              <a:rPr lang="en-US" altLang="en-US" sz="1100" noProof="1">
                <a:solidFill>
                  <a:schemeClr val="bg1"/>
                </a:solidFill>
                <a:latin typeface="Open Sans" panose="020B0606030504020204" pitchFamily="34" charset="0"/>
                <a:ea typeface="MS PGothic" panose="020B0600070205080204" pitchFamily="34" charset="-128"/>
                <a:cs typeface="Open Sans" panose="020B0606030504020204" pitchFamily="34" charset="0"/>
              </a:rPr>
              <a:t>Better User Experience</a:t>
            </a:r>
          </a:p>
        </p:txBody>
      </p:sp>
      <p:sp>
        <p:nvSpPr>
          <p:cNvPr id="11" name="Rectangle 10">
            <a:extLst>
              <a:ext uri="{FF2B5EF4-FFF2-40B4-BE49-F238E27FC236}">
                <a16:creationId xmlns:a16="http://schemas.microsoft.com/office/drawing/2014/main" id="{8E9F3846-6311-E147-9F3A-41C4667A6037}"/>
              </a:ext>
            </a:extLst>
          </p:cNvPr>
          <p:cNvSpPr/>
          <p:nvPr/>
        </p:nvSpPr>
        <p:spPr>
          <a:xfrm>
            <a:off x="5018882" y="2798762"/>
            <a:ext cx="2911475" cy="1107996"/>
          </a:xfrm>
          <a:prstGeom prst="rect">
            <a:avLst/>
          </a:prstGeom>
        </p:spPr>
        <p:txBody>
          <a:bodyPr wrap="square">
            <a:spAutoFit/>
          </a:bodyPr>
          <a:lstStyle/>
          <a:p>
            <a:pPr lvl="0"/>
            <a:r>
              <a:rPr lang="en-US" sz="1100" dirty="0">
                <a:solidFill>
                  <a:srgbClr val="0D0D0D"/>
                </a:solidFill>
                <a:latin typeface="Open Sans" panose="020B0606030504020204" pitchFamily="34" charset="0"/>
              </a:rPr>
              <a:t>Users are able to see all of the information on the page and they don’t have to pinch the screen, squint, or try to see something that is cut off. It also makes the text easier to read and navigation easier to use.</a:t>
            </a:r>
          </a:p>
        </p:txBody>
      </p:sp>
      <p:sp>
        <p:nvSpPr>
          <p:cNvPr id="16" name="Rectangle 15">
            <a:extLst>
              <a:ext uri="{FF2B5EF4-FFF2-40B4-BE49-F238E27FC236}">
                <a16:creationId xmlns:a16="http://schemas.microsoft.com/office/drawing/2014/main" id="{231F0B86-46E6-264B-B1A3-11BFB3D122C2}"/>
              </a:ext>
            </a:extLst>
          </p:cNvPr>
          <p:cNvSpPr/>
          <p:nvPr/>
        </p:nvSpPr>
        <p:spPr>
          <a:xfrm>
            <a:off x="628580" y="1781805"/>
            <a:ext cx="3005931" cy="600164"/>
          </a:xfrm>
          <a:prstGeom prst="rect">
            <a:avLst/>
          </a:prstGeom>
        </p:spPr>
        <p:txBody>
          <a:bodyPr wrap="square">
            <a:spAutoFit/>
          </a:bodyPr>
          <a:lstStyle/>
          <a:p>
            <a:r>
              <a:rPr lang="en-US" sz="1100" dirty="0">
                <a:solidFill>
                  <a:srgbClr val="0D0D0D"/>
                </a:solidFill>
                <a:latin typeface="Open Sans" panose="020B0606030504020204" pitchFamily="34" charset="0"/>
              </a:rPr>
              <a:t>A responsive website across desktop, mobile, and tablet devices brings the following benefits:</a:t>
            </a:r>
          </a:p>
        </p:txBody>
      </p:sp>
      <p:grpSp>
        <p:nvGrpSpPr>
          <p:cNvPr id="13" name="Group 12"/>
          <p:cNvGrpSpPr>
            <a:grpSpLocks noChangeAspect="1"/>
          </p:cNvGrpSpPr>
          <p:nvPr/>
        </p:nvGrpSpPr>
        <p:grpSpPr>
          <a:xfrm>
            <a:off x="374319" y="320842"/>
            <a:ext cx="144000" cy="146120"/>
            <a:chOff x="-1080368" y="1835621"/>
            <a:chExt cx="754063" cy="765175"/>
          </a:xfrm>
        </p:grpSpPr>
        <p:sp>
          <p:nvSpPr>
            <p:cNvPr id="14"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5"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388872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ectangle 256">
            <a:extLst>
              <a:ext uri="{FF2B5EF4-FFF2-40B4-BE49-F238E27FC236}">
                <a16:creationId xmlns:a16="http://schemas.microsoft.com/office/drawing/2014/main" id="{4501FF00-3393-6B45-ACC3-FAA341F1A694}"/>
              </a:ext>
            </a:extLst>
          </p:cNvPr>
          <p:cNvSpPr/>
          <p:nvPr/>
        </p:nvSpPr>
        <p:spPr>
          <a:xfrm>
            <a:off x="182563" y="223838"/>
            <a:ext cx="5380037"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58" name="TextBox 4">
            <a:extLst>
              <a:ext uri="{FF2B5EF4-FFF2-40B4-BE49-F238E27FC236}">
                <a16:creationId xmlns:a16="http://schemas.microsoft.com/office/drawing/2014/main" id="{1B7A093F-865E-0A44-AEC4-BFD09B3065B8}"/>
              </a:ext>
            </a:extLst>
          </p:cNvPr>
          <p:cNvSpPr txBox="1">
            <a:spLocks noChangeArrowheads="1"/>
          </p:cNvSpPr>
          <p:nvPr/>
        </p:nvSpPr>
        <p:spPr bwMode="auto">
          <a:xfrm>
            <a:off x="628580" y="1067493"/>
            <a:ext cx="369728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User Expectations and Intent Differ Across Different Devices</a:t>
            </a:r>
          </a:p>
        </p:txBody>
      </p:sp>
      <p:sp>
        <p:nvSpPr>
          <p:cNvPr id="269" name="Rectangle 268">
            <a:extLst>
              <a:ext uri="{FF2B5EF4-FFF2-40B4-BE49-F238E27FC236}">
                <a16:creationId xmlns:a16="http://schemas.microsoft.com/office/drawing/2014/main" id="{05739D7F-F604-E841-9FDB-AA3444AA40D3}"/>
              </a:ext>
            </a:extLst>
          </p:cNvPr>
          <p:cNvSpPr/>
          <p:nvPr/>
        </p:nvSpPr>
        <p:spPr>
          <a:xfrm>
            <a:off x="719138" y="2502079"/>
            <a:ext cx="3422650" cy="557213"/>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70" name="Rectangle 269">
            <a:extLst>
              <a:ext uri="{FF2B5EF4-FFF2-40B4-BE49-F238E27FC236}">
                <a16:creationId xmlns:a16="http://schemas.microsoft.com/office/drawing/2014/main" id="{8CA24A15-0EA9-864A-973D-63B89C90A6BE}"/>
              </a:ext>
            </a:extLst>
          </p:cNvPr>
          <p:cNvSpPr/>
          <p:nvPr/>
        </p:nvSpPr>
        <p:spPr>
          <a:xfrm>
            <a:off x="719138" y="3108503"/>
            <a:ext cx="3422650" cy="555625"/>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71" name="Rectangle 270">
            <a:extLst>
              <a:ext uri="{FF2B5EF4-FFF2-40B4-BE49-F238E27FC236}">
                <a16:creationId xmlns:a16="http://schemas.microsoft.com/office/drawing/2014/main" id="{33335525-EBC0-A04D-8FEF-3D2DB8BBAE01}"/>
              </a:ext>
            </a:extLst>
          </p:cNvPr>
          <p:cNvSpPr/>
          <p:nvPr/>
        </p:nvSpPr>
        <p:spPr>
          <a:xfrm>
            <a:off x="719138" y="3732390"/>
            <a:ext cx="3422650"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73" name="Rectangle 272">
            <a:extLst>
              <a:ext uri="{FF2B5EF4-FFF2-40B4-BE49-F238E27FC236}">
                <a16:creationId xmlns:a16="http://schemas.microsoft.com/office/drawing/2014/main" id="{F6EA71A3-62AF-8C49-BF6E-3195065DF480}"/>
              </a:ext>
            </a:extLst>
          </p:cNvPr>
          <p:cNvSpPr/>
          <p:nvPr/>
        </p:nvSpPr>
        <p:spPr>
          <a:xfrm>
            <a:off x="1139273" y="3241610"/>
            <a:ext cx="1289135" cy="261610"/>
          </a:xfrm>
          <a:prstGeom prst="rect">
            <a:avLst/>
          </a:prstGeom>
        </p:spPr>
        <p:txBody>
          <a:bodyPr wrap="none">
            <a:spAutoFit/>
          </a:bodyPr>
          <a:lstStyle/>
          <a:p>
            <a:pPr algn="ctr" eaLnBrk="1" fontAlgn="auto" hangingPunct="1">
              <a:spcBef>
                <a:spcPts val="0"/>
              </a:spcBef>
              <a:spcAft>
                <a:spcPts val="0"/>
              </a:spcAft>
              <a:defRPr/>
            </a:pPr>
            <a:r>
              <a:rPr lang="en-GB" sz="1100" dirty="0">
                <a:solidFill>
                  <a:srgbClr val="0D0D0D"/>
                </a:solidFill>
                <a:latin typeface="Open Sans" panose="020B0606030504020204" pitchFamily="34" charset="0"/>
              </a:rPr>
              <a:t>Points of Friction</a:t>
            </a:r>
          </a:p>
        </p:txBody>
      </p:sp>
      <p:sp>
        <p:nvSpPr>
          <p:cNvPr id="274" name="Rectangle 273">
            <a:extLst>
              <a:ext uri="{FF2B5EF4-FFF2-40B4-BE49-F238E27FC236}">
                <a16:creationId xmlns:a16="http://schemas.microsoft.com/office/drawing/2014/main" id="{94058536-024B-704F-8E93-3AFEF168C062}"/>
              </a:ext>
            </a:extLst>
          </p:cNvPr>
          <p:cNvSpPr/>
          <p:nvPr/>
        </p:nvSpPr>
        <p:spPr>
          <a:xfrm>
            <a:off x="1139423" y="3864154"/>
            <a:ext cx="2207657" cy="261610"/>
          </a:xfrm>
          <a:prstGeom prst="rect">
            <a:avLst/>
          </a:prstGeom>
        </p:spPr>
        <p:txBody>
          <a:bodyPr wrap="none">
            <a:spAutoFit/>
          </a:bodyPr>
          <a:lstStyle/>
          <a:p>
            <a:pPr algn="ctr" eaLnBrk="1" fontAlgn="auto" hangingPunct="1">
              <a:spcBef>
                <a:spcPts val="0"/>
              </a:spcBef>
              <a:spcAft>
                <a:spcPts val="0"/>
              </a:spcAft>
              <a:defRPr/>
            </a:pPr>
            <a:r>
              <a:rPr lang="en-GB" sz="1100" dirty="0">
                <a:solidFill>
                  <a:srgbClr val="0D0D0D"/>
                </a:solidFill>
                <a:latin typeface="Open Sans" panose="020B0606030504020204" pitchFamily="34" charset="0"/>
              </a:rPr>
              <a:t>Influence of Web Design on UX</a:t>
            </a:r>
          </a:p>
        </p:txBody>
      </p:sp>
      <p:sp>
        <p:nvSpPr>
          <p:cNvPr id="275" name="Rectangle 274">
            <a:extLst>
              <a:ext uri="{FF2B5EF4-FFF2-40B4-BE49-F238E27FC236}">
                <a16:creationId xmlns:a16="http://schemas.microsoft.com/office/drawing/2014/main" id="{9F1519CE-4BBA-6747-8B48-AD52AB3B04E1}"/>
              </a:ext>
            </a:extLst>
          </p:cNvPr>
          <p:cNvSpPr/>
          <p:nvPr/>
        </p:nvSpPr>
        <p:spPr>
          <a:xfrm>
            <a:off x="1003780" y="2589213"/>
            <a:ext cx="2704620" cy="430887"/>
          </a:xfrm>
          <a:prstGeom prst="rect">
            <a:avLst/>
          </a:prstGeom>
        </p:spPr>
        <p:txBody>
          <a:bodyPr wrap="square">
            <a:spAutoFit/>
          </a:bodyPr>
          <a:lstStyle/>
          <a:p>
            <a:pPr eaLnBrk="1" fontAlgn="auto" hangingPunct="1">
              <a:spcBef>
                <a:spcPts val="0"/>
              </a:spcBef>
              <a:spcAft>
                <a:spcPts val="0"/>
              </a:spcAft>
              <a:defRPr/>
            </a:pPr>
            <a:r>
              <a:rPr lang="en-US" sz="1100" dirty="0">
                <a:solidFill>
                  <a:schemeClr val="bg1"/>
                </a:solidFill>
                <a:latin typeface="Open Sans" charset="0"/>
                <a:ea typeface="Open Sans" charset="0"/>
                <a:cs typeface="Open Sans" charset="0"/>
              </a:rPr>
              <a:t>What a user is looking for on mobile may be different than desktop</a:t>
            </a:r>
          </a:p>
        </p:txBody>
      </p:sp>
      <p:sp>
        <p:nvSpPr>
          <p:cNvPr id="277" name="Rectangle 276">
            <a:extLst>
              <a:ext uri="{FF2B5EF4-FFF2-40B4-BE49-F238E27FC236}">
                <a16:creationId xmlns:a16="http://schemas.microsoft.com/office/drawing/2014/main" id="{02357A0F-8C23-2942-AD6E-EDE3DD5D90F6}"/>
              </a:ext>
            </a:extLst>
          </p:cNvPr>
          <p:cNvSpPr/>
          <p:nvPr/>
        </p:nvSpPr>
        <p:spPr>
          <a:xfrm>
            <a:off x="5753101" y="2421364"/>
            <a:ext cx="3057524" cy="600164"/>
          </a:xfrm>
          <a:prstGeom prst="rect">
            <a:avLst/>
          </a:prstGeom>
        </p:spPr>
        <p:txBody>
          <a:bodyPr wrap="square">
            <a:spAutoFit/>
          </a:bodyPr>
          <a:lstStyle/>
          <a:p>
            <a:pPr eaLnBrk="1" fontAlgn="auto" hangingPunct="1">
              <a:spcBef>
                <a:spcPts val="0"/>
              </a:spcBef>
              <a:spcAft>
                <a:spcPts val="0"/>
              </a:spcAft>
              <a:defRPr/>
            </a:pPr>
            <a:r>
              <a:rPr lang="en-US" sz="1100" dirty="0">
                <a:solidFill>
                  <a:srgbClr val="0D0D0D"/>
                </a:solidFill>
                <a:latin typeface="Open Sans" panose="020B0606030504020204" pitchFamily="34" charset="0"/>
              </a:rPr>
              <a:t>A/B test placement of contact information, reviews, services, and CTAs across different devices to see what gets more clicks</a:t>
            </a:r>
          </a:p>
        </p:txBody>
      </p:sp>
      <p:grpSp>
        <p:nvGrpSpPr>
          <p:cNvPr id="11" name="Group 10"/>
          <p:cNvGrpSpPr>
            <a:grpSpLocks noChangeAspect="1"/>
          </p:cNvGrpSpPr>
          <p:nvPr/>
        </p:nvGrpSpPr>
        <p:grpSpPr>
          <a:xfrm>
            <a:off x="374319" y="320842"/>
            <a:ext cx="144000" cy="146120"/>
            <a:chOff x="-1080368" y="1835621"/>
            <a:chExt cx="754063" cy="765175"/>
          </a:xfrm>
        </p:grpSpPr>
        <p:sp>
          <p:nvSpPr>
            <p:cNvPr id="12"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3"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119679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2563" y="2111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Website Optimization</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a:defRPr/>
            </a:pPr>
            <a:r>
              <a:rPr lang="en-US" sz="1200" dirty="0">
                <a:solidFill>
                  <a:srgbClr val="898989"/>
                </a:solidFill>
                <a:latin typeface="Open Sans" charset="0"/>
                <a:ea typeface="Open Sans" charset="0"/>
                <a:cs typeface="Open Sans" charset="0"/>
              </a:rPr>
              <a:t>The difference between website optimization and SEO</a:t>
            </a:r>
          </a:p>
        </p:txBody>
      </p:sp>
      <p:grpSp>
        <p:nvGrpSpPr>
          <p:cNvPr id="3" name="Group 2"/>
          <p:cNvGrpSpPr/>
          <p:nvPr/>
        </p:nvGrpSpPr>
        <p:grpSpPr>
          <a:xfrm>
            <a:off x="737370" y="1995091"/>
            <a:ext cx="5370467" cy="1879021"/>
            <a:chOff x="737369" y="1853056"/>
            <a:chExt cx="6310409" cy="2019381"/>
          </a:xfrm>
        </p:grpSpPr>
        <p:sp>
          <p:nvSpPr>
            <p:cNvPr id="14" name="Rounded Rectangle 13"/>
            <p:cNvSpPr/>
            <p:nvPr/>
          </p:nvSpPr>
          <p:spPr>
            <a:xfrm>
              <a:off x="737369" y="1853056"/>
              <a:ext cx="2706620" cy="2019381"/>
            </a:xfrm>
            <a:prstGeom prst="roundRect">
              <a:avLst>
                <a:gd name="adj" fmla="val 0"/>
              </a:avLst>
            </a:prstGeom>
            <a:solidFill>
              <a:srgbClr val="12AAEB"/>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ctr">
              <a:normAutofit/>
            </a:bodyPr>
            <a:lstStyle/>
            <a:p>
              <a:pPr algn="ctr"/>
              <a:r>
                <a:rPr lang="en-US" sz="1600" dirty="0">
                  <a:latin typeface="Open Sans" panose="020B0606030504020204" pitchFamily="34" charset="0"/>
                  <a:ea typeface="Open Sans" panose="020B0606030504020204" pitchFamily="34" charset="0"/>
                  <a:cs typeface="Open Sans" panose="020B0606030504020204" pitchFamily="34" charset="0"/>
                </a:rPr>
                <a:t>Website Optimization</a:t>
              </a:r>
            </a:p>
            <a:p>
              <a:endParaRPr lang="en-US" sz="1400" dirty="0">
                <a:latin typeface="Open Sans" panose="020B0606030504020204" pitchFamily="34" charset="0"/>
                <a:ea typeface="Open Sans" panose="020B0606030504020204" pitchFamily="34" charset="0"/>
                <a:cs typeface="Open Sans" panose="020B0606030504020204" pitchFamily="34" charset="0"/>
              </a:endParaRPr>
            </a:p>
            <a:p>
              <a:pPr algn="ctr">
                <a:lnSpc>
                  <a:spcPct val="120000"/>
                </a:lnSpc>
                <a:buClr>
                  <a:srgbClr val="969696"/>
                </a:buClr>
              </a:pPr>
              <a:r>
                <a:rPr lang="en-IE"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Deals more with the user experience and making the website easier to use</a:t>
              </a:r>
            </a:p>
          </p:txBody>
        </p:sp>
        <p:sp>
          <p:nvSpPr>
            <p:cNvPr id="15" name="Rounded Rectangle 14"/>
            <p:cNvSpPr/>
            <p:nvPr/>
          </p:nvSpPr>
          <p:spPr>
            <a:xfrm>
              <a:off x="4341158" y="1853056"/>
              <a:ext cx="2706620" cy="2019381"/>
            </a:xfrm>
            <a:prstGeom prst="roundRect">
              <a:avLst>
                <a:gd name="adj" fmla="val 0"/>
              </a:avLst>
            </a:prstGeom>
            <a:solidFill>
              <a:srgbClr val="004369"/>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ctr">
              <a:normAutofit/>
            </a:bodyPr>
            <a:lstStyle/>
            <a:p>
              <a:pPr algn="ctr"/>
              <a:r>
                <a:rPr lang="en-US" sz="1400" dirty="0">
                  <a:latin typeface="Open Sans" panose="020B0606030504020204" pitchFamily="34" charset="0"/>
                  <a:ea typeface="Open Sans" panose="020B0606030504020204" pitchFamily="34" charset="0"/>
                  <a:cs typeface="Open Sans" panose="020B0606030504020204" pitchFamily="34" charset="0"/>
                </a:rPr>
                <a:t>SEO</a:t>
              </a:r>
              <a:br>
                <a:rPr lang="en-IE" sz="1700" dirty="0">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IE"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lnSpc>
                  <a:spcPct val="120000"/>
                </a:lnSpc>
                <a:buClr>
                  <a:srgbClr val="969696"/>
                </a:buClr>
              </a:pPr>
              <a:r>
                <a:rPr lang="en-IE"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Makes it easier for search engines to find and index website content </a:t>
              </a:r>
            </a:p>
          </p:txBody>
        </p:sp>
        <p:sp>
          <p:nvSpPr>
            <p:cNvPr id="16" name="Rectangle 15"/>
            <p:cNvSpPr/>
            <p:nvPr/>
          </p:nvSpPr>
          <p:spPr>
            <a:xfrm>
              <a:off x="3694034" y="2672025"/>
              <a:ext cx="474689" cy="340924"/>
            </a:xfrm>
            <a:prstGeom prst="rect">
              <a:avLst/>
            </a:prstGeom>
          </p:spPr>
          <p:txBody>
            <a:bodyPr wrap="none">
              <a:spAutoFit/>
            </a:bodyPr>
            <a:lstStyle/>
            <a:p>
              <a:pPr algn="ctr"/>
              <a:r>
                <a:rPr lang="en-US" b="1" dirty="0">
                  <a:latin typeface="Open Sans"/>
                  <a:cs typeface="Open Sans"/>
                </a:rPr>
                <a:t>Vs.</a:t>
              </a:r>
            </a:p>
          </p:txBody>
        </p:sp>
      </p:grpSp>
      <p:grpSp>
        <p:nvGrpSpPr>
          <p:cNvPr id="18" name="Group 17"/>
          <p:cNvGrpSpPr>
            <a:grpSpLocks noChangeAspect="1"/>
          </p:cNvGrpSpPr>
          <p:nvPr/>
        </p:nvGrpSpPr>
        <p:grpSpPr>
          <a:xfrm>
            <a:off x="374319" y="320842"/>
            <a:ext cx="144000" cy="146120"/>
            <a:chOff x="-1080368" y="1835621"/>
            <a:chExt cx="754063" cy="765175"/>
          </a:xfrm>
        </p:grpSpPr>
        <p:sp>
          <p:nvSpPr>
            <p:cNvPr id="19"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0"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4171832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D4CC52-E249-F948-BDEE-909680E32511}"/>
              </a:ext>
            </a:extLst>
          </p:cNvPr>
          <p:cNvSpPr/>
          <p:nvPr/>
        </p:nvSpPr>
        <p:spPr>
          <a:xfrm>
            <a:off x="182563" y="223838"/>
            <a:ext cx="8770937"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pic>
        <p:nvPicPr>
          <p:cNvPr id="27" name="Picture 26">
            <a:extLst>
              <a:ext uri="{FF2B5EF4-FFF2-40B4-BE49-F238E27FC236}">
                <a16:creationId xmlns:a16="http://schemas.microsoft.com/office/drawing/2014/main" id="{FDDD1EA9-4FA0-A041-88CE-D78BEFF9D51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2563" y="1019699"/>
            <a:ext cx="8772526" cy="3965308"/>
          </a:xfrm>
          <a:prstGeom prst="rect">
            <a:avLst/>
          </a:prstGeom>
        </p:spPr>
      </p:pic>
      <p:sp>
        <p:nvSpPr>
          <p:cNvPr id="28" name="Oval 27">
            <a:extLst>
              <a:ext uri="{FF2B5EF4-FFF2-40B4-BE49-F238E27FC236}">
                <a16:creationId xmlns:a16="http://schemas.microsoft.com/office/drawing/2014/main" id="{8DFE60F6-DE94-3F43-A7A5-F9BB0D24C8B7}"/>
              </a:ext>
            </a:extLst>
          </p:cNvPr>
          <p:cNvSpPr>
            <a:spLocks noChangeAspect="1"/>
          </p:cNvSpPr>
          <p:nvPr/>
        </p:nvSpPr>
        <p:spPr>
          <a:xfrm>
            <a:off x="1341748" y="1989714"/>
            <a:ext cx="648000" cy="648000"/>
          </a:xfrm>
          <a:prstGeom prst="ellipse">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4">
            <a:extLst>
              <a:ext uri="{FF2B5EF4-FFF2-40B4-BE49-F238E27FC236}">
                <a16:creationId xmlns:a16="http://schemas.microsoft.com/office/drawing/2014/main" id="{2867E98B-DBA8-3A4C-A631-7EB5B5A06BF2}"/>
              </a:ext>
            </a:extLst>
          </p:cNvPr>
          <p:cNvSpPr txBox="1">
            <a:spLocks noChangeArrowheads="1"/>
          </p:cNvSpPr>
          <p:nvPr/>
        </p:nvSpPr>
        <p:spPr bwMode="auto">
          <a:xfrm>
            <a:off x="628580" y="1067493"/>
            <a:ext cx="369728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Best Practice for CTAs</a:t>
            </a:r>
          </a:p>
        </p:txBody>
      </p:sp>
      <p:sp>
        <p:nvSpPr>
          <p:cNvPr id="29" name="Rectangular Callout 28">
            <a:extLst>
              <a:ext uri="{FF2B5EF4-FFF2-40B4-BE49-F238E27FC236}">
                <a16:creationId xmlns:a16="http://schemas.microsoft.com/office/drawing/2014/main" id="{544E669F-EEC1-9743-9CB2-05354E3205F5}"/>
              </a:ext>
            </a:extLst>
          </p:cNvPr>
          <p:cNvSpPr/>
          <p:nvPr/>
        </p:nvSpPr>
        <p:spPr>
          <a:xfrm>
            <a:off x="1799183" y="1565564"/>
            <a:ext cx="1515517" cy="572536"/>
          </a:xfrm>
          <a:prstGeom prst="wedgeRectCallout">
            <a:avLst>
              <a:gd name="adj1" fmla="val -54019"/>
              <a:gd name="adj2" fmla="val 46017"/>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477055-6F59-8446-A770-FE5AC0239D9C}"/>
              </a:ext>
            </a:extLst>
          </p:cNvPr>
          <p:cNvSpPr/>
          <p:nvPr/>
        </p:nvSpPr>
        <p:spPr>
          <a:xfrm>
            <a:off x="1905901" y="1722416"/>
            <a:ext cx="1314784" cy="261610"/>
          </a:xfrm>
          <a:prstGeom prst="rect">
            <a:avLst/>
          </a:prstGeom>
        </p:spPr>
        <p:txBody>
          <a:bodyPr wrap="none">
            <a:spAutoFit/>
          </a:bodyPr>
          <a:lstStyle/>
          <a:p>
            <a:r>
              <a:rPr lang="en-US" sz="1100" dirty="0">
                <a:solidFill>
                  <a:srgbClr val="0D0D0D"/>
                </a:solidFill>
                <a:latin typeface="Open Sans" panose="020B0606030504020204" pitchFamily="34" charset="0"/>
              </a:rPr>
              <a:t>Use action words</a:t>
            </a:r>
          </a:p>
        </p:txBody>
      </p:sp>
      <p:sp>
        <p:nvSpPr>
          <p:cNvPr id="31" name="Oval 30">
            <a:extLst>
              <a:ext uri="{FF2B5EF4-FFF2-40B4-BE49-F238E27FC236}">
                <a16:creationId xmlns:a16="http://schemas.microsoft.com/office/drawing/2014/main" id="{7D139512-DAD3-7A46-95E8-4E6EBA264AF3}"/>
              </a:ext>
            </a:extLst>
          </p:cNvPr>
          <p:cNvSpPr>
            <a:spLocks noChangeAspect="1"/>
          </p:cNvSpPr>
          <p:nvPr/>
        </p:nvSpPr>
        <p:spPr>
          <a:xfrm>
            <a:off x="6935820" y="3171171"/>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5F867D71-E897-2B44-95B4-3891E611D6B3}"/>
              </a:ext>
            </a:extLst>
          </p:cNvPr>
          <p:cNvSpPr>
            <a:spLocks noChangeAspect="1"/>
          </p:cNvSpPr>
          <p:nvPr/>
        </p:nvSpPr>
        <p:spPr>
          <a:xfrm>
            <a:off x="5744329" y="3444936"/>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5D98109-5D4F-E84A-ADF3-C276807CE391}"/>
              </a:ext>
            </a:extLst>
          </p:cNvPr>
          <p:cNvSpPr>
            <a:spLocks noChangeAspect="1"/>
          </p:cNvSpPr>
          <p:nvPr/>
        </p:nvSpPr>
        <p:spPr>
          <a:xfrm>
            <a:off x="4971972" y="1849446"/>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959244D9-376A-974E-B9EC-E1D08E78AB1A}"/>
              </a:ext>
            </a:extLst>
          </p:cNvPr>
          <p:cNvSpPr>
            <a:spLocks noChangeAspect="1"/>
          </p:cNvSpPr>
          <p:nvPr/>
        </p:nvSpPr>
        <p:spPr>
          <a:xfrm>
            <a:off x="4500584" y="2795212"/>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3A8F1057-0E2A-6C49-9D1F-2285C0C0D933}"/>
              </a:ext>
            </a:extLst>
          </p:cNvPr>
          <p:cNvSpPr>
            <a:spLocks noChangeAspect="1"/>
          </p:cNvSpPr>
          <p:nvPr/>
        </p:nvSpPr>
        <p:spPr>
          <a:xfrm>
            <a:off x="3406078" y="3444936"/>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D3C90BAF-3C47-B048-9E72-19C900E41306}"/>
              </a:ext>
            </a:extLst>
          </p:cNvPr>
          <p:cNvSpPr>
            <a:spLocks noChangeAspect="1"/>
          </p:cNvSpPr>
          <p:nvPr/>
        </p:nvSpPr>
        <p:spPr>
          <a:xfrm>
            <a:off x="1822895" y="3652281"/>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98C9C9F3-D01E-1544-9CEC-A83E6DD56A61}"/>
              </a:ext>
            </a:extLst>
          </p:cNvPr>
          <p:cNvSpPr>
            <a:spLocks noChangeAspect="1"/>
          </p:cNvSpPr>
          <p:nvPr/>
        </p:nvSpPr>
        <p:spPr>
          <a:xfrm>
            <a:off x="2534924" y="2354353"/>
            <a:ext cx="648000" cy="648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70">
            <a:extLst>
              <a:ext uri="{FF2B5EF4-FFF2-40B4-BE49-F238E27FC236}">
                <a16:creationId xmlns:a16="http://schemas.microsoft.com/office/drawing/2014/main" id="{EE5426B1-191F-1D43-BAB9-BF717996546A}"/>
              </a:ext>
            </a:extLst>
          </p:cNvPr>
          <p:cNvSpPr>
            <a:spLocks noChangeArrowheads="1"/>
          </p:cNvSpPr>
          <p:nvPr/>
        </p:nvSpPr>
        <p:spPr bwMode="auto">
          <a:xfrm>
            <a:off x="1546225" y="2212466"/>
            <a:ext cx="206375" cy="214312"/>
          </a:xfrm>
          <a:custGeom>
            <a:avLst/>
            <a:gdLst>
              <a:gd name="T0" fmla="*/ 521 w 574"/>
              <a:gd name="T1" fmla="*/ 194 h 596"/>
              <a:gd name="T2" fmla="*/ 511 w 574"/>
              <a:gd name="T3" fmla="*/ 194 h 596"/>
              <a:gd name="T4" fmla="*/ 354 w 574"/>
              <a:gd name="T5" fmla="*/ 219 h 596"/>
              <a:gd name="T6" fmla="*/ 349 w 574"/>
              <a:gd name="T7" fmla="*/ 219 h 596"/>
              <a:gd name="T8" fmla="*/ 324 w 574"/>
              <a:gd name="T9" fmla="*/ 194 h 596"/>
              <a:gd name="T10" fmla="*/ 324 w 574"/>
              <a:gd name="T11" fmla="*/ 52 h 596"/>
              <a:gd name="T12" fmla="*/ 272 w 574"/>
              <a:gd name="T13" fmla="*/ 0 h 596"/>
              <a:gd name="T14" fmla="*/ 219 w 574"/>
              <a:gd name="T15" fmla="*/ 42 h 596"/>
              <a:gd name="T16" fmla="*/ 120 w 574"/>
              <a:gd name="T17" fmla="*/ 242 h 596"/>
              <a:gd name="T18" fmla="*/ 87 w 574"/>
              <a:gd name="T19" fmla="*/ 222 h 596"/>
              <a:gd name="T20" fmla="*/ 37 w 574"/>
              <a:gd name="T21" fmla="*/ 222 h 596"/>
              <a:gd name="T22" fmla="*/ 0 w 574"/>
              <a:gd name="T23" fmla="*/ 259 h 596"/>
              <a:gd name="T24" fmla="*/ 0 w 574"/>
              <a:gd name="T25" fmla="*/ 558 h 596"/>
              <a:gd name="T26" fmla="*/ 37 w 574"/>
              <a:gd name="T27" fmla="*/ 595 h 596"/>
              <a:gd name="T28" fmla="*/ 87 w 574"/>
              <a:gd name="T29" fmla="*/ 595 h 596"/>
              <a:gd name="T30" fmla="*/ 125 w 574"/>
              <a:gd name="T31" fmla="*/ 558 h 596"/>
              <a:gd name="T32" fmla="*/ 125 w 574"/>
              <a:gd name="T33" fmla="*/ 533 h 596"/>
              <a:gd name="T34" fmla="*/ 199 w 574"/>
              <a:gd name="T35" fmla="*/ 571 h 596"/>
              <a:gd name="T36" fmla="*/ 468 w 574"/>
              <a:gd name="T37" fmla="*/ 571 h 596"/>
              <a:gd name="T38" fmla="*/ 541 w 574"/>
              <a:gd name="T39" fmla="*/ 513 h 596"/>
              <a:gd name="T40" fmla="*/ 573 w 574"/>
              <a:gd name="T41" fmla="*/ 242 h 596"/>
              <a:gd name="T42" fmla="*/ 521 w 574"/>
              <a:gd name="T43" fmla="*/ 194 h 596"/>
              <a:gd name="T44" fmla="*/ 97 w 574"/>
              <a:gd name="T45" fmla="*/ 526 h 596"/>
              <a:gd name="T46" fmla="*/ 97 w 574"/>
              <a:gd name="T47" fmla="*/ 563 h 596"/>
              <a:gd name="T48" fmla="*/ 85 w 574"/>
              <a:gd name="T49" fmla="*/ 576 h 596"/>
              <a:gd name="T50" fmla="*/ 35 w 574"/>
              <a:gd name="T51" fmla="*/ 576 h 596"/>
              <a:gd name="T52" fmla="*/ 22 w 574"/>
              <a:gd name="T53" fmla="*/ 563 h 596"/>
              <a:gd name="T54" fmla="*/ 22 w 574"/>
              <a:gd name="T55" fmla="*/ 264 h 596"/>
              <a:gd name="T56" fmla="*/ 35 w 574"/>
              <a:gd name="T57" fmla="*/ 252 h 596"/>
              <a:gd name="T58" fmla="*/ 85 w 574"/>
              <a:gd name="T59" fmla="*/ 252 h 596"/>
              <a:gd name="T60" fmla="*/ 97 w 574"/>
              <a:gd name="T61" fmla="*/ 264 h 596"/>
              <a:gd name="T62" fmla="*/ 97 w 574"/>
              <a:gd name="T63" fmla="*/ 526 h 596"/>
              <a:gd name="T64" fmla="*/ 513 w 574"/>
              <a:gd name="T65" fmla="*/ 513 h 596"/>
              <a:gd name="T66" fmla="*/ 463 w 574"/>
              <a:gd name="T67" fmla="*/ 551 h 596"/>
              <a:gd name="T68" fmla="*/ 202 w 574"/>
              <a:gd name="T69" fmla="*/ 551 h 596"/>
              <a:gd name="T70" fmla="*/ 122 w 574"/>
              <a:gd name="T71" fmla="*/ 511 h 596"/>
              <a:gd name="T72" fmla="*/ 122 w 574"/>
              <a:gd name="T73" fmla="*/ 272 h 596"/>
              <a:gd name="T74" fmla="*/ 242 w 574"/>
              <a:gd name="T75" fmla="*/ 50 h 596"/>
              <a:gd name="T76" fmla="*/ 269 w 574"/>
              <a:gd name="T77" fmla="*/ 27 h 596"/>
              <a:gd name="T78" fmla="*/ 297 w 574"/>
              <a:gd name="T79" fmla="*/ 55 h 596"/>
              <a:gd name="T80" fmla="*/ 297 w 574"/>
              <a:gd name="T81" fmla="*/ 197 h 596"/>
              <a:gd name="T82" fmla="*/ 346 w 574"/>
              <a:gd name="T83" fmla="*/ 247 h 596"/>
              <a:gd name="T84" fmla="*/ 354 w 574"/>
              <a:gd name="T85" fmla="*/ 247 h 596"/>
              <a:gd name="T86" fmla="*/ 513 w 574"/>
              <a:gd name="T87" fmla="*/ 222 h 596"/>
              <a:gd name="T88" fmla="*/ 518 w 574"/>
              <a:gd name="T89" fmla="*/ 222 h 596"/>
              <a:gd name="T90" fmla="*/ 536 w 574"/>
              <a:gd name="T91" fmla="*/ 229 h 596"/>
              <a:gd name="T92" fmla="*/ 543 w 574"/>
              <a:gd name="T93" fmla="*/ 247 h 596"/>
              <a:gd name="T94" fmla="*/ 513 w 574"/>
              <a:gd name="T95" fmla="*/ 513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596">
                <a:moveTo>
                  <a:pt x="521" y="194"/>
                </a:moveTo>
                <a:cubicBezTo>
                  <a:pt x="518" y="194"/>
                  <a:pt x="513" y="194"/>
                  <a:pt x="511" y="194"/>
                </a:cubicBezTo>
                <a:cubicBezTo>
                  <a:pt x="443" y="209"/>
                  <a:pt x="354" y="219"/>
                  <a:pt x="354" y="219"/>
                </a:cubicBezTo>
                <a:cubicBezTo>
                  <a:pt x="351" y="219"/>
                  <a:pt x="351" y="219"/>
                  <a:pt x="349" y="219"/>
                </a:cubicBezTo>
                <a:cubicBezTo>
                  <a:pt x="336" y="219"/>
                  <a:pt x="324" y="209"/>
                  <a:pt x="324" y="194"/>
                </a:cubicBezTo>
                <a:lnTo>
                  <a:pt x="324" y="52"/>
                </a:lnTo>
                <a:cubicBezTo>
                  <a:pt x="324" y="25"/>
                  <a:pt x="301" y="0"/>
                  <a:pt x="272" y="0"/>
                </a:cubicBezTo>
                <a:cubicBezTo>
                  <a:pt x="247" y="0"/>
                  <a:pt x="224" y="17"/>
                  <a:pt x="219" y="42"/>
                </a:cubicBezTo>
                <a:cubicBezTo>
                  <a:pt x="204" y="115"/>
                  <a:pt x="164" y="217"/>
                  <a:pt x="120" y="242"/>
                </a:cubicBezTo>
                <a:cubicBezTo>
                  <a:pt x="112" y="229"/>
                  <a:pt x="102" y="222"/>
                  <a:pt x="87" y="222"/>
                </a:cubicBezTo>
                <a:lnTo>
                  <a:pt x="37" y="222"/>
                </a:lnTo>
                <a:cubicBezTo>
                  <a:pt x="17" y="222"/>
                  <a:pt x="0" y="239"/>
                  <a:pt x="0" y="259"/>
                </a:cubicBezTo>
                <a:lnTo>
                  <a:pt x="0" y="558"/>
                </a:lnTo>
                <a:cubicBezTo>
                  <a:pt x="0" y="578"/>
                  <a:pt x="17" y="595"/>
                  <a:pt x="37" y="595"/>
                </a:cubicBezTo>
                <a:lnTo>
                  <a:pt x="87" y="595"/>
                </a:lnTo>
                <a:cubicBezTo>
                  <a:pt x="107" y="595"/>
                  <a:pt x="125" y="578"/>
                  <a:pt x="125" y="558"/>
                </a:cubicBezTo>
                <a:lnTo>
                  <a:pt x="125" y="533"/>
                </a:lnTo>
                <a:lnTo>
                  <a:pt x="199" y="571"/>
                </a:lnTo>
                <a:lnTo>
                  <a:pt x="468" y="571"/>
                </a:lnTo>
                <a:cubicBezTo>
                  <a:pt x="503" y="571"/>
                  <a:pt x="533" y="546"/>
                  <a:pt x="541" y="513"/>
                </a:cubicBezTo>
                <a:cubicBezTo>
                  <a:pt x="553" y="461"/>
                  <a:pt x="568" y="371"/>
                  <a:pt x="573" y="242"/>
                </a:cubicBezTo>
                <a:cubicBezTo>
                  <a:pt x="571" y="217"/>
                  <a:pt x="548" y="194"/>
                  <a:pt x="521" y="194"/>
                </a:cubicBezTo>
                <a:close/>
                <a:moveTo>
                  <a:pt x="97" y="526"/>
                </a:moveTo>
                <a:lnTo>
                  <a:pt x="97" y="563"/>
                </a:lnTo>
                <a:cubicBezTo>
                  <a:pt x="97" y="571"/>
                  <a:pt x="92" y="576"/>
                  <a:pt x="85" y="576"/>
                </a:cubicBezTo>
                <a:lnTo>
                  <a:pt x="35" y="576"/>
                </a:lnTo>
                <a:cubicBezTo>
                  <a:pt x="27" y="576"/>
                  <a:pt x="22" y="571"/>
                  <a:pt x="22" y="563"/>
                </a:cubicBezTo>
                <a:lnTo>
                  <a:pt x="22" y="264"/>
                </a:lnTo>
                <a:cubicBezTo>
                  <a:pt x="22" y="257"/>
                  <a:pt x="27" y="252"/>
                  <a:pt x="35" y="252"/>
                </a:cubicBezTo>
                <a:lnTo>
                  <a:pt x="85" y="252"/>
                </a:lnTo>
                <a:cubicBezTo>
                  <a:pt x="92" y="252"/>
                  <a:pt x="97" y="257"/>
                  <a:pt x="97" y="264"/>
                </a:cubicBezTo>
                <a:lnTo>
                  <a:pt x="97" y="526"/>
                </a:lnTo>
                <a:close/>
                <a:moveTo>
                  <a:pt x="513" y="513"/>
                </a:moveTo>
                <a:cubicBezTo>
                  <a:pt x="508" y="536"/>
                  <a:pt x="488" y="551"/>
                  <a:pt x="463" y="551"/>
                </a:cubicBezTo>
                <a:lnTo>
                  <a:pt x="202" y="551"/>
                </a:lnTo>
                <a:lnTo>
                  <a:pt x="122" y="511"/>
                </a:lnTo>
                <a:lnTo>
                  <a:pt x="122" y="272"/>
                </a:lnTo>
                <a:cubicBezTo>
                  <a:pt x="184" y="244"/>
                  <a:pt x="229" y="117"/>
                  <a:pt x="242" y="50"/>
                </a:cubicBezTo>
                <a:cubicBezTo>
                  <a:pt x="244" y="37"/>
                  <a:pt x="257" y="27"/>
                  <a:pt x="269" y="27"/>
                </a:cubicBezTo>
                <a:cubicBezTo>
                  <a:pt x="284" y="27"/>
                  <a:pt x="297" y="40"/>
                  <a:pt x="297" y="55"/>
                </a:cubicBezTo>
                <a:lnTo>
                  <a:pt x="297" y="197"/>
                </a:lnTo>
                <a:cubicBezTo>
                  <a:pt x="297" y="224"/>
                  <a:pt x="319" y="247"/>
                  <a:pt x="346" y="247"/>
                </a:cubicBezTo>
                <a:cubicBezTo>
                  <a:pt x="349" y="247"/>
                  <a:pt x="351" y="247"/>
                  <a:pt x="354" y="247"/>
                </a:cubicBezTo>
                <a:cubicBezTo>
                  <a:pt x="364" y="247"/>
                  <a:pt x="448" y="237"/>
                  <a:pt x="513" y="222"/>
                </a:cubicBezTo>
                <a:cubicBezTo>
                  <a:pt x="516" y="222"/>
                  <a:pt x="516" y="222"/>
                  <a:pt x="518" y="222"/>
                </a:cubicBezTo>
                <a:cubicBezTo>
                  <a:pt x="526" y="222"/>
                  <a:pt x="531" y="224"/>
                  <a:pt x="536" y="229"/>
                </a:cubicBezTo>
                <a:cubicBezTo>
                  <a:pt x="541" y="234"/>
                  <a:pt x="543" y="242"/>
                  <a:pt x="543" y="247"/>
                </a:cubicBezTo>
                <a:cubicBezTo>
                  <a:pt x="541" y="374"/>
                  <a:pt x="526" y="461"/>
                  <a:pt x="513" y="513"/>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83D41"/>
              </a:solidFill>
              <a:effectLst/>
              <a:uLnTx/>
              <a:uFillTx/>
              <a:latin typeface="Calibri"/>
              <a:ea typeface="+mn-ea"/>
              <a:cs typeface="+mn-cs"/>
            </a:endParaRPr>
          </a:p>
        </p:txBody>
      </p:sp>
      <p:sp>
        <p:nvSpPr>
          <p:cNvPr id="40" name="Freeform 17">
            <a:extLst>
              <a:ext uri="{FF2B5EF4-FFF2-40B4-BE49-F238E27FC236}">
                <a16:creationId xmlns:a16="http://schemas.microsoft.com/office/drawing/2014/main" id="{B1E64F1C-8EBA-E042-ADF2-502F8BFFC76F}"/>
              </a:ext>
            </a:extLst>
          </p:cNvPr>
          <p:cNvSpPr>
            <a:spLocks noChangeArrowheads="1"/>
          </p:cNvSpPr>
          <p:nvPr/>
        </p:nvSpPr>
        <p:spPr bwMode="auto">
          <a:xfrm>
            <a:off x="-508866" y="3543083"/>
            <a:ext cx="223838" cy="225425"/>
          </a:xfrm>
          <a:custGeom>
            <a:avLst/>
            <a:gdLst>
              <a:gd name="T0" fmla="*/ 311 w 623"/>
              <a:gd name="T1" fmla="*/ 0 h 624"/>
              <a:gd name="T2" fmla="*/ 0 w 623"/>
              <a:gd name="T3" fmla="*/ 312 h 624"/>
              <a:gd name="T4" fmla="*/ 311 w 623"/>
              <a:gd name="T5" fmla="*/ 623 h 624"/>
              <a:gd name="T6" fmla="*/ 622 w 623"/>
              <a:gd name="T7" fmla="*/ 312 h 624"/>
              <a:gd name="T8" fmla="*/ 311 w 623"/>
              <a:gd name="T9" fmla="*/ 0 h 624"/>
              <a:gd name="T10" fmla="*/ 311 w 623"/>
              <a:gd name="T11" fmla="*/ 598 h 624"/>
              <a:gd name="T12" fmla="*/ 24 w 623"/>
              <a:gd name="T13" fmla="*/ 312 h 624"/>
              <a:gd name="T14" fmla="*/ 311 w 623"/>
              <a:gd name="T15" fmla="*/ 25 h 624"/>
              <a:gd name="T16" fmla="*/ 597 w 623"/>
              <a:gd name="T17" fmla="*/ 312 h 624"/>
              <a:gd name="T18" fmla="*/ 311 w 623"/>
              <a:gd name="T19" fmla="*/ 598 h 624"/>
              <a:gd name="T20" fmla="*/ 421 w 623"/>
              <a:gd name="T21" fmla="*/ 401 h 624"/>
              <a:gd name="T22" fmla="*/ 421 w 623"/>
              <a:gd name="T23" fmla="*/ 419 h 624"/>
              <a:gd name="T24" fmla="*/ 403 w 623"/>
              <a:gd name="T25" fmla="*/ 419 h 624"/>
              <a:gd name="T26" fmla="*/ 303 w 623"/>
              <a:gd name="T27" fmla="*/ 319 h 624"/>
              <a:gd name="T28" fmla="*/ 303 w 623"/>
              <a:gd name="T29" fmla="*/ 319 h 624"/>
              <a:gd name="T30" fmla="*/ 301 w 623"/>
              <a:gd name="T31" fmla="*/ 314 h 624"/>
              <a:gd name="T32" fmla="*/ 301 w 623"/>
              <a:gd name="T33" fmla="*/ 309 h 624"/>
              <a:gd name="T34" fmla="*/ 301 w 623"/>
              <a:gd name="T35" fmla="*/ 160 h 624"/>
              <a:gd name="T36" fmla="*/ 313 w 623"/>
              <a:gd name="T37" fmla="*/ 147 h 624"/>
              <a:gd name="T38" fmla="*/ 326 w 623"/>
              <a:gd name="T39" fmla="*/ 160 h 624"/>
              <a:gd name="T40" fmla="*/ 326 w 623"/>
              <a:gd name="T41" fmla="*/ 304 h 624"/>
              <a:gd name="T42" fmla="*/ 421 w 623"/>
              <a:gd name="T43" fmla="*/ 401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3" h="624">
                <a:moveTo>
                  <a:pt x="311" y="0"/>
                </a:moveTo>
                <a:cubicBezTo>
                  <a:pt x="139" y="0"/>
                  <a:pt x="0" y="140"/>
                  <a:pt x="0" y="312"/>
                </a:cubicBezTo>
                <a:cubicBezTo>
                  <a:pt x="0" y="484"/>
                  <a:pt x="139" y="623"/>
                  <a:pt x="311" y="623"/>
                </a:cubicBezTo>
                <a:cubicBezTo>
                  <a:pt x="483" y="623"/>
                  <a:pt x="622" y="484"/>
                  <a:pt x="622" y="312"/>
                </a:cubicBezTo>
                <a:cubicBezTo>
                  <a:pt x="622" y="140"/>
                  <a:pt x="483" y="0"/>
                  <a:pt x="311" y="0"/>
                </a:cubicBezTo>
                <a:close/>
                <a:moveTo>
                  <a:pt x="311" y="598"/>
                </a:moveTo>
                <a:cubicBezTo>
                  <a:pt x="154" y="598"/>
                  <a:pt x="24" y="469"/>
                  <a:pt x="24" y="312"/>
                </a:cubicBezTo>
                <a:cubicBezTo>
                  <a:pt x="24" y="155"/>
                  <a:pt x="154" y="25"/>
                  <a:pt x="311" y="25"/>
                </a:cubicBezTo>
                <a:cubicBezTo>
                  <a:pt x="468" y="25"/>
                  <a:pt x="597" y="155"/>
                  <a:pt x="597" y="312"/>
                </a:cubicBezTo>
                <a:cubicBezTo>
                  <a:pt x="597" y="469"/>
                  <a:pt x="468" y="598"/>
                  <a:pt x="311" y="598"/>
                </a:cubicBezTo>
                <a:close/>
                <a:moveTo>
                  <a:pt x="421" y="401"/>
                </a:moveTo>
                <a:cubicBezTo>
                  <a:pt x="426" y="406"/>
                  <a:pt x="426" y="414"/>
                  <a:pt x="421" y="419"/>
                </a:cubicBezTo>
                <a:cubicBezTo>
                  <a:pt x="416" y="424"/>
                  <a:pt x="408" y="424"/>
                  <a:pt x="403" y="419"/>
                </a:cubicBezTo>
                <a:lnTo>
                  <a:pt x="303" y="319"/>
                </a:lnTo>
                <a:lnTo>
                  <a:pt x="303" y="319"/>
                </a:lnTo>
                <a:cubicBezTo>
                  <a:pt x="303" y="319"/>
                  <a:pt x="301" y="317"/>
                  <a:pt x="301" y="314"/>
                </a:cubicBezTo>
                <a:cubicBezTo>
                  <a:pt x="301" y="312"/>
                  <a:pt x="301" y="312"/>
                  <a:pt x="301" y="309"/>
                </a:cubicBezTo>
                <a:lnTo>
                  <a:pt x="301" y="160"/>
                </a:lnTo>
                <a:cubicBezTo>
                  <a:pt x="301" y="152"/>
                  <a:pt x="305" y="147"/>
                  <a:pt x="313" y="147"/>
                </a:cubicBezTo>
                <a:cubicBezTo>
                  <a:pt x="320" y="147"/>
                  <a:pt x="326" y="152"/>
                  <a:pt x="326" y="160"/>
                </a:cubicBezTo>
                <a:lnTo>
                  <a:pt x="326" y="304"/>
                </a:lnTo>
                <a:lnTo>
                  <a:pt x="421" y="401"/>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a:ea typeface="+mn-ea"/>
              <a:cs typeface="+mn-cs"/>
            </a:endParaRPr>
          </a:p>
        </p:txBody>
      </p:sp>
      <p:sp>
        <p:nvSpPr>
          <p:cNvPr id="41" name="Shape 2794">
            <a:extLst>
              <a:ext uri="{FF2B5EF4-FFF2-40B4-BE49-F238E27FC236}">
                <a16:creationId xmlns:a16="http://schemas.microsoft.com/office/drawing/2014/main" id="{12C5BE72-40AE-FE4A-A9C3-598C90C0D1F0}"/>
              </a:ext>
            </a:extLst>
          </p:cNvPr>
          <p:cNvSpPr>
            <a:spLocks noChangeAspect="1"/>
          </p:cNvSpPr>
          <p:nvPr/>
        </p:nvSpPr>
        <p:spPr>
          <a:xfrm>
            <a:off x="2033563" y="3850281"/>
            <a:ext cx="252064" cy="25199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0"/>
                </a:cubicBezTo>
                <a:cubicBezTo>
                  <a:pt x="9019" y="8087"/>
                  <a:pt x="8691" y="8762"/>
                  <a:pt x="8510" y="9615"/>
                </a:cubicBezTo>
                <a:lnTo>
                  <a:pt x="7938" y="9615"/>
                </a:lnTo>
                <a:lnTo>
                  <a:pt x="7658" y="10327"/>
                </a:lnTo>
                <a:lnTo>
                  <a:pt x="8435" y="10327"/>
                </a:lnTo>
                <a:cubicBezTo>
                  <a:pt x="8428" y="10409"/>
                  <a:pt x="8423" y="10483"/>
                  <a:pt x="8419" y="10549"/>
                </a:cubicBezTo>
                <a:cubicBezTo>
                  <a:pt x="8415" y="10616"/>
                  <a:pt x="8414" y="10675"/>
                  <a:pt x="8414" y="10727"/>
                </a:cubicBezTo>
                <a:cubicBezTo>
                  <a:pt x="8414" y="10794"/>
                  <a:pt x="8415" y="10857"/>
                  <a:pt x="8419" y="10916"/>
                </a:cubicBezTo>
                <a:cubicBezTo>
                  <a:pt x="8423" y="10976"/>
                  <a:pt x="8428" y="11032"/>
                  <a:pt x="8435" y="11083"/>
                </a:cubicBezTo>
                <a:lnTo>
                  <a:pt x="7949" y="11083"/>
                </a:lnTo>
                <a:lnTo>
                  <a:pt x="7658" y="11784"/>
                </a:lnTo>
                <a:lnTo>
                  <a:pt x="8489" y="11784"/>
                </a:lnTo>
                <a:cubicBezTo>
                  <a:pt x="8604" y="12674"/>
                  <a:pt x="8896" y="13382"/>
                  <a:pt x="9364" y="13908"/>
                </a:cubicBezTo>
                <a:cubicBezTo>
                  <a:pt x="9904" y="14517"/>
                  <a:pt x="10656" y="14821"/>
                  <a:pt x="11621" y="14821"/>
                </a:cubicBezTo>
                <a:cubicBezTo>
                  <a:pt x="12219" y="14821"/>
                  <a:pt x="12762" y="14658"/>
                  <a:pt x="13252" y="14331"/>
                </a:cubicBezTo>
                <a:lnTo>
                  <a:pt x="13252" y="13097"/>
                </a:lnTo>
                <a:cubicBezTo>
                  <a:pt x="12978" y="13356"/>
                  <a:pt x="12733" y="13542"/>
                  <a:pt x="12517" y="13653"/>
                </a:cubicBezTo>
                <a:cubicBezTo>
                  <a:pt x="12280" y="13772"/>
                  <a:pt x="11981" y="13831"/>
                  <a:pt x="11621" y="13831"/>
                </a:cubicBezTo>
                <a:cubicBezTo>
                  <a:pt x="11067" y="13831"/>
                  <a:pt x="10627" y="13620"/>
                  <a:pt x="10304" y="13197"/>
                </a:cubicBezTo>
                <a:cubicBezTo>
                  <a:pt x="10023" y="12855"/>
                  <a:pt x="9839" y="12385"/>
                  <a:pt x="9753" y="11784"/>
                </a:cubicBezTo>
                <a:lnTo>
                  <a:pt x="11924" y="11784"/>
                </a:lnTo>
                <a:lnTo>
                  <a:pt x="12193" y="11083"/>
                </a:lnTo>
                <a:lnTo>
                  <a:pt x="9699" y="11083"/>
                </a:lnTo>
                <a:cubicBezTo>
                  <a:pt x="9692" y="11046"/>
                  <a:pt x="9688" y="10932"/>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0"/>
                  <a:pt x="11052" y="7724"/>
                  <a:pt x="11535" y="7724"/>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2" name="Freeform 4">
            <a:extLst>
              <a:ext uri="{FF2B5EF4-FFF2-40B4-BE49-F238E27FC236}">
                <a16:creationId xmlns:a16="http://schemas.microsoft.com/office/drawing/2014/main" id="{17E69D3A-B5C1-984C-93D1-AC55D6868DEC}"/>
              </a:ext>
            </a:extLst>
          </p:cNvPr>
          <p:cNvSpPr>
            <a:spLocks noChangeArrowheads="1"/>
          </p:cNvSpPr>
          <p:nvPr/>
        </p:nvSpPr>
        <p:spPr bwMode="auto">
          <a:xfrm>
            <a:off x="2776855" y="2587393"/>
            <a:ext cx="188912" cy="206375"/>
          </a:xfrm>
          <a:custGeom>
            <a:avLst/>
            <a:gdLst>
              <a:gd name="T0" fmla="*/ 509 w 525"/>
              <a:gd name="T1" fmla="*/ 387 h 572"/>
              <a:gd name="T2" fmla="*/ 476 w 525"/>
              <a:gd name="T3" fmla="*/ 354 h 572"/>
              <a:gd name="T4" fmla="*/ 469 w 525"/>
              <a:gd name="T5" fmla="*/ 339 h 572"/>
              <a:gd name="T6" fmla="*/ 444 w 525"/>
              <a:gd name="T7" fmla="*/ 160 h 572"/>
              <a:gd name="T8" fmla="*/ 259 w 525"/>
              <a:gd name="T9" fmla="*/ 0 h 572"/>
              <a:gd name="T10" fmla="*/ 75 w 525"/>
              <a:gd name="T11" fmla="*/ 160 h 572"/>
              <a:gd name="T12" fmla="*/ 50 w 525"/>
              <a:gd name="T13" fmla="*/ 339 h 572"/>
              <a:gd name="T14" fmla="*/ 43 w 525"/>
              <a:gd name="T15" fmla="*/ 354 h 572"/>
              <a:gd name="T16" fmla="*/ 10 w 525"/>
              <a:gd name="T17" fmla="*/ 387 h 572"/>
              <a:gd name="T18" fmla="*/ 0 w 525"/>
              <a:gd name="T19" fmla="*/ 414 h 572"/>
              <a:gd name="T20" fmla="*/ 0 w 525"/>
              <a:gd name="T21" fmla="*/ 436 h 572"/>
              <a:gd name="T22" fmla="*/ 38 w 525"/>
              <a:gd name="T23" fmla="*/ 474 h 572"/>
              <a:gd name="T24" fmla="*/ 486 w 525"/>
              <a:gd name="T25" fmla="*/ 474 h 572"/>
              <a:gd name="T26" fmla="*/ 524 w 525"/>
              <a:gd name="T27" fmla="*/ 436 h 572"/>
              <a:gd name="T28" fmla="*/ 524 w 525"/>
              <a:gd name="T29" fmla="*/ 414 h 572"/>
              <a:gd name="T30" fmla="*/ 509 w 525"/>
              <a:gd name="T31" fmla="*/ 387 h 572"/>
              <a:gd name="T32" fmla="*/ 494 w 525"/>
              <a:gd name="T33" fmla="*/ 434 h 572"/>
              <a:gd name="T34" fmla="*/ 481 w 525"/>
              <a:gd name="T35" fmla="*/ 446 h 572"/>
              <a:gd name="T36" fmla="*/ 33 w 525"/>
              <a:gd name="T37" fmla="*/ 446 h 572"/>
              <a:gd name="T38" fmla="*/ 20 w 525"/>
              <a:gd name="T39" fmla="*/ 434 h 572"/>
              <a:gd name="T40" fmla="*/ 20 w 525"/>
              <a:gd name="T41" fmla="*/ 412 h 572"/>
              <a:gd name="T42" fmla="*/ 23 w 525"/>
              <a:gd name="T43" fmla="*/ 402 h 572"/>
              <a:gd name="T44" fmla="*/ 55 w 525"/>
              <a:gd name="T45" fmla="*/ 369 h 572"/>
              <a:gd name="T46" fmla="*/ 70 w 525"/>
              <a:gd name="T47" fmla="*/ 342 h 572"/>
              <a:gd name="T48" fmla="*/ 95 w 525"/>
              <a:gd name="T49" fmla="*/ 162 h 572"/>
              <a:gd name="T50" fmla="*/ 255 w 525"/>
              <a:gd name="T51" fmla="*/ 23 h 572"/>
              <a:gd name="T52" fmla="*/ 414 w 525"/>
              <a:gd name="T53" fmla="*/ 162 h 572"/>
              <a:gd name="T54" fmla="*/ 439 w 525"/>
              <a:gd name="T55" fmla="*/ 342 h 572"/>
              <a:gd name="T56" fmla="*/ 454 w 525"/>
              <a:gd name="T57" fmla="*/ 369 h 572"/>
              <a:gd name="T58" fmla="*/ 486 w 525"/>
              <a:gd name="T59" fmla="*/ 402 h 572"/>
              <a:gd name="T60" fmla="*/ 489 w 525"/>
              <a:gd name="T61" fmla="*/ 412 h 572"/>
              <a:gd name="T62" fmla="*/ 489 w 525"/>
              <a:gd name="T63" fmla="*/ 434 h 572"/>
              <a:gd name="T64" fmla="*/ 494 w 525"/>
              <a:gd name="T65" fmla="*/ 434 h 572"/>
              <a:gd name="T66" fmla="*/ 317 w 525"/>
              <a:gd name="T67" fmla="*/ 496 h 572"/>
              <a:gd name="T68" fmla="*/ 342 w 525"/>
              <a:gd name="T69" fmla="*/ 496 h 572"/>
              <a:gd name="T70" fmla="*/ 257 w 525"/>
              <a:gd name="T71" fmla="*/ 571 h 572"/>
              <a:gd name="T72" fmla="*/ 172 w 525"/>
              <a:gd name="T73" fmla="*/ 496 h 572"/>
              <a:gd name="T74" fmla="*/ 197 w 525"/>
              <a:gd name="T75" fmla="*/ 496 h 572"/>
              <a:gd name="T76" fmla="*/ 257 w 525"/>
              <a:gd name="T77" fmla="*/ 546 h 572"/>
              <a:gd name="T78" fmla="*/ 317 w 525"/>
              <a:gd name="T79" fmla="*/ 49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5" h="572">
                <a:moveTo>
                  <a:pt x="509" y="387"/>
                </a:moveTo>
                <a:lnTo>
                  <a:pt x="476" y="354"/>
                </a:lnTo>
                <a:cubicBezTo>
                  <a:pt x="471" y="349"/>
                  <a:pt x="469" y="344"/>
                  <a:pt x="469" y="339"/>
                </a:cubicBezTo>
                <a:lnTo>
                  <a:pt x="444" y="160"/>
                </a:lnTo>
                <a:cubicBezTo>
                  <a:pt x="431" y="68"/>
                  <a:pt x="351" y="0"/>
                  <a:pt x="259" y="0"/>
                </a:cubicBezTo>
                <a:cubicBezTo>
                  <a:pt x="166" y="0"/>
                  <a:pt x="88" y="68"/>
                  <a:pt x="75" y="160"/>
                </a:cubicBezTo>
                <a:lnTo>
                  <a:pt x="50" y="339"/>
                </a:lnTo>
                <a:cubicBezTo>
                  <a:pt x="50" y="344"/>
                  <a:pt x="48" y="349"/>
                  <a:pt x="43" y="354"/>
                </a:cubicBezTo>
                <a:lnTo>
                  <a:pt x="10" y="387"/>
                </a:lnTo>
                <a:cubicBezTo>
                  <a:pt x="3" y="394"/>
                  <a:pt x="0" y="404"/>
                  <a:pt x="0" y="414"/>
                </a:cubicBezTo>
                <a:lnTo>
                  <a:pt x="0" y="436"/>
                </a:lnTo>
                <a:cubicBezTo>
                  <a:pt x="0" y="456"/>
                  <a:pt x="18" y="474"/>
                  <a:pt x="38" y="474"/>
                </a:cubicBezTo>
                <a:lnTo>
                  <a:pt x="486" y="474"/>
                </a:lnTo>
                <a:cubicBezTo>
                  <a:pt x="506" y="474"/>
                  <a:pt x="524" y="456"/>
                  <a:pt x="524" y="436"/>
                </a:cubicBezTo>
                <a:lnTo>
                  <a:pt x="524" y="414"/>
                </a:lnTo>
                <a:cubicBezTo>
                  <a:pt x="519" y="402"/>
                  <a:pt x="514" y="392"/>
                  <a:pt x="509" y="387"/>
                </a:cubicBezTo>
                <a:close/>
                <a:moveTo>
                  <a:pt x="494" y="434"/>
                </a:moveTo>
                <a:cubicBezTo>
                  <a:pt x="494" y="441"/>
                  <a:pt x="489" y="446"/>
                  <a:pt x="481" y="446"/>
                </a:cubicBezTo>
                <a:lnTo>
                  <a:pt x="33" y="446"/>
                </a:lnTo>
                <a:cubicBezTo>
                  <a:pt x="25" y="446"/>
                  <a:pt x="20" y="441"/>
                  <a:pt x="20" y="434"/>
                </a:cubicBezTo>
                <a:lnTo>
                  <a:pt x="20" y="412"/>
                </a:lnTo>
                <a:cubicBezTo>
                  <a:pt x="20" y="409"/>
                  <a:pt x="23" y="404"/>
                  <a:pt x="23" y="402"/>
                </a:cubicBezTo>
                <a:lnTo>
                  <a:pt x="55" y="369"/>
                </a:lnTo>
                <a:cubicBezTo>
                  <a:pt x="63" y="362"/>
                  <a:pt x="68" y="352"/>
                  <a:pt x="70" y="342"/>
                </a:cubicBezTo>
                <a:lnTo>
                  <a:pt x="95" y="162"/>
                </a:lnTo>
                <a:cubicBezTo>
                  <a:pt x="108" y="83"/>
                  <a:pt x="175" y="23"/>
                  <a:pt x="255" y="23"/>
                </a:cubicBezTo>
                <a:cubicBezTo>
                  <a:pt x="334" y="23"/>
                  <a:pt x="404" y="83"/>
                  <a:pt x="414" y="162"/>
                </a:cubicBezTo>
                <a:lnTo>
                  <a:pt x="439" y="342"/>
                </a:lnTo>
                <a:cubicBezTo>
                  <a:pt x="441" y="352"/>
                  <a:pt x="446" y="362"/>
                  <a:pt x="454" y="369"/>
                </a:cubicBezTo>
                <a:lnTo>
                  <a:pt x="486" y="402"/>
                </a:lnTo>
                <a:cubicBezTo>
                  <a:pt x="489" y="404"/>
                  <a:pt x="489" y="407"/>
                  <a:pt x="489" y="412"/>
                </a:cubicBezTo>
                <a:lnTo>
                  <a:pt x="489" y="434"/>
                </a:lnTo>
                <a:lnTo>
                  <a:pt x="494" y="434"/>
                </a:lnTo>
                <a:close/>
                <a:moveTo>
                  <a:pt x="317" y="496"/>
                </a:moveTo>
                <a:lnTo>
                  <a:pt x="342" y="496"/>
                </a:lnTo>
                <a:cubicBezTo>
                  <a:pt x="337" y="539"/>
                  <a:pt x="299" y="571"/>
                  <a:pt x="257" y="571"/>
                </a:cubicBezTo>
                <a:cubicBezTo>
                  <a:pt x="215" y="571"/>
                  <a:pt x="177" y="539"/>
                  <a:pt x="172" y="496"/>
                </a:cubicBezTo>
                <a:lnTo>
                  <a:pt x="197" y="496"/>
                </a:lnTo>
                <a:cubicBezTo>
                  <a:pt x="202" y="524"/>
                  <a:pt x="227" y="546"/>
                  <a:pt x="257" y="546"/>
                </a:cubicBezTo>
                <a:cubicBezTo>
                  <a:pt x="287" y="546"/>
                  <a:pt x="312" y="524"/>
                  <a:pt x="317" y="496"/>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83D41"/>
              </a:solidFill>
              <a:effectLst/>
              <a:uLnTx/>
              <a:uFillTx/>
              <a:latin typeface="Calibri"/>
              <a:ea typeface="+mn-ea"/>
              <a:cs typeface="+mn-cs"/>
            </a:endParaRPr>
          </a:p>
        </p:txBody>
      </p:sp>
      <p:sp>
        <p:nvSpPr>
          <p:cNvPr id="44" name="Freeform 23">
            <a:extLst>
              <a:ext uri="{FF2B5EF4-FFF2-40B4-BE49-F238E27FC236}">
                <a16:creationId xmlns:a16="http://schemas.microsoft.com/office/drawing/2014/main" id="{FCC4BD75-485B-614F-8D56-74CDC39DB59F}"/>
              </a:ext>
            </a:extLst>
          </p:cNvPr>
          <p:cNvSpPr>
            <a:spLocks noChangeAspect="1" noChangeArrowheads="1"/>
          </p:cNvSpPr>
          <p:nvPr/>
        </p:nvSpPr>
        <p:spPr bwMode="auto">
          <a:xfrm>
            <a:off x="7143495" y="3391683"/>
            <a:ext cx="264906" cy="216000"/>
          </a:xfrm>
          <a:custGeom>
            <a:avLst/>
            <a:gdLst>
              <a:gd name="T0" fmla="*/ 1720 w 1721"/>
              <a:gd name="T1" fmla="*/ 166 h 1401"/>
              <a:gd name="T2" fmla="*/ 1720 w 1721"/>
              <a:gd name="T3" fmla="*/ 166 h 1401"/>
              <a:gd name="T4" fmla="*/ 1516 w 1721"/>
              <a:gd name="T5" fmla="*/ 222 h 1401"/>
              <a:gd name="T6" fmla="*/ 1671 w 1721"/>
              <a:gd name="T7" fmla="*/ 26 h 1401"/>
              <a:gd name="T8" fmla="*/ 1448 w 1721"/>
              <a:gd name="T9" fmla="*/ 112 h 1401"/>
              <a:gd name="T10" fmla="*/ 1191 w 1721"/>
              <a:gd name="T11" fmla="*/ 0 h 1401"/>
              <a:gd name="T12" fmla="*/ 838 w 1721"/>
              <a:gd name="T13" fmla="*/ 354 h 1401"/>
              <a:gd name="T14" fmla="*/ 847 w 1721"/>
              <a:gd name="T15" fmla="*/ 434 h 1401"/>
              <a:gd name="T16" fmla="*/ 120 w 1721"/>
              <a:gd name="T17" fmla="*/ 65 h 1401"/>
              <a:gd name="T18" fmla="*/ 73 w 1721"/>
              <a:gd name="T19" fmla="*/ 243 h 1401"/>
              <a:gd name="T20" fmla="*/ 229 w 1721"/>
              <a:gd name="T21" fmla="*/ 537 h 1401"/>
              <a:gd name="T22" fmla="*/ 69 w 1721"/>
              <a:gd name="T23" fmla="*/ 493 h 1401"/>
              <a:gd name="T24" fmla="*/ 69 w 1721"/>
              <a:gd name="T25" fmla="*/ 497 h 1401"/>
              <a:gd name="T26" fmla="*/ 352 w 1721"/>
              <a:gd name="T27" fmla="*/ 843 h 1401"/>
              <a:gd name="T28" fmla="*/ 260 w 1721"/>
              <a:gd name="T29" fmla="*/ 856 h 1401"/>
              <a:gd name="T30" fmla="*/ 194 w 1721"/>
              <a:gd name="T31" fmla="*/ 849 h 1401"/>
              <a:gd name="T32" fmla="*/ 523 w 1721"/>
              <a:gd name="T33" fmla="*/ 1094 h 1401"/>
              <a:gd name="T34" fmla="*/ 85 w 1721"/>
              <a:gd name="T35" fmla="*/ 1246 h 1401"/>
              <a:gd name="T36" fmla="*/ 0 w 1721"/>
              <a:gd name="T37" fmla="*/ 1241 h 1401"/>
              <a:gd name="T38" fmla="*/ 542 w 1721"/>
              <a:gd name="T39" fmla="*/ 1400 h 1401"/>
              <a:gd name="T40" fmla="*/ 1544 w 1721"/>
              <a:gd name="T41" fmla="*/ 396 h 1401"/>
              <a:gd name="T42" fmla="*/ 1543 w 1721"/>
              <a:gd name="T43" fmla="*/ 349 h 1401"/>
              <a:gd name="T44" fmla="*/ 1720 w 1721"/>
              <a:gd name="T45" fmla="*/ 166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21" h="1401">
                <a:moveTo>
                  <a:pt x="1720" y="166"/>
                </a:moveTo>
                <a:lnTo>
                  <a:pt x="1720" y="166"/>
                </a:lnTo>
                <a:cubicBezTo>
                  <a:pt x="1656" y="194"/>
                  <a:pt x="1588" y="213"/>
                  <a:pt x="1516" y="222"/>
                </a:cubicBezTo>
                <a:cubicBezTo>
                  <a:pt x="1589" y="178"/>
                  <a:pt x="1646" y="109"/>
                  <a:pt x="1671" y="26"/>
                </a:cubicBezTo>
                <a:cubicBezTo>
                  <a:pt x="1603" y="67"/>
                  <a:pt x="1528" y="96"/>
                  <a:pt x="1448" y="112"/>
                </a:cubicBezTo>
                <a:cubicBezTo>
                  <a:pt x="1383" y="44"/>
                  <a:pt x="1292" y="0"/>
                  <a:pt x="1191" y="0"/>
                </a:cubicBezTo>
                <a:cubicBezTo>
                  <a:pt x="996" y="0"/>
                  <a:pt x="838" y="159"/>
                  <a:pt x="838" y="354"/>
                </a:cubicBezTo>
                <a:cubicBezTo>
                  <a:pt x="838" y="381"/>
                  <a:pt x="842" y="408"/>
                  <a:pt x="847" y="434"/>
                </a:cubicBezTo>
                <a:cubicBezTo>
                  <a:pt x="555" y="420"/>
                  <a:pt x="295" y="279"/>
                  <a:pt x="120" y="65"/>
                </a:cubicBezTo>
                <a:cubicBezTo>
                  <a:pt x="90" y="117"/>
                  <a:pt x="73" y="178"/>
                  <a:pt x="73" y="243"/>
                </a:cubicBezTo>
                <a:cubicBezTo>
                  <a:pt x="73" y="366"/>
                  <a:pt x="135" y="474"/>
                  <a:pt x="229" y="537"/>
                </a:cubicBezTo>
                <a:cubicBezTo>
                  <a:pt x="172" y="535"/>
                  <a:pt x="118" y="520"/>
                  <a:pt x="69" y="493"/>
                </a:cubicBezTo>
                <a:cubicBezTo>
                  <a:pt x="69" y="494"/>
                  <a:pt x="69" y="496"/>
                  <a:pt x="69" y="497"/>
                </a:cubicBezTo>
                <a:cubicBezTo>
                  <a:pt x="69" y="669"/>
                  <a:pt x="191" y="811"/>
                  <a:pt x="352" y="843"/>
                </a:cubicBezTo>
                <a:cubicBezTo>
                  <a:pt x="323" y="852"/>
                  <a:pt x="292" y="856"/>
                  <a:pt x="260" y="856"/>
                </a:cubicBezTo>
                <a:cubicBezTo>
                  <a:pt x="237" y="856"/>
                  <a:pt x="215" y="853"/>
                  <a:pt x="194" y="849"/>
                </a:cubicBezTo>
                <a:cubicBezTo>
                  <a:pt x="238" y="989"/>
                  <a:pt x="369" y="1092"/>
                  <a:pt x="523" y="1094"/>
                </a:cubicBezTo>
                <a:cubicBezTo>
                  <a:pt x="402" y="1189"/>
                  <a:pt x="250" y="1246"/>
                  <a:pt x="85" y="1246"/>
                </a:cubicBezTo>
                <a:cubicBezTo>
                  <a:pt x="56" y="1246"/>
                  <a:pt x="28" y="1245"/>
                  <a:pt x="0" y="1241"/>
                </a:cubicBezTo>
                <a:cubicBezTo>
                  <a:pt x="156" y="1341"/>
                  <a:pt x="342" y="1400"/>
                  <a:pt x="542" y="1400"/>
                </a:cubicBezTo>
                <a:cubicBezTo>
                  <a:pt x="1189" y="1400"/>
                  <a:pt x="1544" y="861"/>
                  <a:pt x="1544" y="396"/>
                </a:cubicBezTo>
                <a:cubicBezTo>
                  <a:pt x="1544" y="380"/>
                  <a:pt x="1544" y="365"/>
                  <a:pt x="1543" y="349"/>
                </a:cubicBezTo>
                <a:cubicBezTo>
                  <a:pt x="1612" y="299"/>
                  <a:pt x="1673" y="238"/>
                  <a:pt x="1720" y="166"/>
                </a:cubicBezTo>
              </a:path>
            </a:pathLst>
          </a:custGeom>
          <a:solidFill>
            <a:schemeClr val="bg1"/>
          </a:solidFill>
          <a:ln>
            <a:noFill/>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83D41"/>
              </a:solidFill>
              <a:effectLst/>
              <a:uLnTx/>
              <a:uFillTx/>
              <a:latin typeface="Calibri"/>
              <a:ea typeface="+mn-ea"/>
              <a:cs typeface="+mn-cs"/>
            </a:endParaRPr>
          </a:p>
        </p:txBody>
      </p:sp>
      <p:sp>
        <p:nvSpPr>
          <p:cNvPr id="45" name="Shape 2557">
            <a:extLst>
              <a:ext uri="{FF2B5EF4-FFF2-40B4-BE49-F238E27FC236}">
                <a16:creationId xmlns:a16="http://schemas.microsoft.com/office/drawing/2014/main" id="{19BC060F-82B1-874A-B36B-09F27F4497C9}"/>
              </a:ext>
            </a:extLst>
          </p:cNvPr>
          <p:cNvSpPr>
            <a:spLocks noChangeAspect="1"/>
          </p:cNvSpPr>
          <p:nvPr/>
        </p:nvSpPr>
        <p:spPr>
          <a:xfrm>
            <a:off x="5950854" y="3629809"/>
            <a:ext cx="252064" cy="251999"/>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6" name="Shape 2614">
            <a:extLst>
              <a:ext uri="{FF2B5EF4-FFF2-40B4-BE49-F238E27FC236}">
                <a16:creationId xmlns:a16="http://schemas.microsoft.com/office/drawing/2014/main" id="{5F4A52C9-7CD2-8D4B-9A91-EA6A3FE01C06}"/>
              </a:ext>
            </a:extLst>
          </p:cNvPr>
          <p:cNvSpPr>
            <a:spLocks noChangeAspect="1"/>
          </p:cNvSpPr>
          <p:nvPr/>
        </p:nvSpPr>
        <p:spPr>
          <a:xfrm>
            <a:off x="5173984" y="2057638"/>
            <a:ext cx="252064" cy="251999"/>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7" name="Shape 2620">
            <a:extLst>
              <a:ext uri="{FF2B5EF4-FFF2-40B4-BE49-F238E27FC236}">
                <a16:creationId xmlns:a16="http://schemas.microsoft.com/office/drawing/2014/main" id="{E51E8CA3-7202-1241-AA3A-97133EE5439E}"/>
              </a:ext>
            </a:extLst>
          </p:cNvPr>
          <p:cNvSpPr/>
          <p:nvPr/>
        </p:nvSpPr>
        <p:spPr>
          <a:xfrm>
            <a:off x="4707109" y="3025109"/>
            <a:ext cx="209550" cy="190523"/>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8" name="Shape 2558">
            <a:extLst>
              <a:ext uri="{FF2B5EF4-FFF2-40B4-BE49-F238E27FC236}">
                <a16:creationId xmlns:a16="http://schemas.microsoft.com/office/drawing/2014/main" id="{2F4B46E9-E336-8049-8A57-57B21EAE5FC6}"/>
              </a:ext>
            </a:extLst>
          </p:cNvPr>
          <p:cNvSpPr>
            <a:spLocks noChangeAspect="1"/>
          </p:cNvSpPr>
          <p:nvPr/>
        </p:nvSpPr>
        <p:spPr>
          <a:xfrm>
            <a:off x="3604046" y="3642508"/>
            <a:ext cx="252064" cy="25199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 name="Rectangle 1"/>
          <p:cNvSpPr/>
          <p:nvPr/>
        </p:nvSpPr>
        <p:spPr>
          <a:xfrm>
            <a:off x="3743325" y="2426778"/>
            <a:ext cx="504825" cy="366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4019550" y="2581275"/>
            <a:ext cx="232570" cy="163455"/>
          </a:xfrm>
          <a:prstGeom prst="line">
            <a:avLst/>
          </a:prstGeom>
          <a:ln w="19050">
            <a:solidFill>
              <a:srgbClr val="7891B4"/>
            </a:solidFill>
            <a:prstDash val="sys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104962" y="2057638"/>
            <a:ext cx="867010" cy="52975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3700666" y="2562225"/>
            <a:ext cx="295071" cy="198096"/>
          </a:xfrm>
          <a:prstGeom prst="line">
            <a:avLst/>
          </a:prstGeom>
          <a:ln w="19050">
            <a:solidFill>
              <a:srgbClr val="7891B4"/>
            </a:solidFill>
            <a:prstDash val="sysDash"/>
          </a:ln>
        </p:spPr>
        <p:style>
          <a:lnRef idx="1">
            <a:schemeClr val="accent1"/>
          </a:lnRef>
          <a:fillRef idx="0">
            <a:schemeClr val="accent1"/>
          </a:fillRef>
          <a:effectRef idx="0">
            <a:schemeClr val="accent1"/>
          </a:effectRef>
          <a:fontRef idx="minor">
            <a:schemeClr val="tx1"/>
          </a:fontRef>
        </p:style>
      </p:cxnSp>
      <p:grpSp>
        <p:nvGrpSpPr>
          <p:cNvPr id="38" name="Group 37"/>
          <p:cNvGrpSpPr>
            <a:grpSpLocks noChangeAspect="1"/>
          </p:cNvGrpSpPr>
          <p:nvPr/>
        </p:nvGrpSpPr>
        <p:grpSpPr>
          <a:xfrm>
            <a:off x="374319" y="320842"/>
            <a:ext cx="144000" cy="146120"/>
            <a:chOff x="-1080368" y="1835621"/>
            <a:chExt cx="754063" cy="765175"/>
          </a:xfrm>
        </p:grpSpPr>
        <p:sp>
          <p:nvSpPr>
            <p:cNvPr id="49"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50"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1349341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96BA3D-952A-2746-A7EB-0C37AFA3C2FB}"/>
              </a:ext>
            </a:extLst>
          </p:cNvPr>
          <p:cNvSpPr/>
          <p:nvPr/>
        </p:nvSpPr>
        <p:spPr>
          <a:xfrm>
            <a:off x="182564" y="211138"/>
            <a:ext cx="5437948"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IE" sz="1400" dirty="0"/>
              <a:t>6.1.1.5</a:t>
            </a:r>
          </a:p>
          <a:p>
            <a:r>
              <a:rPr lang="en-IE" sz="1400" dirty="0"/>
              <a:t>Understand that data breaches can not only damage your business but your brand if publicly discussed </a:t>
            </a:r>
            <a:r>
              <a:rPr lang="en-US" sz="1400" dirty="0"/>
              <a:t> </a:t>
            </a:r>
            <a:r>
              <a:rPr lang="en-IE" sz="1400" dirty="0"/>
              <a:t> </a:t>
            </a:r>
            <a:endParaRPr lang="en-US" sz="1400" dirty="0"/>
          </a:p>
          <a:p>
            <a:r>
              <a:rPr lang="en-IE" sz="1400" dirty="0"/>
              <a:t> </a:t>
            </a:r>
            <a:endParaRPr lang="en-US" sz="1400" dirty="0"/>
          </a:p>
        </p:txBody>
      </p:sp>
      <p:sp>
        <p:nvSpPr>
          <p:cNvPr id="3" name="TextBox 2">
            <a:extLst>
              <a:ext uri="{FF2B5EF4-FFF2-40B4-BE49-F238E27FC236}">
                <a16:creationId xmlns:a16="http://schemas.microsoft.com/office/drawing/2014/main" id="{BF99BDF7-71AC-B34F-91D8-724AA16CD740}"/>
              </a:ext>
            </a:extLst>
          </p:cNvPr>
          <p:cNvSpPr txBox="1">
            <a:spLocks noChangeArrowheads="1"/>
          </p:cNvSpPr>
          <p:nvPr/>
        </p:nvSpPr>
        <p:spPr bwMode="auto">
          <a:xfrm>
            <a:off x="592888" y="1065402"/>
            <a:ext cx="433471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Selecting Call-to-actions</a:t>
            </a:r>
          </a:p>
        </p:txBody>
      </p:sp>
      <p:sp>
        <p:nvSpPr>
          <p:cNvPr id="5" name="Rectangle 4">
            <a:extLst>
              <a:ext uri="{FF2B5EF4-FFF2-40B4-BE49-F238E27FC236}">
                <a16:creationId xmlns:a16="http://schemas.microsoft.com/office/drawing/2014/main" id="{B28215C3-FE3B-3B40-868A-86DD05D088DC}"/>
              </a:ext>
            </a:extLst>
          </p:cNvPr>
          <p:cNvSpPr/>
          <p:nvPr/>
        </p:nvSpPr>
        <p:spPr>
          <a:xfrm>
            <a:off x="930274" y="2638470"/>
            <a:ext cx="3232151" cy="769441"/>
          </a:xfrm>
          <a:prstGeom prst="rect">
            <a:avLst/>
          </a:prstGeom>
        </p:spPr>
        <p:txBody>
          <a:bodyPr wrap="square">
            <a:spAutoFit/>
          </a:bodyPr>
          <a:lstStyle/>
          <a:p>
            <a:r>
              <a:rPr lang="en-US" sz="1100" dirty="0">
                <a:solidFill>
                  <a:srgbClr val="0D0D0D"/>
                </a:solidFill>
                <a:latin typeface="Open Sans" panose="020B0606030504020204" pitchFamily="34" charset="0"/>
              </a:rPr>
              <a:t>Align the user experience to your specific audience. Some audiences want a simpler experience, while others expect something more complex</a:t>
            </a:r>
          </a:p>
        </p:txBody>
      </p:sp>
      <p:sp>
        <p:nvSpPr>
          <p:cNvPr id="7" name="Rectangle 6">
            <a:extLst>
              <a:ext uri="{FF2B5EF4-FFF2-40B4-BE49-F238E27FC236}">
                <a16:creationId xmlns:a16="http://schemas.microsoft.com/office/drawing/2014/main" id="{E0662ACD-B2F3-5D4E-87FA-79FBB945D513}"/>
              </a:ext>
            </a:extLst>
          </p:cNvPr>
          <p:cNvSpPr/>
          <p:nvPr/>
        </p:nvSpPr>
        <p:spPr>
          <a:xfrm>
            <a:off x="930275" y="1911306"/>
            <a:ext cx="3375026" cy="600164"/>
          </a:xfrm>
          <a:prstGeom prst="rect">
            <a:avLst/>
          </a:prstGeom>
        </p:spPr>
        <p:txBody>
          <a:bodyPr wrap="square">
            <a:spAutoFit/>
          </a:bodyPr>
          <a:lstStyle/>
          <a:p>
            <a:r>
              <a:rPr lang="en-US" sz="1100" dirty="0">
                <a:solidFill>
                  <a:srgbClr val="0D0D0D"/>
                </a:solidFill>
                <a:latin typeface="Open Sans" panose="020B0606030504020204" pitchFamily="34" charset="0"/>
              </a:rPr>
              <a:t>Select the best CTAs for your audience through testing different wording, feature boxes, offers, and more. (These may also vary by device).</a:t>
            </a:r>
          </a:p>
        </p:txBody>
      </p:sp>
      <p:sp>
        <p:nvSpPr>
          <p:cNvPr id="9" name="Oval 8">
            <a:extLst>
              <a:ext uri="{FF2B5EF4-FFF2-40B4-BE49-F238E27FC236}">
                <a16:creationId xmlns:a16="http://schemas.microsoft.com/office/drawing/2014/main" id="{54A5B680-1425-9742-9AAE-A3F8E5494228}"/>
              </a:ext>
            </a:extLst>
          </p:cNvPr>
          <p:cNvSpPr>
            <a:spLocks noChangeAspect="1"/>
          </p:cNvSpPr>
          <p:nvPr/>
        </p:nvSpPr>
        <p:spPr>
          <a:xfrm>
            <a:off x="719138" y="1941266"/>
            <a:ext cx="180000" cy="180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latin typeface="Arial" panose="020B0604020202020204" pitchFamily="34" charset="0"/>
                <a:cs typeface="Arial" panose="020B0604020202020204" pitchFamily="34" charset="0"/>
              </a:rPr>
              <a:t>1</a:t>
            </a:r>
          </a:p>
        </p:txBody>
      </p:sp>
      <p:sp>
        <p:nvSpPr>
          <p:cNvPr id="10" name="Oval 9">
            <a:extLst>
              <a:ext uri="{FF2B5EF4-FFF2-40B4-BE49-F238E27FC236}">
                <a16:creationId xmlns:a16="http://schemas.microsoft.com/office/drawing/2014/main" id="{BD8A1392-5B0C-7548-A507-03597C7FE8DE}"/>
              </a:ext>
            </a:extLst>
          </p:cNvPr>
          <p:cNvSpPr>
            <a:spLocks noChangeAspect="1"/>
          </p:cNvSpPr>
          <p:nvPr/>
        </p:nvSpPr>
        <p:spPr>
          <a:xfrm>
            <a:off x="719138" y="2672642"/>
            <a:ext cx="180000" cy="180000"/>
          </a:xfrm>
          <a:prstGeom prst="ellipse">
            <a:avLst/>
          </a:prstGeom>
          <a:solidFill>
            <a:srgbClr val="174260"/>
          </a:solidFill>
          <a:ln>
            <a:solidFill>
              <a:srgbClr val="174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latin typeface="Arial" panose="020B0604020202020204" pitchFamily="34" charset="0"/>
                <a:cs typeface="Arial" panose="020B0604020202020204" pitchFamily="34" charset="0"/>
              </a:rPr>
              <a:t>2</a:t>
            </a:r>
          </a:p>
        </p:txBody>
      </p:sp>
      <p:pic>
        <p:nvPicPr>
          <p:cNvPr id="11" name="Picture 10">
            <a:extLst>
              <a:ext uri="{FF2B5EF4-FFF2-40B4-BE49-F238E27FC236}">
                <a16:creationId xmlns:a16="http://schemas.microsoft.com/office/drawing/2014/main" id="{AAF14D98-535D-4442-B3B8-FAA0FD5A00C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91959" y="223838"/>
            <a:ext cx="3639562" cy="4676775"/>
          </a:xfrm>
          <a:prstGeom prst="rect">
            <a:avLst/>
          </a:prstGeom>
        </p:spPr>
      </p:pic>
      <p:grpSp>
        <p:nvGrpSpPr>
          <p:cNvPr id="12" name="Group 11"/>
          <p:cNvGrpSpPr>
            <a:grpSpLocks noChangeAspect="1"/>
          </p:cNvGrpSpPr>
          <p:nvPr/>
        </p:nvGrpSpPr>
        <p:grpSpPr>
          <a:xfrm>
            <a:off x="374319" y="320842"/>
            <a:ext cx="144000" cy="146120"/>
            <a:chOff x="-1080368" y="1835621"/>
            <a:chExt cx="754063" cy="765175"/>
          </a:xfrm>
        </p:grpSpPr>
        <p:sp>
          <p:nvSpPr>
            <p:cNvPr id="13"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4"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070684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A644FF-4936-7944-B180-A50E95C869B7}"/>
              </a:ext>
            </a:extLst>
          </p:cNvPr>
          <p:cNvSpPr/>
          <p:nvPr/>
        </p:nvSpPr>
        <p:spPr>
          <a:xfrm>
            <a:off x="220663" y="2019300"/>
            <a:ext cx="8766175" cy="28987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4" name="Picture 3" descr="screenshot-www.tonyrobbins.com 2017-09-18 11-55-43-614.png">
            <a:extLst>
              <a:ext uri="{FF2B5EF4-FFF2-40B4-BE49-F238E27FC236}">
                <a16:creationId xmlns:a16="http://schemas.microsoft.com/office/drawing/2014/main" id="{C3828FAF-3AFB-574E-A7D9-E62913D937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5896" y="2211388"/>
            <a:ext cx="5821610" cy="2606691"/>
          </a:xfrm>
          <a:prstGeom prst="rect">
            <a:avLst/>
          </a:prstGeom>
        </p:spPr>
      </p:pic>
      <p:sp>
        <p:nvSpPr>
          <p:cNvPr id="10" name="Text Placeholder 7">
            <a:extLst>
              <a:ext uri="{FF2B5EF4-FFF2-40B4-BE49-F238E27FC236}">
                <a16:creationId xmlns:a16="http://schemas.microsoft.com/office/drawing/2014/main" id="{414D68F8-89E9-4843-9000-BB966419E7CE}"/>
              </a:ext>
            </a:extLst>
          </p:cNvPr>
          <p:cNvSpPr txBox="1">
            <a:spLocks/>
          </p:cNvSpPr>
          <p:nvPr/>
        </p:nvSpPr>
        <p:spPr>
          <a:xfrm>
            <a:off x="614362" y="953822"/>
            <a:ext cx="6813144" cy="914682"/>
          </a:xfrm>
          <a:prstGeom prst="rect">
            <a:avLst/>
          </a:prstGeom>
        </p:spPr>
        <p:txBody>
          <a:bodyPr>
            <a:normAutofit/>
          </a:bodyPr>
          <a:lstStyle>
            <a:lvl1pPr marL="0" indent="0" algn="l" defTabSz="685800" rtl="0" eaLnBrk="1" fontAlgn="base" hangingPunct="1">
              <a:lnSpc>
                <a:spcPct val="90000"/>
              </a:lnSpc>
              <a:spcBef>
                <a:spcPts val="750"/>
              </a:spcBef>
              <a:spcAft>
                <a:spcPct val="0"/>
              </a:spcAft>
              <a:buFont typeface="Arial" charset="0"/>
              <a:buNone/>
              <a:defRPr sz="1400" kern="1200" baseline="0">
                <a:solidFill>
                  <a:schemeClr val="bg1">
                    <a:lumMod val="50000"/>
                  </a:schemeClr>
                </a:solidFill>
                <a:latin typeface="+mn-lt"/>
                <a:ea typeface="+mn-ea"/>
                <a:cs typeface="+mn-cs"/>
              </a:defRPr>
            </a:lvl1pPr>
            <a:lvl2pPr marL="514350" indent="-171450" algn="l" defTabSz="685800"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1" fontAlgn="base" hangingPunct="1">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90"/>
              </a:spcBef>
              <a:spcAft>
                <a:spcPts val="90"/>
              </a:spcAft>
            </a:pPr>
            <a:r>
              <a:rPr lang="en-US" sz="1800" dirty="0">
                <a:solidFill>
                  <a:srgbClr val="444444"/>
                </a:solidFill>
                <a:latin typeface="Open Sans" charset="0"/>
                <a:ea typeface="Open Sans" charset="0"/>
                <a:cs typeface="Open Sans" charset="0"/>
              </a:rPr>
              <a:t>Optimizing CTAs for Your Specific Audience</a:t>
            </a:r>
          </a:p>
        </p:txBody>
      </p:sp>
      <p:grpSp>
        <p:nvGrpSpPr>
          <p:cNvPr id="5" name="Group 4"/>
          <p:cNvGrpSpPr>
            <a:grpSpLocks noChangeAspect="1"/>
          </p:cNvGrpSpPr>
          <p:nvPr/>
        </p:nvGrpSpPr>
        <p:grpSpPr>
          <a:xfrm>
            <a:off x="374319" y="320842"/>
            <a:ext cx="144000" cy="146120"/>
            <a:chOff x="-1080368" y="1835621"/>
            <a:chExt cx="754063" cy="765175"/>
          </a:xfrm>
        </p:grpSpPr>
        <p:sp>
          <p:nvSpPr>
            <p:cNvPr id="6"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7"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855671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A644FF-4936-7944-B180-A50E95C869B7}"/>
              </a:ext>
            </a:extLst>
          </p:cNvPr>
          <p:cNvSpPr/>
          <p:nvPr/>
        </p:nvSpPr>
        <p:spPr>
          <a:xfrm>
            <a:off x="220663" y="2019300"/>
            <a:ext cx="8766175" cy="28987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pic>
        <p:nvPicPr>
          <p:cNvPr id="5" name="Picture 4" descr="screenshot-www.eftours.com 2017-09-18 11-55-50-961.png">
            <a:extLst>
              <a:ext uri="{FF2B5EF4-FFF2-40B4-BE49-F238E27FC236}">
                <a16:creationId xmlns:a16="http://schemas.microsoft.com/office/drawing/2014/main" id="{AA813A8F-AAEC-E246-91B9-A61637A201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86229" y="2165342"/>
            <a:ext cx="5821610" cy="2606690"/>
          </a:xfrm>
          <a:prstGeom prst="rect">
            <a:avLst/>
          </a:prstGeom>
        </p:spPr>
      </p:pic>
      <p:sp>
        <p:nvSpPr>
          <p:cNvPr id="6" name="Text Placeholder 7">
            <a:extLst>
              <a:ext uri="{FF2B5EF4-FFF2-40B4-BE49-F238E27FC236}">
                <a16:creationId xmlns:a16="http://schemas.microsoft.com/office/drawing/2014/main" id="{CAF18261-451B-0945-9894-20A2CF04E870}"/>
              </a:ext>
            </a:extLst>
          </p:cNvPr>
          <p:cNvSpPr txBox="1">
            <a:spLocks/>
          </p:cNvSpPr>
          <p:nvPr/>
        </p:nvSpPr>
        <p:spPr>
          <a:xfrm>
            <a:off x="614362" y="953822"/>
            <a:ext cx="6813144" cy="914682"/>
          </a:xfrm>
          <a:prstGeom prst="rect">
            <a:avLst/>
          </a:prstGeom>
        </p:spPr>
        <p:txBody>
          <a:bodyPr>
            <a:normAutofit/>
          </a:bodyPr>
          <a:lstStyle>
            <a:lvl1pPr marL="0" indent="0" algn="l" defTabSz="685800" rtl="0" eaLnBrk="1" fontAlgn="base" hangingPunct="1">
              <a:lnSpc>
                <a:spcPct val="90000"/>
              </a:lnSpc>
              <a:spcBef>
                <a:spcPts val="750"/>
              </a:spcBef>
              <a:spcAft>
                <a:spcPct val="0"/>
              </a:spcAft>
              <a:buFont typeface="Arial" charset="0"/>
              <a:buNone/>
              <a:defRPr sz="1400" kern="1200" baseline="0">
                <a:solidFill>
                  <a:schemeClr val="bg1">
                    <a:lumMod val="50000"/>
                  </a:schemeClr>
                </a:solidFill>
                <a:latin typeface="+mn-lt"/>
                <a:ea typeface="+mn-ea"/>
                <a:cs typeface="+mn-cs"/>
              </a:defRPr>
            </a:lvl1pPr>
            <a:lvl2pPr marL="514350" indent="-171450" algn="l" defTabSz="685800"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1" fontAlgn="base" hangingPunct="1">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1" fontAlgn="base" hangingPunct="1">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90"/>
              </a:spcBef>
              <a:spcAft>
                <a:spcPts val="90"/>
              </a:spcAft>
            </a:pPr>
            <a:r>
              <a:rPr lang="en-US" sz="1800" dirty="0">
                <a:solidFill>
                  <a:srgbClr val="444444"/>
                </a:solidFill>
                <a:latin typeface="Open Sans" charset="0"/>
                <a:ea typeface="Open Sans" charset="0"/>
                <a:cs typeface="Open Sans" charset="0"/>
              </a:rPr>
              <a:t>Optimizing CTAs for Your Specific Audience</a:t>
            </a:r>
          </a:p>
        </p:txBody>
      </p:sp>
      <p:grpSp>
        <p:nvGrpSpPr>
          <p:cNvPr id="7" name="Group 6"/>
          <p:cNvGrpSpPr>
            <a:grpSpLocks noChangeAspect="1"/>
          </p:cNvGrpSpPr>
          <p:nvPr/>
        </p:nvGrpSpPr>
        <p:grpSpPr>
          <a:xfrm>
            <a:off x="374319" y="320842"/>
            <a:ext cx="144000" cy="146120"/>
            <a:chOff x="-1080368" y="1835621"/>
            <a:chExt cx="754063" cy="765175"/>
          </a:xfrm>
        </p:grpSpPr>
        <p:sp>
          <p:nvSpPr>
            <p:cNvPr id="8"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9"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716416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DB8519-7E43-794D-9C58-7994CBC1D00D}"/>
              </a:ext>
            </a:extLst>
          </p:cNvPr>
          <p:cNvSpPr/>
          <p:nvPr/>
        </p:nvSpPr>
        <p:spPr>
          <a:xfrm>
            <a:off x="182563" y="2238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Rectangle 7"/>
          <p:cNvSpPr/>
          <p:nvPr/>
        </p:nvSpPr>
        <p:spPr bwMode="auto">
          <a:xfrm>
            <a:off x="755576" y="1932209"/>
            <a:ext cx="3585567" cy="1813523"/>
          </a:xfrm>
          <a:prstGeom prst="rect">
            <a:avLst/>
          </a:prstGeom>
          <a:solidFill>
            <a:srgbClr val="FFFFFF"/>
          </a:solidFill>
          <a:ln w="9525">
            <a:solidFill>
              <a:schemeClr val="bg1">
                <a:lumMod val="85000"/>
              </a:schemeClr>
            </a:solidFill>
            <a:round/>
            <a:headEnd/>
            <a:tailEnd/>
          </a:ln>
          <a:effectLst>
            <a:outerShdw blurRad="50800" dist="12700" dir="2700000" algn="tl" rotWithShape="0">
              <a:srgbClr val="000000">
                <a:alpha val="9000"/>
              </a:srgbClr>
            </a:outerShdw>
          </a:effectLst>
        </p:spPr>
        <p:txBody>
          <a:bodyPr vert="horz" wrap="square" lIns="91440" tIns="45720" rIns="91440" bIns="45720" numCol="1" rtlCol="0" anchor="t" anchorCtr="0" compatLnSpc="1">
            <a:prstTxWarp prst="textNoShape">
              <a:avLst/>
            </a:prstTxWarp>
          </a:bodyPr>
          <a:lstStyle/>
          <a:p>
            <a:pPr algn="ct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Optimize a Website</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eaLnBrk="0" hangingPunct="0">
              <a:spcBef>
                <a:spcPct val="0"/>
              </a:spcBef>
            </a:pPr>
            <a:r>
              <a:rPr lang="en-US" sz="1200" dirty="0">
                <a:solidFill>
                  <a:srgbClr val="898989"/>
                </a:solidFill>
                <a:latin typeface="Open Sans" charset="0"/>
                <a:ea typeface="Open Sans" charset="0"/>
                <a:cs typeface="Open Sans" charset="0"/>
              </a:rPr>
              <a:t>Page speed</a:t>
            </a:r>
          </a:p>
        </p:txBody>
      </p:sp>
      <p:sp>
        <p:nvSpPr>
          <p:cNvPr id="3" name="TextBox 2"/>
          <p:cNvSpPr txBox="1"/>
          <p:nvPr/>
        </p:nvSpPr>
        <p:spPr>
          <a:xfrm>
            <a:off x="4622438" y="1897490"/>
            <a:ext cx="2972487" cy="1957459"/>
          </a:xfrm>
          <a:prstGeom prst="rect">
            <a:avLst/>
          </a:prstGeom>
          <a:noFill/>
        </p:spPr>
        <p:txBody>
          <a:bodyPr wrap="square" rtlCol="0">
            <a:spAutoFit/>
          </a:bodyPr>
          <a:lstStyle/>
          <a:p>
            <a:pPr marL="171450" lvl="0" indent="-171450">
              <a:lnSpc>
                <a:spcPct val="130000"/>
              </a:lnSpc>
              <a:spcBef>
                <a:spcPct val="20000"/>
              </a:spcBef>
              <a:buFont typeface="Arial" panose="020B0604020202020204" pitchFamily="34" charset="0"/>
              <a:buChar char="•"/>
            </a:pPr>
            <a:r>
              <a:rPr lang="en-US" sz="1200" dirty="0">
                <a:solidFill>
                  <a:srgbClr val="3B3B3B"/>
                </a:solidFill>
                <a:latin typeface="Open Sans" panose="020B0606030504020204" pitchFamily="34" charset="0"/>
                <a:cs typeface="Open Sans" panose="020B0606030504020204" pitchFamily="34" charset="0"/>
              </a:rPr>
              <a:t>Page speed is a ranking factor</a:t>
            </a:r>
          </a:p>
          <a:p>
            <a:pPr marL="285750" lvl="0" indent="-285750">
              <a:lnSpc>
                <a:spcPct val="120000"/>
              </a:lnSpc>
              <a:buFont typeface="Arial"/>
              <a:buChar char="•"/>
            </a:pPr>
            <a:endParaRPr lang="en-US" sz="1200" dirty="0">
              <a:solidFill>
                <a:srgbClr val="626A6F"/>
              </a:solidFill>
              <a:latin typeface="Open Sans" panose="020B0606030504020204" pitchFamily="34" charset="0"/>
            </a:endParaRPr>
          </a:p>
          <a:p>
            <a:pPr marL="171450" lvl="0" indent="-171450">
              <a:lnSpc>
                <a:spcPct val="120000"/>
              </a:lnSpc>
              <a:buFont typeface="Arial" panose="020B0604020202020204" pitchFamily="34" charset="0"/>
              <a:buChar char="•"/>
            </a:pPr>
            <a:r>
              <a:rPr lang="en-US" sz="1200" dirty="0">
                <a:solidFill>
                  <a:srgbClr val="3B3B3B"/>
                </a:solidFill>
                <a:latin typeface="Open Sans" panose="020B0606030504020204" pitchFamily="34" charset="0"/>
                <a:cs typeface="Open Sans" panose="020B0606030504020204" pitchFamily="34" charset="0"/>
              </a:rPr>
              <a:t>Mobile users are much more likely to leave if it takes longer than </a:t>
            </a:r>
            <a:r>
              <a:rPr lang="en-US" sz="1200" b="1" dirty="0">
                <a:solidFill>
                  <a:srgbClr val="1998E6"/>
                </a:solidFill>
                <a:latin typeface="Open Sans" panose="020B0606030504020204" pitchFamily="34" charset="0"/>
              </a:rPr>
              <a:t>3 seconds</a:t>
            </a:r>
          </a:p>
          <a:p>
            <a:pPr marL="285750" lvl="0" indent="-285750">
              <a:lnSpc>
                <a:spcPct val="120000"/>
              </a:lnSpc>
              <a:buFont typeface="Arial"/>
              <a:buChar char="•"/>
            </a:pPr>
            <a:endParaRPr lang="en-US" sz="1200" dirty="0">
              <a:solidFill>
                <a:srgbClr val="626A6F"/>
              </a:solidFill>
              <a:latin typeface="Open Sans" panose="020B0606030504020204" pitchFamily="34" charset="0"/>
            </a:endParaRPr>
          </a:p>
          <a:p>
            <a:pPr marL="171450" lvl="0" indent="-171450">
              <a:lnSpc>
                <a:spcPct val="130000"/>
              </a:lnSpc>
              <a:spcBef>
                <a:spcPct val="20000"/>
              </a:spcBef>
              <a:buFont typeface="Arial" panose="020B0604020202020204" pitchFamily="34" charset="0"/>
              <a:buChar char="•"/>
            </a:pPr>
            <a:r>
              <a:rPr lang="en-US" sz="1200" dirty="0">
                <a:solidFill>
                  <a:srgbClr val="3B3B3B"/>
                </a:solidFill>
                <a:latin typeface="Open Sans" panose="020B0606030504020204" pitchFamily="34" charset="0"/>
                <a:cs typeface="Open Sans" panose="020B0606030504020204" pitchFamily="34" charset="0"/>
              </a:rPr>
              <a:t>Page speed is an indicator of other issues with the site</a:t>
            </a:r>
          </a:p>
        </p:txBody>
      </p:sp>
      <p:pic>
        <p:nvPicPr>
          <p:cNvPr id="4" name="Picture 3" descr="Screen Shot 2017-09-18 at 1.15.27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7459" y="1952341"/>
            <a:ext cx="3514872" cy="1712281"/>
          </a:xfrm>
          <a:prstGeom prst="rect">
            <a:avLst/>
          </a:prstGeom>
        </p:spPr>
      </p:pic>
      <p:grpSp>
        <p:nvGrpSpPr>
          <p:cNvPr id="9" name="Group 8"/>
          <p:cNvGrpSpPr>
            <a:grpSpLocks noChangeAspect="1"/>
          </p:cNvGrpSpPr>
          <p:nvPr/>
        </p:nvGrpSpPr>
        <p:grpSpPr>
          <a:xfrm>
            <a:off x="374319" y="320842"/>
            <a:ext cx="144000" cy="146120"/>
            <a:chOff x="-1080368" y="1835621"/>
            <a:chExt cx="754063" cy="765175"/>
          </a:xfrm>
        </p:grpSpPr>
        <p:sp>
          <p:nvSpPr>
            <p:cNvPr id="11"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2"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260521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DB8519-7E43-794D-9C58-7994CBC1D00D}"/>
              </a:ext>
            </a:extLst>
          </p:cNvPr>
          <p:cNvSpPr/>
          <p:nvPr/>
        </p:nvSpPr>
        <p:spPr>
          <a:xfrm>
            <a:off x="182563" y="2238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Optimize a Website</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eaLnBrk="0" hangingPunct="0">
              <a:spcBef>
                <a:spcPct val="0"/>
              </a:spcBef>
            </a:pPr>
            <a:r>
              <a:rPr lang="en-US" sz="1200" dirty="0">
                <a:solidFill>
                  <a:srgbClr val="898989"/>
                </a:solidFill>
                <a:latin typeface="Open Sans" charset="0"/>
                <a:ea typeface="Open Sans" charset="0"/>
                <a:cs typeface="Open Sans" charset="0"/>
              </a:rPr>
              <a:t>How hosting and website design affects page speed and optimization</a:t>
            </a:r>
          </a:p>
        </p:txBody>
      </p:sp>
      <p:sp>
        <p:nvSpPr>
          <p:cNvPr id="5" name="Rounded Rectangle 4"/>
          <p:cNvSpPr/>
          <p:nvPr/>
        </p:nvSpPr>
        <p:spPr>
          <a:xfrm>
            <a:off x="780474" y="1979183"/>
            <a:ext cx="1423549" cy="1446089"/>
          </a:xfrm>
          <a:prstGeom prst="roundRect">
            <a:avLst>
              <a:gd name="adj" fmla="val 0"/>
            </a:avLst>
          </a:prstGeom>
          <a:solidFill>
            <a:srgbClr val="30A2E8"/>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ctr">
            <a:normAutofit/>
          </a:bodyPr>
          <a:lstStyle/>
          <a:p>
            <a:pPr algn="ctr">
              <a:lnSpc>
                <a:spcPct val="110000"/>
              </a:lnSpc>
              <a:buClr>
                <a:srgbClr val="969696"/>
              </a:buClr>
            </a:pPr>
            <a:r>
              <a:rPr lang="en-US" altLang="en-US" sz="1000" b="1" noProof="1">
                <a:solidFill>
                  <a:schemeClr val="bg1"/>
                </a:solidFill>
                <a:latin typeface="Open Sans"/>
                <a:ea typeface="Open Sans" panose="020B0606030504020204" pitchFamily="34" charset="0"/>
                <a:cs typeface="Open Sans"/>
              </a:rPr>
              <a:t>Hosting Providers</a:t>
            </a:r>
          </a:p>
        </p:txBody>
      </p:sp>
      <p:sp>
        <p:nvSpPr>
          <p:cNvPr id="7" name="Rounded Rectangle 6"/>
          <p:cNvSpPr/>
          <p:nvPr/>
        </p:nvSpPr>
        <p:spPr>
          <a:xfrm>
            <a:off x="2319491" y="1979183"/>
            <a:ext cx="1423549" cy="1446089"/>
          </a:xfrm>
          <a:prstGeom prst="roundRect">
            <a:avLst>
              <a:gd name="adj" fmla="val 0"/>
            </a:avLst>
          </a:prstGeom>
          <a:solidFill>
            <a:srgbClr val="1998E6">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ctr">
            <a:normAutofit/>
          </a:bodyPr>
          <a:lstStyle/>
          <a:p>
            <a:pPr algn="ctr">
              <a:lnSpc>
                <a:spcPct val="110000"/>
              </a:lnSpc>
              <a:buClr>
                <a:srgbClr val="969696"/>
              </a:buClr>
            </a:pPr>
            <a:r>
              <a:rPr lang="en-US" altLang="en-US" sz="1000" b="1" noProof="1">
                <a:solidFill>
                  <a:schemeClr val="bg1"/>
                </a:solidFill>
                <a:latin typeface="Open Sans"/>
                <a:ea typeface="Open Sans" panose="020B0606030504020204" pitchFamily="34" charset="0"/>
                <a:cs typeface="Open Sans"/>
              </a:rPr>
              <a:t>Hosted Files/Code</a:t>
            </a:r>
          </a:p>
        </p:txBody>
      </p:sp>
      <p:sp>
        <p:nvSpPr>
          <p:cNvPr id="8" name="Rounded Rectangle 7"/>
          <p:cNvSpPr/>
          <p:nvPr/>
        </p:nvSpPr>
        <p:spPr>
          <a:xfrm>
            <a:off x="3858507" y="1979183"/>
            <a:ext cx="1423549" cy="1446089"/>
          </a:xfrm>
          <a:prstGeom prst="roundRect">
            <a:avLst>
              <a:gd name="adj" fmla="val 0"/>
            </a:avLst>
          </a:prstGeom>
          <a:solidFill>
            <a:srgbClr val="1998E6">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ctr">
            <a:normAutofit/>
          </a:bodyPr>
          <a:lstStyle/>
          <a:p>
            <a:pPr algn="ctr">
              <a:lnSpc>
                <a:spcPct val="110000"/>
              </a:lnSpc>
              <a:buClr>
                <a:srgbClr val="969696"/>
              </a:buClr>
            </a:pPr>
            <a:r>
              <a:rPr lang="en-US" altLang="en-US" sz="1000" b="1" noProof="1">
                <a:solidFill>
                  <a:schemeClr val="bg1"/>
                </a:solidFill>
                <a:latin typeface="Open Sans"/>
                <a:ea typeface="Open Sans" panose="020B0606030504020204" pitchFamily="34" charset="0"/>
                <a:cs typeface="Open Sans"/>
              </a:rPr>
              <a:t>Website Elements</a:t>
            </a:r>
          </a:p>
        </p:txBody>
      </p:sp>
      <p:sp>
        <p:nvSpPr>
          <p:cNvPr id="9" name="Rounded Rectangle 8"/>
          <p:cNvSpPr/>
          <p:nvPr/>
        </p:nvSpPr>
        <p:spPr>
          <a:xfrm>
            <a:off x="5397524" y="1979183"/>
            <a:ext cx="1423549" cy="1446089"/>
          </a:xfrm>
          <a:prstGeom prst="roundRect">
            <a:avLst>
              <a:gd name="adj" fmla="val 0"/>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ctr">
            <a:normAutofit/>
          </a:bodyPr>
          <a:lstStyle/>
          <a:p>
            <a:pPr algn="ctr">
              <a:lnSpc>
                <a:spcPct val="110000"/>
              </a:lnSpc>
              <a:buClr>
                <a:srgbClr val="969696"/>
              </a:buClr>
            </a:pPr>
            <a:r>
              <a:rPr lang="en-US" altLang="en-US" sz="1000" b="1" noProof="1">
                <a:solidFill>
                  <a:schemeClr val="bg1"/>
                </a:solidFill>
                <a:latin typeface="Open Sans"/>
                <a:ea typeface="Open Sans" panose="020B0606030504020204" pitchFamily="34" charset="0"/>
                <a:cs typeface="Open Sans"/>
              </a:rPr>
              <a:t>Images</a:t>
            </a:r>
          </a:p>
        </p:txBody>
      </p:sp>
      <p:grpSp>
        <p:nvGrpSpPr>
          <p:cNvPr id="11" name="Group 10"/>
          <p:cNvGrpSpPr>
            <a:grpSpLocks noChangeAspect="1"/>
          </p:cNvGrpSpPr>
          <p:nvPr/>
        </p:nvGrpSpPr>
        <p:grpSpPr>
          <a:xfrm>
            <a:off x="374319" y="320842"/>
            <a:ext cx="144000" cy="146120"/>
            <a:chOff x="-1080368" y="1835621"/>
            <a:chExt cx="754063" cy="765175"/>
          </a:xfrm>
        </p:grpSpPr>
        <p:sp>
          <p:nvSpPr>
            <p:cNvPr id="12"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3"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965403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DB8519-7E43-794D-9C58-7994CBC1D00D}"/>
              </a:ext>
            </a:extLst>
          </p:cNvPr>
          <p:cNvSpPr/>
          <p:nvPr/>
        </p:nvSpPr>
        <p:spPr>
          <a:xfrm>
            <a:off x="182563" y="2238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Optimize a Website</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a:r>
              <a:rPr lang="en-US" sz="1200" dirty="0">
                <a:solidFill>
                  <a:srgbClr val="898989"/>
                </a:solidFill>
                <a:latin typeface="Open Sans" charset="0"/>
                <a:ea typeface="Open Sans" charset="0"/>
                <a:cs typeface="Open Sans" charset="0"/>
              </a:rPr>
              <a:t>How hosting and website design affects website optimization</a:t>
            </a:r>
          </a:p>
        </p:txBody>
      </p:sp>
      <p:sp>
        <p:nvSpPr>
          <p:cNvPr id="10" name="TextBox 9"/>
          <p:cNvSpPr txBox="1"/>
          <p:nvPr/>
        </p:nvSpPr>
        <p:spPr>
          <a:xfrm>
            <a:off x="3959322" y="2381666"/>
            <a:ext cx="3537409" cy="1194173"/>
          </a:xfrm>
          <a:prstGeom prst="rect">
            <a:avLst/>
          </a:prstGeom>
          <a:noFill/>
        </p:spPr>
        <p:txBody>
          <a:bodyPr wrap="square" rtlCol="0">
            <a:spAutoFit/>
          </a:bodyPr>
          <a:lstStyle/>
          <a:p>
            <a:pPr marL="285750" lvl="0" indent="-285750">
              <a:lnSpc>
                <a:spcPct val="120000"/>
              </a:lnSpc>
              <a:buFont typeface="Arial"/>
              <a:buChar char="•"/>
            </a:pPr>
            <a:r>
              <a:rPr lang="en-US" sz="1200" dirty="0">
                <a:solidFill>
                  <a:srgbClr val="3B3B3B"/>
                </a:solidFill>
                <a:latin typeface="Open Sans" panose="020B0606030504020204" pitchFamily="34" charset="0"/>
              </a:rPr>
              <a:t>Elements that don’t load correctly lead to other “broken” areas of the site</a:t>
            </a:r>
          </a:p>
          <a:p>
            <a:pPr marL="285750" lvl="0" indent="-285750">
              <a:lnSpc>
                <a:spcPct val="120000"/>
              </a:lnSpc>
              <a:buFont typeface="Arial"/>
              <a:buChar char="•"/>
            </a:pPr>
            <a:endParaRPr lang="en-US" sz="1200" dirty="0">
              <a:solidFill>
                <a:srgbClr val="3B3B3B"/>
              </a:solidFill>
              <a:latin typeface="Open Sans" panose="020B0606030504020204" pitchFamily="34" charset="0"/>
            </a:endParaRPr>
          </a:p>
          <a:p>
            <a:pPr marL="285750" lvl="0" indent="-285750">
              <a:lnSpc>
                <a:spcPct val="120000"/>
              </a:lnSpc>
              <a:buFont typeface="Arial"/>
              <a:buChar char="•"/>
            </a:pPr>
            <a:r>
              <a:rPr lang="en-US" sz="1200" dirty="0">
                <a:solidFill>
                  <a:srgbClr val="3B3B3B"/>
                </a:solidFill>
                <a:latin typeface="Open Sans" panose="020B0606030504020204" pitchFamily="34" charset="0"/>
              </a:rPr>
              <a:t>Errors can affect what information is shown to user</a:t>
            </a: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1349" y="1608980"/>
            <a:ext cx="2860883" cy="2639428"/>
          </a:xfrm>
          <a:prstGeom prst="rect">
            <a:avLst/>
          </a:prstGeom>
        </p:spPr>
      </p:pic>
      <p:grpSp>
        <p:nvGrpSpPr>
          <p:cNvPr id="8" name="Group 7"/>
          <p:cNvGrpSpPr>
            <a:grpSpLocks noChangeAspect="1"/>
          </p:cNvGrpSpPr>
          <p:nvPr/>
        </p:nvGrpSpPr>
        <p:grpSpPr>
          <a:xfrm>
            <a:off x="374319" y="320842"/>
            <a:ext cx="144000" cy="146120"/>
            <a:chOff x="-1080368" y="1835621"/>
            <a:chExt cx="754063" cy="765175"/>
          </a:xfrm>
        </p:grpSpPr>
        <p:sp>
          <p:nvSpPr>
            <p:cNvPr id="9"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1"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3701119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0" y="0"/>
            <a:ext cx="9189159" cy="5168903"/>
          </a:xfrm>
        </p:spPr>
      </p:pic>
    </p:spTree>
    <p:custDataLst>
      <p:tags r:id="rId1"/>
    </p:custDataLst>
    <p:extLst>
      <p:ext uri="{BB962C8B-B14F-4D97-AF65-F5344CB8AC3E}">
        <p14:creationId xmlns:p14="http://schemas.microsoft.com/office/powerpoint/2010/main" val="2365826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3999" cy="5143500"/>
          </a:xfrm>
          <a:prstGeom prst="rect">
            <a:avLst/>
          </a:prstGeom>
        </p:spPr>
      </p:pic>
    </p:spTree>
    <p:custDataLst>
      <p:tags r:id="rId1"/>
    </p:custDataLst>
    <p:extLst>
      <p:ext uri="{BB962C8B-B14F-4D97-AF65-F5344CB8AC3E}">
        <p14:creationId xmlns:p14="http://schemas.microsoft.com/office/powerpoint/2010/main" val="470232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DB8519-7E43-794D-9C58-7994CBC1D00D}"/>
              </a:ext>
            </a:extLst>
          </p:cNvPr>
          <p:cNvSpPr/>
          <p:nvPr/>
        </p:nvSpPr>
        <p:spPr>
          <a:xfrm>
            <a:off x="182563" y="2238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Website Metrics</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a:r>
              <a:rPr lang="en-US" sz="1200" dirty="0">
                <a:solidFill>
                  <a:srgbClr val="898989"/>
                </a:solidFill>
                <a:latin typeface="Open Sans" charset="0"/>
                <a:ea typeface="Open Sans" charset="0"/>
                <a:cs typeface="Open Sans" charset="0"/>
              </a:rPr>
              <a:t>SMART goals</a:t>
            </a:r>
          </a:p>
        </p:txBody>
      </p:sp>
      <p:grpSp>
        <p:nvGrpSpPr>
          <p:cNvPr id="3" name="Group 2"/>
          <p:cNvGrpSpPr/>
          <p:nvPr/>
        </p:nvGrpSpPr>
        <p:grpSpPr>
          <a:xfrm>
            <a:off x="731100" y="1753585"/>
            <a:ext cx="5950825" cy="2520241"/>
            <a:chOff x="731100" y="1753585"/>
            <a:chExt cx="5950825" cy="2520241"/>
          </a:xfrm>
        </p:grpSpPr>
        <p:grpSp>
          <p:nvGrpSpPr>
            <p:cNvPr id="5" name="Group 4"/>
            <p:cNvGrpSpPr/>
            <p:nvPr/>
          </p:nvGrpSpPr>
          <p:grpSpPr>
            <a:xfrm>
              <a:off x="731100" y="1753585"/>
              <a:ext cx="1113641" cy="2520241"/>
              <a:chOff x="731100" y="1608750"/>
              <a:chExt cx="1209722" cy="2737679"/>
            </a:xfrm>
          </p:grpSpPr>
          <p:sp>
            <p:nvSpPr>
              <p:cNvPr id="7" name="Rounded Rectangle 6"/>
              <p:cNvSpPr/>
              <p:nvPr/>
            </p:nvSpPr>
            <p:spPr>
              <a:xfrm>
                <a:off x="731101" y="1608750"/>
                <a:ext cx="1209721" cy="2737679"/>
              </a:xfrm>
              <a:prstGeom prst="roundRect">
                <a:avLst>
                  <a:gd name="adj" fmla="val 0"/>
                </a:avLst>
              </a:prstGeom>
              <a:solidFill>
                <a:srgbClr val="00AEB3"/>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ctr">
                <a:normAutofit/>
              </a:bodyPr>
              <a:lstStyle/>
              <a:p>
                <a:pPr algn="ctr">
                  <a:lnSpc>
                    <a:spcPct val="110000"/>
                  </a:lnSpc>
                  <a:buClr>
                    <a:srgbClr val="969696"/>
                  </a:buClr>
                </a:pPr>
                <a:endParaRPr lang="en-US" altLang="en-US" sz="1000" b="1" noProof="1">
                  <a:solidFill>
                    <a:schemeClr val="bg1"/>
                  </a:solidFill>
                  <a:latin typeface="Open Sans"/>
                  <a:ea typeface="Open Sans" panose="020B0606030504020204" pitchFamily="34" charset="0"/>
                  <a:cs typeface="Open Sans"/>
                </a:endParaRPr>
              </a:p>
            </p:txBody>
          </p:sp>
          <p:sp>
            <p:nvSpPr>
              <p:cNvPr id="8" name="TextBox 7"/>
              <p:cNvSpPr txBox="1"/>
              <p:nvPr/>
            </p:nvSpPr>
            <p:spPr>
              <a:xfrm flipH="1">
                <a:off x="731100" y="1976370"/>
                <a:ext cx="1209721" cy="167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buSzPct val="25000"/>
                </a:pPr>
                <a:r>
                  <a:rPr lang="de-DE" sz="1000" kern="0" dirty="0">
                    <a:solidFill>
                      <a:srgbClr val="F2F2F2"/>
                    </a:solidFill>
                    <a:latin typeface="Open Sans"/>
                    <a:ea typeface="Open Sans"/>
                    <a:cs typeface="Open Sans"/>
                    <a:sym typeface="Open Sans"/>
                  </a:rPr>
                  <a:t>Specific</a:t>
                </a:r>
              </a:p>
            </p:txBody>
          </p:sp>
          <p:sp>
            <p:nvSpPr>
              <p:cNvPr id="9" name="TextBox 8"/>
              <p:cNvSpPr txBox="1"/>
              <p:nvPr/>
            </p:nvSpPr>
            <p:spPr>
              <a:xfrm flipH="1">
                <a:off x="731100" y="2354679"/>
                <a:ext cx="1209721" cy="11701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buSzPct val="25000"/>
                </a:pPr>
                <a:r>
                  <a:rPr lang="de-DE" sz="7000" b="1" kern="0" dirty="0">
                    <a:solidFill>
                      <a:srgbClr val="F2F2F2"/>
                    </a:solidFill>
                    <a:latin typeface="Open Sans"/>
                    <a:ea typeface="Open Sans"/>
                    <a:cs typeface="Open Sans"/>
                    <a:sym typeface="Open Sans"/>
                  </a:rPr>
                  <a:t>S</a:t>
                </a:r>
              </a:p>
            </p:txBody>
          </p:sp>
          <p:sp>
            <p:nvSpPr>
              <p:cNvPr id="10" name="Shape 2748"/>
              <p:cNvSpPr/>
              <p:nvPr/>
            </p:nvSpPr>
            <p:spPr>
              <a:xfrm>
                <a:off x="1217893" y="3777037"/>
                <a:ext cx="209550"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p>
            </p:txBody>
          </p:sp>
        </p:grpSp>
        <p:grpSp>
          <p:nvGrpSpPr>
            <p:cNvPr id="11" name="Group 10"/>
            <p:cNvGrpSpPr/>
            <p:nvPr/>
          </p:nvGrpSpPr>
          <p:grpSpPr>
            <a:xfrm>
              <a:off x="5568284" y="1753585"/>
              <a:ext cx="1113641" cy="2520241"/>
              <a:chOff x="5979708" y="1608750"/>
              <a:chExt cx="1209722" cy="2737679"/>
            </a:xfrm>
          </p:grpSpPr>
          <p:sp>
            <p:nvSpPr>
              <p:cNvPr id="12" name="Rounded Rectangle 11"/>
              <p:cNvSpPr/>
              <p:nvPr/>
            </p:nvSpPr>
            <p:spPr>
              <a:xfrm>
                <a:off x="5979709" y="1608750"/>
                <a:ext cx="1209721" cy="2737679"/>
              </a:xfrm>
              <a:prstGeom prst="roundRect">
                <a:avLst>
                  <a:gd name="adj" fmla="val 0"/>
                </a:avLst>
              </a:prstGeom>
              <a:solidFill>
                <a:srgbClr val="EAAC1A"/>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ctr">
                <a:normAutofit/>
              </a:bodyPr>
              <a:lstStyle/>
              <a:p>
                <a:pPr algn="ctr">
                  <a:lnSpc>
                    <a:spcPct val="110000"/>
                  </a:lnSpc>
                  <a:buClr>
                    <a:srgbClr val="969696"/>
                  </a:buClr>
                </a:pPr>
                <a:endParaRPr lang="en-US" altLang="en-US" sz="1000" b="1" noProof="1">
                  <a:solidFill>
                    <a:schemeClr val="bg1"/>
                  </a:solidFill>
                  <a:latin typeface="Open Sans"/>
                  <a:ea typeface="Open Sans" panose="020B0606030504020204" pitchFamily="34" charset="0"/>
                  <a:cs typeface="Open Sans"/>
                </a:endParaRPr>
              </a:p>
            </p:txBody>
          </p:sp>
          <p:sp>
            <p:nvSpPr>
              <p:cNvPr id="13" name="TextBox 12"/>
              <p:cNvSpPr txBox="1"/>
              <p:nvPr/>
            </p:nvSpPr>
            <p:spPr>
              <a:xfrm flipH="1">
                <a:off x="5979708" y="1976370"/>
                <a:ext cx="1209721" cy="167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buSzPct val="25000"/>
                </a:pPr>
                <a:r>
                  <a:rPr lang="de-DE" sz="1000" kern="0" dirty="0">
                    <a:solidFill>
                      <a:srgbClr val="F2F2F2"/>
                    </a:solidFill>
                    <a:latin typeface="Open Sans"/>
                    <a:ea typeface="Open Sans"/>
                    <a:cs typeface="Open Sans"/>
                    <a:sym typeface="Open Sans"/>
                  </a:rPr>
                  <a:t>Timed</a:t>
                </a:r>
              </a:p>
            </p:txBody>
          </p:sp>
          <p:sp>
            <p:nvSpPr>
              <p:cNvPr id="14" name="TextBox 13"/>
              <p:cNvSpPr txBox="1"/>
              <p:nvPr/>
            </p:nvSpPr>
            <p:spPr>
              <a:xfrm flipH="1">
                <a:off x="5979708" y="2354679"/>
                <a:ext cx="1209721" cy="11701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buSzPct val="25000"/>
                </a:pPr>
                <a:r>
                  <a:rPr lang="de-DE" sz="7000" b="1" kern="0" dirty="0">
                    <a:solidFill>
                      <a:srgbClr val="F2F2F2"/>
                    </a:solidFill>
                    <a:latin typeface="Open Sans"/>
                    <a:ea typeface="Open Sans"/>
                    <a:cs typeface="Open Sans"/>
                    <a:sym typeface="Open Sans"/>
                  </a:rPr>
                  <a:t>T</a:t>
                </a:r>
              </a:p>
            </p:txBody>
          </p:sp>
          <p:sp>
            <p:nvSpPr>
              <p:cNvPr id="15" name="Shape 2526"/>
              <p:cNvSpPr/>
              <p:nvPr/>
            </p:nvSpPr>
            <p:spPr>
              <a:xfrm>
                <a:off x="6486664" y="3781416"/>
                <a:ext cx="209550"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FFFFF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p>
            </p:txBody>
          </p:sp>
        </p:grpSp>
        <p:grpSp>
          <p:nvGrpSpPr>
            <p:cNvPr id="16" name="Group 15"/>
            <p:cNvGrpSpPr/>
            <p:nvPr/>
          </p:nvGrpSpPr>
          <p:grpSpPr>
            <a:xfrm>
              <a:off x="1940822" y="1753585"/>
              <a:ext cx="1113641" cy="2520241"/>
              <a:chOff x="1949766" y="1608750"/>
              <a:chExt cx="1209722" cy="2737679"/>
            </a:xfrm>
          </p:grpSpPr>
          <p:sp>
            <p:nvSpPr>
              <p:cNvPr id="17" name="Rounded Rectangle 16"/>
              <p:cNvSpPr/>
              <p:nvPr/>
            </p:nvSpPr>
            <p:spPr>
              <a:xfrm>
                <a:off x="1949767" y="1608750"/>
                <a:ext cx="1209721" cy="2737679"/>
              </a:xfrm>
              <a:prstGeom prst="roundRect">
                <a:avLst>
                  <a:gd name="adj" fmla="val 0"/>
                </a:avLst>
              </a:prstGeom>
              <a:solidFill>
                <a:srgbClr val="13324D"/>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ctr">
                <a:normAutofit/>
              </a:bodyPr>
              <a:lstStyle/>
              <a:p>
                <a:pPr algn="ctr">
                  <a:lnSpc>
                    <a:spcPct val="110000"/>
                  </a:lnSpc>
                  <a:buClr>
                    <a:srgbClr val="969696"/>
                  </a:buClr>
                </a:pPr>
                <a:endParaRPr lang="en-US" altLang="en-US" sz="1000" b="1" noProof="1">
                  <a:solidFill>
                    <a:schemeClr val="bg1"/>
                  </a:solidFill>
                  <a:latin typeface="Open Sans"/>
                  <a:ea typeface="Open Sans" panose="020B0606030504020204" pitchFamily="34" charset="0"/>
                  <a:cs typeface="Open Sans"/>
                </a:endParaRPr>
              </a:p>
            </p:txBody>
          </p:sp>
          <p:sp>
            <p:nvSpPr>
              <p:cNvPr id="18" name="TextBox 17"/>
              <p:cNvSpPr txBox="1"/>
              <p:nvPr/>
            </p:nvSpPr>
            <p:spPr>
              <a:xfrm flipH="1">
                <a:off x="1949766" y="1976370"/>
                <a:ext cx="1209721" cy="167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buSzPct val="25000"/>
                </a:pPr>
                <a:r>
                  <a:rPr lang="de-DE" sz="1000" kern="0" dirty="0">
                    <a:solidFill>
                      <a:srgbClr val="F2F2F2"/>
                    </a:solidFill>
                    <a:latin typeface="Open Sans"/>
                    <a:ea typeface="Open Sans"/>
                    <a:cs typeface="Open Sans"/>
                    <a:sym typeface="Open Sans"/>
                  </a:rPr>
                  <a:t>Measureable</a:t>
                </a:r>
              </a:p>
            </p:txBody>
          </p:sp>
          <p:sp>
            <p:nvSpPr>
              <p:cNvPr id="19" name="TextBox 18"/>
              <p:cNvSpPr txBox="1"/>
              <p:nvPr/>
            </p:nvSpPr>
            <p:spPr>
              <a:xfrm flipH="1">
                <a:off x="1949766" y="2354679"/>
                <a:ext cx="1209721" cy="11701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buSzPct val="25000"/>
                </a:pPr>
                <a:r>
                  <a:rPr lang="de-DE" sz="7000" b="1" kern="0" dirty="0">
                    <a:solidFill>
                      <a:srgbClr val="F2F2F2"/>
                    </a:solidFill>
                    <a:latin typeface="Open Sans"/>
                    <a:ea typeface="Open Sans"/>
                    <a:cs typeface="Open Sans"/>
                    <a:sym typeface="Open Sans"/>
                  </a:rPr>
                  <a:t>M</a:t>
                </a:r>
              </a:p>
            </p:txBody>
          </p:sp>
          <p:sp>
            <p:nvSpPr>
              <p:cNvPr id="20" name="Shape 2546"/>
              <p:cNvSpPr/>
              <p:nvPr/>
            </p:nvSpPr>
            <p:spPr>
              <a:xfrm>
                <a:off x="2461091" y="3815127"/>
                <a:ext cx="209550" cy="17140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FFFFF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p>
            </p:txBody>
          </p:sp>
        </p:grpSp>
        <p:grpSp>
          <p:nvGrpSpPr>
            <p:cNvPr id="21" name="Group 20"/>
            <p:cNvGrpSpPr/>
            <p:nvPr/>
          </p:nvGrpSpPr>
          <p:grpSpPr>
            <a:xfrm>
              <a:off x="3149617" y="1753585"/>
              <a:ext cx="1113641" cy="2520241"/>
              <a:chOff x="3239057" y="1614351"/>
              <a:chExt cx="1209722" cy="2737679"/>
            </a:xfrm>
          </p:grpSpPr>
          <p:sp>
            <p:nvSpPr>
              <p:cNvPr id="22" name="Rounded Rectangle 21"/>
              <p:cNvSpPr/>
              <p:nvPr/>
            </p:nvSpPr>
            <p:spPr>
              <a:xfrm>
                <a:off x="3239058" y="1614351"/>
                <a:ext cx="1209721" cy="2737679"/>
              </a:xfrm>
              <a:prstGeom prst="roundRect">
                <a:avLst>
                  <a:gd name="adj" fmla="val 0"/>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ctr">
                <a:normAutofit/>
              </a:bodyPr>
              <a:lstStyle/>
              <a:p>
                <a:pPr algn="ctr">
                  <a:lnSpc>
                    <a:spcPct val="110000"/>
                  </a:lnSpc>
                  <a:buClr>
                    <a:srgbClr val="969696"/>
                  </a:buClr>
                </a:pPr>
                <a:endParaRPr lang="en-US" altLang="en-US" sz="1000" b="1" noProof="1">
                  <a:solidFill>
                    <a:schemeClr val="bg1"/>
                  </a:solidFill>
                  <a:latin typeface="Open Sans"/>
                  <a:ea typeface="Open Sans" panose="020B0606030504020204" pitchFamily="34" charset="0"/>
                  <a:cs typeface="Open Sans"/>
                </a:endParaRPr>
              </a:p>
            </p:txBody>
          </p:sp>
          <p:sp>
            <p:nvSpPr>
              <p:cNvPr id="23" name="TextBox 22"/>
              <p:cNvSpPr txBox="1"/>
              <p:nvPr/>
            </p:nvSpPr>
            <p:spPr>
              <a:xfrm flipH="1">
                <a:off x="3239057" y="1981971"/>
                <a:ext cx="1209721" cy="167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buSzPct val="25000"/>
                </a:pPr>
                <a:r>
                  <a:rPr lang="de-DE" sz="1000" kern="0" dirty="0">
                    <a:solidFill>
                      <a:srgbClr val="F2F2F2"/>
                    </a:solidFill>
                    <a:latin typeface="Open Sans"/>
                    <a:ea typeface="Open Sans"/>
                    <a:cs typeface="Open Sans"/>
                    <a:sym typeface="Open Sans"/>
                  </a:rPr>
                  <a:t>Achieveable</a:t>
                </a:r>
              </a:p>
            </p:txBody>
          </p:sp>
          <p:sp>
            <p:nvSpPr>
              <p:cNvPr id="24" name="TextBox 23"/>
              <p:cNvSpPr txBox="1"/>
              <p:nvPr/>
            </p:nvSpPr>
            <p:spPr>
              <a:xfrm flipH="1">
                <a:off x="3239057" y="2360280"/>
                <a:ext cx="1209721" cy="11701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buSzPct val="25000"/>
                </a:pPr>
                <a:r>
                  <a:rPr lang="de-DE" sz="7000" b="1" kern="0" dirty="0">
                    <a:solidFill>
                      <a:srgbClr val="F2F2F2"/>
                    </a:solidFill>
                    <a:latin typeface="Open Sans"/>
                    <a:ea typeface="Open Sans"/>
                    <a:cs typeface="Open Sans"/>
                    <a:sym typeface="Open Sans"/>
                  </a:rPr>
                  <a:t>A</a:t>
                </a:r>
              </a:p>
            </p:txBody>
          </p:sp>
          <p:sp>
            <p:nvSpPr>
              <p:cNvPr id="25" name="Shape 2540"/>
              <p:cNvSpPr/>
              <p:nvPr/>
            </p:nvSpPr>
            <p:spPr>
              <a:xfrm>
                <a:off x="3742084" y="3781416"/>
                <a:ext cx="209550" cy="20949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rgbClr val="FFFFF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p>
            </p:txBody>
          </p:sp>
        </p:grpSp>
        <p:grpSp>
          <p:nvGrpSpPr>
            <p:cNvPr id="26" name="Group 25"/>
            <p:cNvGrpSpPr/>
            <p:nvPr/>
          </p:nvGrpSpPr>
          <p:grpSpPr>
            <a:xfrm>
              <a:off x="4359690" y="1753585"/>
              <a:ext cx="1113641" cy="2520241"/>
              <a:chOff x="4601178" y="1608750"/>
              <a:chExt cx="1209722" cy="2737679"/>
            </a:xfrm>
          </p:grpSpPr>
          <p:sp>
            <p:nvSpPr>
              <p:cNvPr id="27" name="Rounded Rectangle 26"/>
              <p:cNvSpPr/>
              <p:nvPr/>
            </p:nvSpPr>
            <p:spPr>
              <a:xfrm>
                <a:off x="4601179" y="1608750"/>
                <a:ext cx="1209721" cy="2737679"/>
              </a:xfrm>
              <a:prstGeom prst="roundRect">
                <a:avLst>
                  <a:gd name="adj" fmla="val 0"/>
                </a:avLst>
              </a:prstGeom>
              <a:solidFill>
                <a:srgbClr val="6BAE24"/>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ctr">
                <a:normAutofit/>
              </a:bodyPr>
              <a:lstStyle/>
              <a:p>
                <a:pPr algn="ctr">
                  <a:lnSpc>
                    <a:spcPct val="110000"/>
                  </a:lnSpc>
                  <a:buClr>
                    <a:srgbClr val="969696"/>
                  </a:buClr>
                </a:pPr>
                <a:endParaRPr lang="en-US" altLang="en-US" sz="1000" b="1" noProof="1">
                  <a:solidFill>
                    <a:schemeClr val="bg1"/>
                  </a:solidFill>
                  <a:latin typeface="Open Sans"/>
                  <a:ea typeface="Open Sans" panose="020B0606030504020204" pitchFamily="34" charset="0"/>
                  <a:cs typeface="Open Sans"/>
                </a:endParaRPr>
              </a:p>
            </p:txBody>
          </p:sp>
          <p:sp>
            <p:nvSpPr>
              <p:cNvPr id="28" name="TextBox 27"/>
              <p:cNvSpPr txBox="1"/>
              <p:nvPr/>
            </p:nvSpPr>
            <p:spPr>
              <a:xfrm flipH="1">
                <a:off x="4601178" y="1976370"/>
                <a:ext cx="1209721" cy="167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buSzPct val="25000"/>
                </a:pPr>
                <a:r>
                  <a:rPr lang="de-DE" sz="1000" kern="0" dirty="0">
                    <a:solidFill>
                      <a:srgbClr val="F2F2F2"/>
                    </a:solidFill>
                    <a:latin typeface="Open Sans"/>
                    <a:ea typeface="Open Sans"/>
                    <a:cs typeface="Open Sans"/>
                    <a:sym typeface="Open Sans"/>
                  </a:rPr>
                  <a:t>Relevant</a:t>
                </a:r>
              </a:p>
            </p:txBody>
          </p:sp>
          <p:sp>
            <p:nvSpPr>
              <p:cNvPr id="29" name="TextBox 28"/>
              <p:cNvSpPr txBox="1"/>
              <p:nvPr/>
            </p:nvSpPr>
            <p:spPr>
              <a:xfrm flipH="1">
                <a:off x="4601178" y="2354679"/>
                <a:ext cx="1209721" cy="11701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a:buSzPct val="25000"/>
                </a:pPr>
                <a:r>
                  <a:rPr lang="de-DE" sz="7000" b="1" kern="0" dirty="0">
                    <a:solidFill>
                      <a:srgbClr val="F2F2F2"/>
                    </a:solidFill>
                    <a:latin typeface="Open Sans"/>
                    <a:ea typeface="Open Sans"/>
                    <a:cs typeface="Open Sans"/>
                    <a:sym typeface="Open Sans"/>
                  </a:rPr>
                  <a:t>R</a:t>
                </a:r>
              </a:p>
            </p:txBody>
          </p:sp>
          <p:sp>
            <p:nvSpPr>
              <p:cNvPr id="30" name="Shape 2579"/>
              <p:cNvSpPr/>
              <p:nvPr/>
            </p:nvSpPr>
            <p:spPr>
              <a:xfrm>
                <a:off x="5103979" y="3778265"/>
                <a:ext cx="209550" cy="209496"/>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FFFFFF"/>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dirty="0"/>
              </a:p>
            </p:txBody>
          </p:sp>
        </p:grpSp>
      </p:grpSp>
      <p:grpSp>
        <p:nvGrpSpPr>
          <p:cNvPr id="32" name="Group 31"/>
          <p:cNvGrpSpPr>
            <a:grpSpLocks noChangeAspect="1"/>
          </p:cNvGrpSpPr>
          <p:nvPr/>
        </p:nvGrpSpPr>
        <p:grpSpPr>
          <a:xfrm>
            <a:off x="374319" y="320842"/>
            <a:ext cx="144000" cy="146120"/>
            <a:chOff x="-1080368" y="1835621"/>
            <a:chExt cx="754063" cy="765175"/>
          </a:xfrm>
        </p:grpSpPr>
        <p:sp>
          <p:nvSpPr>
            <p:cNvPr id="33"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34"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557657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EC1CB3-B26F-E948-8B03-FC93B9A7AA1C}"/>
              </a:ext>
            </a:extLst>
          </p:cNvPr>
          <p:cNvSpPr/>
          <p:nvPr/>
        </p:nvSpPr>
        <p:spPr>
          <a:xfrm>
            <a:off x="182563" y="183375"/>
            <a:ext cx="8698201" cy="4761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4" name="Rectangle 3">
            <a:extLst>
              <a:ext uri="{FF2B5EF4-FFF2-40B4-BE49-F238E27FC236}">
                <a16:creationId xmlns:a16="http://schemas.microsoft.com/office/drawing/2014/main" id="{4A3DF545-A89A-3143-9CFC-49DAA28A2D63}"/>
              </a:ext>
            </a:extLst>
          </p:cNvPr>
          <p:cNvSpPr/>
          <p:nvPr/>
        </p:nvSpPr>
        <p:spPr>
          <a:xfrm>
            <a:off x="719138" y="2369524"/>
            <a:ext cx="1031285" cy="992777"/>
          </a:xfrm>
          <a:prstGeom prst="rect">
            <a:avLst/>
          </a:prstGeom>
          <a:solidFill>
            <a:srgbClr val="12A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4152DB9-4141-454D-BA59-E2AFBC6588AB}"/>
              </a:ext>
            </a:extLst>
          </p:cNvPr>
          <p:cNvSpPr/>
          <p:nvPr/>
        </p:nvSpPr>
        <p:spPr>
          <a:xfrm>
            <a:off x="2275990" y="2369523"/>
            <a:ext cx="1031285" cy="992777"/>
          </a:xfrm>
          <a:prstGeom prst="rect">
            <a:avLst/>
          </a:prstGeom>
          <a:solidFill>
            <a:srgbClr val="14A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8B8B8E-FE1D-AF4E-BF26-E00D04037EA2}"/>
              </a:ext>
            </a:extLst>
          </p:cNvPr>
          <p:cNvSpPr/>
          <p:nvPr/>
        </p:nvSpPr>
        <p:spPr>
          <a:xfrm>
            <a:off x="3833795" y="2369522"/>
            <a:ext cx="1031285" cy="992777"/>
          </a:xfrm>
          <a:prstGeom prst="rect">
            <a:avLst/>
          </a:prstGeom>
          <a:solidFill>
            <a:srgbClr val="174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0680D5D9-90F6-E549-AA9C-AF08C19DFF27}"/>
              </a:ext>
            </a:extLst>
          </p:cNvPr>
          <p:cNvCxnSpPr/>
          <p:nvPr/>
        </p:nvCxnSpPr>
        <p:spPr>
          <a:xfrm flipV="1">
            <a:off x="1761110" y="2865910"/>
            <a:ext cx="535577" cy="3"/>
          </a:xfrm>
          <a:prstGeom prst="line">
            <a:avLst/>
          </a:prstGeom>
          <a:ln>
            <a:solidFill>
              <a:srgbClr val="444444"/>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24B8B12-9190-CE47-821B-D2D9DF82E08D}"/>
              </a:ext>
            </a:extLst>
          </p:cNvPr>
          <p:cNvCxnSpPr/>
          <p:nvPr/>
        </p:nvCxnSpPr>
        <p:spPr>
          <a:xfrm flipV="1">
            <a:off x="3291638" y="2865907"/>
            <a:ext cx="535577" cy="3"/>
          </a:xfrm>
          <a:prstGeom prst="line">
            <a:avLst/>
          </a:prstGeom>
          <a:ln>
            <a:solidFill>
              <a:srgbClr val="444444"/>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736F2EB-E64B-794B-9A68-588EF8373DAA}"/>
              </a:ext>
            </a:extLst>
          </p:cNvPr>
          <p:cNvCxnSpPr/>
          <p:nvPr/>
        </p:nvCxnSpPr>
        <p:spPr>
          <a:xfrm flipV="1">
            <a:off x="4853873" y="2865904"/>
            <a:ext cx="535577" cy="3"/>
          </a:xfrm>
          <a:prstGeom prst="line">
            <a:avLst/>
          </a:prstGeom>
          <a:ln>
            <a:solidFill>
              <a:srgbClr val="444444"/>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EADE916-BC87-5040-A362-F54073B32168}"/>
              </a:ext>
            </a:extLst>
          </p:cNvPr>
          <p:cNvSpPr/>
          <p:nvPr/>
        </p:nvSpPr>
        <p:spPr>
          <a:xfrm>
            <a:off x="5396157" y="2369522"/>
            <a:ext cx="1031285" cy="992777"/>
          </a:xfrm>
          <a:prstGeom prst="rect">
            <a:avLst/>
          </a:prstGeom>
          <a:solidFill>
            <a:srgbClr val="FC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F345243-D520-7A4B-ABFE-6D33222D114C}"/>
              </a:ext>
            </a:extLst>
          </p:cNvPr>
          <p:cNvSpPr txBox="1">
            <a:spLocks noChangeArrowheads="1"/>
          </p:cNvSpPr>
          <p:nvPr/>
        </p:nvSpPr>
        <p:spPr bwMode="auto">
          <a:xfrm>
            <a:off x="592889" y="1116202"/>
            <a:ext cx="370574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Purpose of Website Optimization</a:t>
            </a:r>
          </a:p>
        </p:txBody>
      </p:sp>
      <p:sp>
        <p:nvSpPr>
          <p:cNvPr id="13" name="Rectangle 12">
            <a:extLst>
              <a:ext uri="{FF2B5EF4-FFF2-40B4-BE49-F238E27FC236}">
                <a16:creationId xmlns:a16="http://schemas.microsoft.com/office/drawing/2014/main" id="{73EE251E-0E7C-294C-AF14-ACD7CDC4E3AB}"/>
              </a:ext>
            </a:extLst>
          </p:cNvPr>
          <p:cNvSpPr/>
          <p:nvPr/>
        </p:nvSpPr>
        <p:spPr>
          <a:xfrm>
            <a:off x="667676" y="3486817"/>
            <a:ext cx="1120847" cy="415498"/>
          </a:xfrm>
          <a:prstGeom prst="rect">
            <a:avLst/>
          </a:prstGeom>
        </p:spPr>
        <p:txBody>
          <a:bodyPr wrap="square">
            <a:spAutoFit/>
          </a:bodyPr>
          <a:lstStyle/>
          <a:p>
            <a:r>
              <a:rPr lang="en-IN" sz="1050" dirty="0">
                <a:solidFill>
                  <a:srgbClr val="3B3B3B"/>
                </a:solidFill>
                <a:latin typeface="Open Sans"/>
              </a:rPr>
              <a:t>Increase user time on site</a:t>
            </a:r>
            <a:endParaRPr lang="en-US" sz="1050" dirty="0">
              <a:solidFill>
                <a:srgbClr val="3B3B3B"/>
              </a:solidFill>
              <a:latin typeface="Open Sans"/>
            </a:endParaRPr>
          </a:p>
        </p:txBody>
      </p:sp>
      <p:sp>
        <p:nvSpPr>
          <p:cNvPr id="14" name="Rectangle 13">
            <a:extLst>
              <a:ext uri="{FF2B5EF4-FFF2-40B4-BE49-F238E27FC236}">
                <a16:creationId xmlns:a16="http://schemas.microsoft.com/office/drawing/2014/main" id="{66E83CF4-D74A-0148-B963-34CC666577DE}"/>
              </a:ext>
            </a:extLst>
          </p:cNvPr>
          <p:cNvSpPr/>
          <p:nvPr/>
        </p:nvSpPr>
        <p:spPr>
          <a:xfrm>
            <a:off x="2183555" y="3475497"/>
            <a:ext cx="1347046" cy="415498"/>
          </a:xfrm>
          <a:prstGeom prst="rect">
            <a:avLst/>
          </a:prstGeom>
        </p:spPr>
        <p:txBody>
          <a:bodyPr wrap="square">
            <a:spAutoFit/>
          </a:bodyPr>
          <a:lstStyle/>
          <a:p>
            <a:r>
              <a:rPr lang="en-IN" sz="1050" dirty="0">
                <a:solidFill>
                  <a:srgbClr val="3B3B3B"/>
                </a:solidFill>
                <a:latin typeface="Open Sans"/>
              </a:rPr>
              <a:t>Provide a better user experience</a:t>
            </a:r>
            <a:endParaRPr lang="en-US" sz="1050" dirty="0">
              <a:solidFill>
                <a:srgbClr val="3B3B3B"/>
              </a:solidFill>
              <a:latin typeface="Open Sans"/>
            </a:endParaRPr>
          </a:p>
        </p:txBody>
      </p:sp>
      <p:sp>
        <p:nvSpPr>
          <p:cNvPr id="15" name="Rectangle 14">
            <a:extLst>
              <a:ext uri="{FF2B5EF4-FFF2-40B4-BE49-F238E27FC236}">
                <a16:creationId xmlns:a16="http://schemas.microsoft.com/office/drawing/2014/main" id="{C5D72914-E984-994C-A7D9-81CB30F78707}"/>
              </a:ext>
            </a:extLst>
          </p:cNvPr>
          <p:cNvSpPr/>
          <p:nvPr/>
        </p:nvSpPr>
        <p:spPr>
          <a:xfrm>
            <a:off x="3789514" y="3475497"/>
            <a:ext cx="1265085" cy="415498"/>
          </a:xfrm>
          <a:prstGeom prst="rect">
            <a:avLst/>
          </a:prstGeom>
        </p:spPr>
        <p:txBody>
          <a:bodyPr wrap="square">
            <a:spAutoFit/>
          </a:bodyPr>
          <a:lstStyle/>
          <a:p>
            <a:r>
              <a:rPr lang="en-IN" sz="1050" dirty="0">
                <a:solidFill>
                  <a:srgbClr val="3B3B3B"/>
                </a:solidFill>
                <a:latin typeface="Open Sans"/>
              </a:rPr>
              <a:t>Lead to more return visits</a:t>
            </a:r>
            <a:endParaRPr lang="en-US" sz="1050" dirty="0">
              <a:solidFill>
                <a:srgbClr val="3B3B3B"/>
              </a:solidFill>
              <a:latin typeface="Open Sans"/>
            </a:endParaRPr>
          </a:p>
        </p:txBody>
      </p:sp>
      <p:sp>
        <p:nvSpPr>
          <p:cNvPr id="16" name="Rectangle 15">
            <a:extLst>
              <a:ext uri="{FF2B5EF4-FFF2-40B4-BE49-F238E27FC236}">
                <a16:creationId xmlns:a16="http://schemas.microsoft.com/office/drawing/2014/main" id="{083E8A41-3D09-8A4F-963C-443F3445732B}"/>
              </a:ext>
            </a:extLst>
          </p:cNvPr>
          <p:cNvSpPr/>
          <p:nvPr/>
        </p:nvSpPr>
        <p:spPr>
          <a:xfrm>
            <a:off x="5313512" y="3475497"/>
            <a:ext cx="1342121" cy="415498"/>
          </a:xfrm>
          <a:prstGeom prst="rect">
            <a:avLst/>
          </a:prstGeom>
        </p:spPr>
        <p:txBody>
          <a:bodyPr wrap="square">
            <a:spAutoFit/>
          </a:bodyPr>
          <a:lstStyle/>
          <a:p>
            <a:r>
              <a:rPr lang="en-IN" sz="1050" dirty="0">
                <a:solidFill>
                  <a:srgbClr val="3B3B3B"/>
                </a:solidFill>
                <a:latin typeface="Open Sans"/>
              </a:rPr>
              <a:t>Increase e-commerce sales </a:t>
            </a:r>
            <a:endParaRPr lang="en-US" sz="1050" dirty="0">
              <a:solidFill>
                <a:srgbClr val="3B3B3B"/>
              </a:solidFill>
              <a:latin typeface="Open Sans"/>
            </a:endParaRPr>
          </a:p>
        </p:txBody>
      </p:sp>
      <p:sp>
        <p:nvSpPr>
          <p:cNvPr id="17" name="Freeform 17">
            <a:extLst>
              <a:ext uri="{FF2B5EF4-FFF2-40B4-BE49-F238E27FC236}">
                <a16:creationId xmlns:a16="http://schemas.microsoft.com/office/drawing/2014/main" id="{28F39206-3911-6745-81E6-88F580EF06FC}"/>
              </a:ext>
            </a:extLst>
          </p:cNvPr>
          <p:cNvSpPr>
            <a:spLocks noChangeAspect="1" noChangeArrowheads="1"/>
          </p:cNvSpPr>
          <p:nvPr/>
        </p:nvSpPr>
        <p:spPr bwMode="auto">
          <a:xfrm>
            <a:off x="1078080" y="2740490"/>
            <a:ext cx="285972" cy="288000"/>
          </a:xfrm>
          <a:custGeom>
            <a:avLst/>
            <a:gdLst>
              <a:gd name="T0" fmla="*/ 311 w 623"/>
              <a:gd name="T1" fmla="*/ 0 h 624"/>
              <a:gd name="T2" fmla="*/ 0 w 623"/>
              <a:gd name="T3" fmla="*/ 312 h 624"/>
              <a:gd name="T4" fmla="*/ 311 w 623"/>
              <a:gd name="T5" fmla="*/ 623 h 624"/>
              <a:gd name="T6" fmla="*/ 622 w 623"/>
              <a:gd name="T7" fmla="*/ 312 h 624"/>
              <a:gd name="T8" fmla="*/ 311 w 623"/>
              <a:gd name="T9" fmla="*/ 0 h 624"/>
              <a:gd name="T10" fmla="*/ 311 w 623"/>
              <a:gd name="T11" fmla="*/ 598 h 624"/>
              <a:gd name="T12" fmla="*/ 24 w 623"/>
              <a:gd name="T13" fmla="*/ 312 h 624"/>
              <a:gd name="T14" fmla="*/ 311 w 623"/>
              <a:gd name="T15" fmla="*/ 25 h 624"/>
              <a:gd name="T16" fmla="*/ 597 w 623"/>
              <a:gd name="T17" fmla="*/ 312 h 624"/>
              <a:gd name="T18" fmla="*/ 311 w 623"/>
              <a:gd name="T19" fmla="*/ 598 h 624"/>
              <a:gd name="T20" fmla="*/ 421 w 623"/>
              <a:gd name="T21" fmla="*/ 401 h 624"/>
              <a:gd name="T22" fmla="*/ 421 w 623"/>
              <a:gd name="T23" fmla="*/ 419 h 624"/>
              <a:gd name="T24" fmla="*/ 403 w 623"/>
              <a:gd name="T25" fmla="*/ 419 h 624"/>
              <a:gd name="T26" fmla="*/ 303 w 623"/>
              <a:gd name="T27" fmla="*/ 319 h 624"/>
              <a:gd name="T28" fmla="*/ 303 w 623"/>
              <a:gd name="T29" fmla="*/ 319 h 624"/>
              <a:gd name="T30" fmla="*/ 301 w 623"/>
              <a:gd name="T31" fmla="*/ 314 h 624"/>
              <a:gd name="T32" fmla="*/ 301 w 623"/>
              <a:gd name="T33" fmla="*/ 309 h 624"/>
              <a:gd name="T34" fmla="*/ 301 w 623"/>
              <a:gd name="T35" fmla="*/ 160 h 624"/>
              <a:gd name="T36" fmla="*/ 313 w 623"/>
              <a:gd name="T37" fmla="*/ 147 h 624"/>
              <a:gd name="T38" fmla="*/ 326 w 623"/>
              <a:gd name="T39" fmla="*/ 160 h 624"/>
              <a:gd name="T40" fmla="*/ 326 w 623"/>
              <a:gd name="T41" fmla="*/ 304 h 624"/>
              <a:gd name="T42" fmla="*/ 421 w 623"/>
              <a:gd name="T43" fmla="*/ 401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3" h="624">
                <a:moveTo>
                  <a:pt x="311" y="0"/>
                </a:moveTo>
                <a:cubicBezTo>
                  <a:pt x="139" y="0"/>
                  <a:pt x="0" y="140"/>
                  <a:pt x="0" y="312"/>
                </a:cubicBezTo>
                <a:cubicBezTo>
                  <a:pt x="0" y="484"/>
                  <a:pt x="139" y="623"/>
                  <a:pt x="311" y="623"/>
                </a:cubicBezTo>
                <a:cubicBezTo>
                  <a:pt x="483" y="623"/>
                  <a:pt x="622" y="484"/>
                  <a:pt x="622" y="312"/>
                </a:cubicBezTo>
                <a:cubicBezTo>
                  <a:pt x="622" y="140"/>
                  <a:pt x="483" y="0"/>
                  <a:pt x="311" y="0"/>
                </a:cubicBezTo>
                <a:close/>
                <a:moveTo>
                  <a:pt x="311" y="598"/>
                </a:moveTo>
                <a:cubicBezTo>
                  <a:pt x="154" y="598"/>
                  <a:pt x="24" y="469"/>
                  <a:pt x="24" y="312"/>
                </a:cubicBezTo>
                <a:cubicBezTo>
                  <a:pt x="24" y="155"/>
                  <a:pt x="154" y="25"/>
                  <a:pt x="311" y="25"/>
                </a:cubicBezTo>
                <a:cubicBezTo>
                  <a:pt x="468" y="25"/>
                  <a:pt x="597" y="155"/>
                  <a:pt x="597" y="312"/>
                </a:cubicBezTo>
                <a:cubicBezTo>
                  <a:pt x="597" y="469"/>
                  <a:pt x="468" y="598"/>
                  <a:pt x="311" y="598"/>
                </a:cubicBezTo>
                <a:close/>
                <a:moveTo>
                  <a:pt x="421" y="401"/>
                </a:moveTo>
                <a:cubicBezTo>
                  <a:pt x="426" y="406"/>
                  <a:pt x="426" y="414"/>
                  <a:pt x="421" y="419"/>
                </a:cubicBezTo>
                <a:cubicBezTo>
                  <a:pt x="416" y="424"/>
                  <a:pt x="408" y="424"/>
                  <a:pt x="403" y="419"/>
                </a:cubicBezTo>
                <a:lnTo>
                  <a:pt x="303" y="319"/>
                </a:lnTo>
                <a:lnTo>
                  <a:pt x="303" y="319"/>
                </a:lnTo>
                <a:cubicBezTo>
                  <a:pt x="303" y="319"/>
                  <a:pt x="301" y="317"/>
                  <a:pt x="301" y="314"/>
                </a:cubicBezTo>
                <a:cubicBezTo>
                  <a:pt x="301" y="312"/>
                  <a:pt x="301" y="312"/>
                  <a:pt x="301" y="309"/>
                </a:cubicBezTo>
                <a:lnTo>
                  <a:pt x="301" y="160"/>
                </a:lnTo>
                <a:cubicBezTo>
                  <a:pt x="301" y="152"/>
                  <a:pt x="305" y="147"/>
                  <a:pt x="313" y="147"/>
                </a:cubicBezTo>
                <a:cubicBezTo>
                  <a:pt x="320" y="147"/>
                  <a:pt x="326" y="152"/>
                  <a:pt x="326" y="160"/>
                </a:cubicBezTo>
                <a:lnTo>
                  <a:pt x="326" y="304"/>
                </a:lnTo>
                <a:lnTo>
                  <a:pt x="421" y="401"/>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83D41"/>
              </a:solidFill>
              <a:effectLst/>
              <a:uLnTx/>
              <a:uFillTx/>
              <a:latin typeface="Calibri"/>
              <a:ea typeface="+mn-ea"/>
              <a:cs typeface="+mn-cs"/>
            </a:endParaRPr>
          </a:p>
        </p:txBody>
      </p:sp>
      <p:sp>
        <p:nvSpPr>
          <p:cNvPr id="18" name="Shape 2616">
            <a:extLst>
              <a:ext uri="{FF2B5EF4-FFF2-40B4-BE49-F238E27FC236}">
                <a16:creationId xmlns:a16="http://schemas.microsoft.com/office/drawing/2014/main" id="{B8CD23DC-C017-6147-B95F-7C55CB0B97BD}"/>
              </a:ext>
            </a:extLst>
          </p:cNvPr>
          <p:cNvSpPr>
            <a:spLocks noChangeAspect="1"/>
          </p:cNvSpPr>
          <p:nvPr/>
        </p:nvSpPr>
        <p:spPr>
          <a:xfrm>
            <a:off x="2636534" y="2719855"/>
            <a:ext cx="316803" cy="288000"/>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9" name="Shape 2843">
            <a:extLst>
              <a:ext uri="{FF2B5EF4-FFF2-40B4-BE49-F238E27FC236}">
                <a16:creationId xmlns:a16="http://schemas.microsoft.com/office/drawing/2014/main" id="{9457EFF3-1067-DF4C-9C70-03713DC6B7A0}"/>
              </a:ext>
            </a:extLst>
          </p:cNvPr>
          <p:cNvSpPr>
            <a:spLocks noChangeAspect="1"/>
          </p:cNvSpPr>
          <p:nvPr/>
        </p:nvSpPr>
        <p:spPr>
          <a:xfrm>
            <a:off x="4193862" y="2751736"/>
            <a:ext cx="288074" cy="288000"/>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solidFill>
                <a:schemeClr val="bg1"/>
              </a:solidFill>
            </a:endParaRPr>
          </a:p>
        </p:txBody>
      </p:sp>
      <p:sp>
        <p:nvSpPr>
          <p:cNvPr id="20" name="Shape 2807">
            <a:extLst>
              <a:ext uri="{FF2B5EF4-FFF2-40B4-BE49-F238E27FC236}">
                <a16:creationId xmlns:a16="http://schemas.microsoft.com/office/drawing/2014/main" id="{A6AF38AA-C35F-A245-AAA4-2C2B1D4332D5}"/>
              </a:ext>
            </a:extLst>
          </p:cNvPr>
          <p:cNvSpPr>
            <a:spLocks noChangeAspect="1"/>
          </p:cNvSpPr>
          <p:nvPr/>
        </p:nvSpPr>
        <p:spPr>
          <a:xfrm>
            <a:off x="5686493" y="2737855"/>
            <a:ext cx="346587" cy="251999"/>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89"/>
                </a:lnTo>
                <a:lnTo>
                  <a:pt x="21577" y="4886"/>
                </a:lnTo>
                <a:cubicBezTo>
                  <a:pt x="21586" y="4833"/>
                  <a:pt x="21600" y="4782"/>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59"/>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 name="TextBox 1"/>
          <p:cNvSpPr txBox="1"/>
          <p:nvPr/>
        </p:nvSpPr>
        <p:spPr>
          <a:xfrm>
            <a:off x="3789514" y="4089400"/>
            <a:ext cx="1995505" cy="430887"/>
          </a:xfrm>
          <a:prstGeom prst="rect">
            <a:avLst/>
          </a:prstGeom>
          <a:noFill/>
        </p:spPr>
        <p:txBody>
          <a:bodyPr wrap="square" rtlCol="0">
            <a:spAutoFit/>
          </a:bodyPr>
          <a:lstStyle/>
          <a:p>
            <a:r>
              <a:rPr lang="en-US" sz="1050" dirty="0">
                <a:solidFill>
                  <a:srgbClr val="36A5E9"/>
                </a:solidFill>
                <a:latin typeface="Open Sans "/>
              </a:rPr>
              <a:t>25% abandonment rate benchmark for poor design</a:t>
            </a:r>
          </a:p>
        </p:txBody>
      </p:sp>
      <p:grpSp>
        <p:nvGrpSpPr>
          <p:cNvPr id="24" name="Group 23"/>
          <p:cNvGrpSpPr>
            <a:grpSpLocks noChangeAspect="1"/>
          </p:cNvGrpSpPr>
          <p:nvPr/>
        </p:nvGrpSpPr>
        <p:grpSpPr>
          <a:xfrm>
            <a:off x="374319" y="320842"/>
            <a:ext cx="144000" cy="146120"/>
            <a:chOff x="-1080368" y="1835621"/>
            <a:chExt cx="754063" cy="765175"/>
          </a:xfrm>
        </p:grpSpPr>
        <p:sp>
          <p:nvSpPr>
            <p:cNvPr id="25"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6"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328281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DB8519-7E43-794D-9C58-7994CBC1D00D}"/>
              </a:ext>
            </a:extLst>
          </p:cNvPr>
          <p:cNvSpPr/>
          <p:nvPr/>
        </p:nvSpPr>
        <p:spPr>
          <a:xfrm>
            <a:off x="182563" y="223838"/>
            <a:ext cx="8772525" cy="4676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Website Metrics</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a:r>
              <a:rPr lang="en-US" sz="1200" dirty="0">
                <a:solidFill>
                  <a:srgbClr val="898989"/>
                </a:solidFill>
                <a:latin typeface="Open Sans" charset="0"/>
                <a:ea typeface="Open Sans" charset="0"/>
                <a:cs typeface="Open Sans" charset="0"/>
              </a:rPr>
              <a:t>The most useful metrics for your website</a:t>
            </a:r>
          </a:p>
        </p:txBody>
      </p:sp>
      <p:grpSp>
        <p:nvGrpSpPr>
          <p:cNvPr id="18" name="Group 17"/>
          <p:cNvGrpSpPr/>
          <p:nvPr/>
        </p:nvGrpSpPr>
        <p:grpSpPr>
          <a:xfrm>
            <a:off x="5238029" y="2261997"/>
            <a:ext cx="1093287" cy="1046200"/>
            <a:chOff x="5860585" y="2261997"/>
            <a:chExt cx="1093287" cy="1046200"/>
          </a:xfrm>
        </p:grpSpPr>
        <p:sp>
          <p:nvSpPr>
            <p:cNvPr id="11" name="Shape 3655"/>
            <p:cNvSpPr/>
            <p:nvPr/>
          </p:nvSpPr>
          <p:spPr>
            <a:xfrm>
              <a:off x="5860585" y="3106392"/>
              <a:ext cx="1093287" cy="201805"/>
            </a:xfrm>
            <a:prstGeom prst="rect">
              <a:avLst/>
            </a:prstGeom>
            <a:noFill/>
            <a:ln>
              <a:noFill/>
            </a:ln>
          </p:spPr>
          <p:txBody>
            <a:bodyPr lIns="91425" tIns="45700" rIns="91425" bIns="45700" anchor="t" anchorCtr="0">
              <a:noAutofit/>
            </a:bodyPr>
            <a:lstStyle/>
            <a:p>
              <a:pPr algn="ctr">
                <a:buClr>
                  <a:srgbClr val="FF8000"/>
                </a:buClr>
                <a:buSzPct val="25000"/>
              </a:pPr>
              <a:r>
                <a:rPr lang="de-DE" sz="1100" dirty="0">
                  <a:solidFill>
                    <a:srgbClr val="3B3B3B"/>
                  </a:solidFill>
                  <a:latin typeface="Open Sans" panose="020B0606030504020204" pitchFamily="34" charset="0"/>
                  <a:ea typeface="Open Sans"/>
                  <a:cs typeface="Open Sans"/>
                  <a:sym typeface="Open Sans"/>
                </a:rPr>
                <a:t>Time On </a:t>
              </a:r>
            </a:p>
            <a:p>
              <a:pPr algn="ctr">
                <a:buClr>
                  <a:srgbClr val="FF8000"/>
                </a:buClr>
                <a:buSzPct val="25000"/>
              </a:pPr>
              <a:r>
                <a:rPr lang="de-DE" sz="1100" dirty="0">
                  <a:solidFill>
                    <a:srgbClr val="3B3B3B"/>
                  </a:solidFill>
                  <a:latin typeface="Open Sans" panose="020B0606030504020204" pitchFamily="34" charset="0"/>
                  <a:ea typeface="Open Sans"/>
                  <a:cs typeface="Open Sans"/>
                  <a:sym typeface="Open Sans"/>
                </a:rPr>
                <a:t>SIte</a:t>
              </a:r>
            </a:p>
          </p:txBody>
        </p:sp>
        <p:sp>
          <p:nvSpPr>
            <p:cNvPr id="20" name="Shape 2527"/>
            <p:cNvSpPr/>
            <p:nvPr/>
          </p:nvSpPr>
          <p:spPr>
            <a:xfrm>
              <a:off x="6151603" y="2261997"/>
              <a:ext cx="521992" cy="521858"/>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00" dirty="0"/>
            </a:p>
          </p:txBody>
        </p:sp>
      </p:grpSp>
      <p:grpSp>
        <p:nvGrpSpPr>
          <p:cNvPr id="15" name="Group 14"/>
          <p:cNvGrpSpPr/>
          <p:nvPr/>
        </p:nvGrpSpPr>
        <p:grpSpPr>
          <a:xfrm>
            <a:off x="1819000" y="2326162"/>
            <a:ext cx="951347" cy="982035"/>
            <a:chOff x="1967803" y="2326162"/>
            <a:chExt cx="951347" cy="982035"/>
          </a:xfrm>
        </p:grpSpPr>
        <p:sp>
          <p:nvSpPr>
            <p:cNvPr id="7" name="Shape 3654"/>
            <p:cNvSpPr/>
            <p:nvPr/>
          </p:nvSpPr>
          <p:spPr>
            <a:xfrm>
              <a:off x="1967803" y="3106392"/>
              <a:ext cx="951347" cy="201805"/>
            </a:xfrm>
            <a:prstGeom prst="rect">
              <a:avLst/>
            </a:prstGeom>
            <a:noFill/>
            <a:ln>
              <a:noFill/>
            </a:ln>
          </p:spPr>
          <p:txBody>
            <a:bodyPr lIns="91425" tIns="45700" rIns="91425" bIns="45700" anchor="t" anchorCtr="0">
              <a:noAutofit/>
            </a:bodyPr>
            <a:lstStyle/>
            <a:p>
              <a:pPr algn="ctr">
                <a:buClr>
                  <a:srgbClr val="FF8000"/>
                </a:buClr>
                <a:buSzPct val="25000"/>
              </a:pPr>
              <a:r>
                <a:rPr lang="de-DE" sz="1100" dirty="0">
                  <a:solidFill>
                    <a:srgbClr val="3B3B3B"/>
                  </a:solidFill>
                  <a:latin typeface="Open Sans" panose="020B0606030504020204" pitchFamily="34" charset="0"/>
                  <a:ea typeface="Open Sans"/>
                  <a:cs typeface="Open Sans"/>
                  <a:sym typeface="Open Sans"/>
                </a:rPr>
                <a:t>Return</a:t>
              </a:r>
              <a:br>
                <a:rPr lang="de-DE" sz="1100" dirty="0">
                  <a:solidFill>
                    <a:srgbClr val="3B3B3B"/>
                  </a:solidFill>
                  <a:latin typeface="Open Sans" panose="020B0606030504020204" pitchFamily="34" charset="0"/>
                  <a:ea typeface="Open Sans"/>
                  <a:cs typeface="Open Sans"/>
                  <a:sym typeface="Open Sans"/>
                </a:rPr>
              </a:br>
              <a:r>
                <a:rPr lang="de-DE" sz="1100" dirty="0">
                  <a:solidFill>
                    <a:srgbClr val="3B3B3B"/>
                  </a:solidFill>
                  <a:latin typeface="Open Sans" panose="020B0606030504020204" pitchFamily="34" charset="0"/>
                  <a:ea typeface="Open Sans"/>
                  <a:cs typeface="Open Sans"/>
                  <a:sym typeface="Open Sans"/>
                </a:rPr>
                <a:t>Rate</a:t>
              </a:r>
            </a:p>
          </p:txBody>
        </p:sp>
        <p:sp>
          <p:nvSpPr>
            <p:cNvPr id="19" name="Shape 2647"/>
            <p:cNvSpPr/>
            <p:nvPr/>
          </p:nvSpPr>
          <p:spPr>
            <a:xfrm>
              <a:off x="2161050" y="2326162"/>
              <a:ext cx="536473" cy="53633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3" y="5201"/>
                  </a:moveTo>
                  <a:cubicBezTo>
                    <a:pt x="10712" y="5093"/>
                    <a:pt x="10614" y="5023"/>
                    <a:pt x="10504" y="4986"/>
                  </a:cubicBezTo>
                  <a:lnTo>
                    <a:pt x="10517" y="4938"/>
                  </a:lnTo>
                  <a:cubicBezTo>
                    <a:pt x="10483" y="4941"/>
                    <a:pt x="10451" y="4949"/>
                    <a:pt x="10419" y="4957"/>
                  </a:cubicBezTo>
                  <a:lnTo>
                    <a:pt x="8464" y="4433"/>
                  </a:lnTo>
                  <a:cubicBezTo>
                    <a:pt x="8343" y="4400"/>
                    <a:pt x="8209" y="4414"/>
                    <a:pt x="8091" y="4482"/>
                  </a:cubicBezTo>
                  <a:cubicBezTo>
                    <a:pt x="7856" y="4618"/>
                    <a:pt x="7776" y="4918"/>
                    <a:pt x="7912" y="5153"/>
                  </a:cubicBezTo>
                  <a:cubicBezTo>
                    <a:pt x="7979" y="5270"/>
                    <a:pt x="8088" y="5349"/>
                    <a:pt x="8210" y="5381"/>
                  </a:cubicBezTo>
                  <a:lnTo>
                    <a:pt x="8965" y="5584"/>
                  </a:lnTo>
                  <a:cubicBezTo>
                    <a:pt x="8292" y="6116"/>
                    <a:pt x="7855" y="6927"/>
                    <a:pt x="7855" y="7855"/>
                  </a:cubicBezTo>
                  <a:cubicBezTo>
                    <a:pt x="7855" y="9081"/>
                    <a:pt x="8605" y="10131"/>
                    <a:pt x="9671" y="10574"/>
                  </a:cubicBezTo>
                  <a:lnTo>
                    <a:pt x="9934" y="9609"/>
                  </a:lnTo>
                  <a:cubicBezTo>
                    <a:pt x="9286" y="9288"/>
                    <a:pt x="8836" y="8627"/>
                    <a:pt x="8836" y="7855"/>
                  </a:cubicBezTo>
                  <a:cubicBezTo>
                    <a:pt x="8836" y="7221"/>
                    <a:pt x="9142" y="6665"/>
                    <a:pt x="9609" y="6309"/>
                  </a:cubicBezTo>
                  <a:lnTo>
                    <a:pt x="9336" y="7331"/>
                  </a:lnTo>
                  <a:cubicBezTo>
                    <a:pt x="9303" y="7453"/>
                    <a:pt x="9316" y="7586"/>
                    <a:pt x="9384" y="7704"/>
                  </a:cubicBezTo>
                  <a:cubicBezTo>
                    <a:pt x="9520" y="7938"/>
                    <a:pt x="9820" y="8019"/>
                    <a:pt x="10055" y="7884"/>
                  </a:cubicBezTo>
                  <a:cubicBezTo>
                    <a:pt x="10172" y="7815"/>
                    <a:pt x="10251" y="7706"/>
                    <a:pt x="10284" y="7585"/>
                  </a:cubicBezTo>
                  <a:lnTo>
                    <a:pt x="10823" y="5573"/>
                  </a:lnTo>
                  <a:cubicBezTo>
                    <a:pt x="10855" y="5452"/>
                    <a:pt x="10841" y="5318"/>
                    <a:pt x="10773" y="5201"/>
                  </a:cubicBezTo>
                  <a:moveTo>
                    <a:pt x="13421" y="10343"/>
                  </a:moveTo>
                  <a:lnTo>
                    <a:pt x="12630" y="10132"/>
                  </a:lnTo>
                  <a:cubicBezTo>
                    <a:pt x="13306" y="9598"/>
                    <a:pt x="13745" y="8785"/>
                    <a:pt x="13745" y="7855"/>
                  </a:cubicBezTo>
                  <a:cubicBezTo>
                    <a:pt x="13745" y="6643"/>
                    <a:pt x="13013" y="5604"/>
                    <a:pt x="11967" y="5152"/>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3"/>
                    <a:pt x="10789" y="10407"/>
                    <a:pt x="10857" y="10524"/>
                  </a:cubicBezTo>
                  <a:cubicBezTo>
                    <a:pt x="10920" y="10634"/>
                    <a:pt x="11021" y="10706"/>
                    <a:pt x="11133" y="10742"/>
                  </a:cubicBezTo>
                  <a:lnTo>
                    <a:pt x="11126" y="10768"/>
                  </a:lnTo>
                  <a:cubicBezTo>
                    <a:pt x="11142" y="10766"/>
                    <a:pt x="11157" y="10761"/>
                    <a:pt x="11173" y="10758"/>
                  </a:cubicBezTo>
                  <a:lnTo>
                    <a:pt x="13167" y="11292"/>
                  </a:lnTo>
                  <a:cubicBezTo>
                    <a:pt x="13288" y="11324"/>
                    <a:pt x="13422" y="11311"/>
                    <a:pt x="13540" y="11243"/>
                  </a:cubicBezTo>
                  <a:cubicBezTo>
                    <a:pt x="13774" y="11107"/>
                    <a:pt x="13855" y="10807"/>
                    <a:pt x="13719" y="10572"/>
                  </a:cubicBezTo>
                  <a:cubicBezTo>
                    <a:pt x="13651" y="10455"/>
                    <a:pt x="13542" y="10376"/>
                    <a:pt x="13421" y="10343"/>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00" dirty="0"/>
            </a:p>
          </p:txBody>
        </p:sp>
      </p:grpSp>
      <p:grpSp>
        <p:nvGrpSpPr>
          <p:cNvPr id="14" name="Group 13"/>
          <p:cNvGrpSpPr/>
          <p:nvPr/>
        </p:nvGrpSpPr>
        <p:grpSpPr>
          <a:xfrm>
            <a:off x="651958" y="2345815"/>
            <a:ext cx="999767" cy="962382"/>
            <a:chOff x="651958" y="2345815"/>
            <a:chExt cx="999767" cy="962382"/>
          </a:xfrm>
        </p:grpSpPr>
        <p:sp>
          <p:nvSpPr>
            <p:cNvPr id="5" name="Shape 3653"/>
            <p:cNvSpPr/>
            <p:nvPr/>
          </p:nvSpPr>
          <p:spPr>
            <a:xfrm>
              <a:off x="651958" y="3106392"/>
              <a:ext cx="999767" cy="201805"/>
            </a:xfrm>
            <a:prstGeom prst="rect">
              <a:avLst/>
            </a:prstGeom>
            <a:noFill/>
            <a:ln>
              <a:noFill/>
            </a:ln>
          </p:spPr>
          <p:txBody>
            <a:bodyPr lIns="91425" tIns="45700" rIns="91425" bIns="45700" anchor="t" anchorCtr="0">
              <a:noAutofit/>
            </a:bodyPr>
            <a:lstStyle/>
            <a:p>
              <a:pPr lvl="0" algn="ctr">
                <a:buClr>
                  <a:srgbClr val="FF8000"/>
                </a:buClr>
                <a:buSzPct val="25000"/>
              </a:pPr>
              <a:r>
                <a:rPr lang="de-DE" sz="1100" dirty="0">
                  <a:solidFill>
                    <a:srgbClr val="3B3B3B"/>
                  </a:solidFill>
                  <a:latin typeface="Open Sans" panose="020B0606030504020204" pitchFamily="34" charset="0"/>
                  <a:ea typeface="Open Sans"/>
                  <a:cs typeface="Open Sans"/>
                  <a:sym typeface="Open Sans"/>
                </a:rPr>
                <a:t>Conversion Rate</a:t>
              </a:r>
            </a:p>
          </p:txBody>
        </p:sp>
        <p:grpSp>
          <p:nvGrpSpPr>
            <p:cNvPr id="13" name="Group 12"/>
            <p:cNvGrpSpPr/>
            <p:nvPr/>
          </p:nvGrpSpPr>
          <p:grpSpPr>
            <a:xfrm>
              <a:off x="887001" y="2345815"/>
              <a:ext cx="497157" cy="497029"/>
              <a:chOff x="887001" y="2345815"/>
              <a:chExt cx="497157" cy="497029"/>
            </a:xfrm>
          </p:grpSpPr>
          <p:sp>
            <p:nvSpPr>
              <p:cNvPr id="21" name="Shape 2844"/>
              <p:cNvSpPr/>
              <p:nvPr/>
            </p:nvSpPr>
            <p:spPr>
              <a:xfrm>
                <a:off x="887001" y="2345815"/>
                <a:ext cx="497157" cy="497029"/>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00" dirty="0"/>
              </a:p>
            </p:txBody>
          </p:sp>
          <p:sp>
            <p:nvSpPr>
              <p:cNvPr id="4" name="TextBox 3"/>
              <p:cNvSpPr txBox="1"/>
              <p:nvPr/>
            </p:nvSpPr>
            <p:spPr>
              <a:xfrm>
                <a:off x="950553" y="2392484"/>
                <a:ext cx="355536" cy="246221"/>
              </a:xfrm>
              <a:prstGeom prst="rect">
                <a:avLst/>
              </a:prstGeom>
              <a:noFill/>
            </p:spPr>
            <p:txBody>
              <a:bodyPr wrap="square" rtlCol="0">
                <a:spAutoFit/>
              </a:bodyPr>
              <a:lstStyle/>
              <a:p>
                <a:r>
                  <a:rPr lang="en-US" sz="1000" dirty="0">
                    <a:solidFill>
                      <a:srgbClr val="1998E6"/>
                    </a:solidFill>
                    <a:latin typeface="Open Sans" panose="020B0606030504020204" pitchFamily="34" charset="0"/>
                    <a:ea typeface="Open Sans" panose="020B0606030504020204" pitchFamily="34" charset="0"/>
                    <a:cs typeface="Open Sans" panose="020B0606030504020204" pitchFamily="34" charset="0"/>
                  </a:rPr>
                  <a:t>%</a:t>
                </a:r>
              </a:p>
            </p:txBody>
          </p:sp>
        </p:grpSp>
      </p:grpSp>
      <p:grpSp>
        <p:nvGrpSpPr>
          <p:cNvPr id="17" name="Group 16"/>
          <p:cNvGrpSpPr/>
          <p:nvPr/>
        </p:nvGrpSpPr>
        <p:grpSpPr>
          <a:xfrm>
            <a:off x="3977640" y="2239927"/>
            <a:ext cx="1325525" cy="1068270"/>
            <a:chOff x="4479277" y="2239927"/>
            <a:chExt cx="1325525" cy="1068270"/>
          </a:xfrm>
        </p:grpSpPr>
        <p:sp>
          <p:nvSpPr>
            <p:cNvPr id="10" name="Shape 3655"/>
            <p:cNvSpPr/>
            <p:nvPr/>
          </p:nvSpPr>
          <p:spPr>
            <a:xfrm>
              <a:off x="4479277" y="3106392"/>
              <a:ext cx="1325525" cy="201805"/>
            </a:xfrm>
            <a:prstGeom prst="rect">
              <a:avLst/>
            </a:prstGeom>
            <a:noFill/>
            <a:ln>
              <a:noFill/>
            </a:ln>
          </p:spPr>
          <p:txBody>
            <a:bodyPr lIns="91425" tIns="45700" rIns="91425" bIns="45700" anchor="t" anchorCtr="0">
              <a:noAutofit/>
            </a:bodyPr>
            <a:lstStyle/>
            <a:p>
              <a:pPr algn="ctr">
                <a:buClr>
                  <a:srgbClr val="FF8000"/>
                </a:buClr>
                <a:buSzPct val="25000"/>
              </a:pPr>
              <a:r>
                <a:rPr lang="en-US" sz="1100" dirty="0">
                  <a:solidFill>
                    <a:srgbClr val="3B3B3B"/>
                  </a:solidFill>
                  <a:latin typeface="Open Sans" panose="020B0606030504020204" pitchFamily="34" charset="0"/>
                  <a:ea typeface="Open Sans"/>
                  <a:cs typeface="Open Sans"/>
                  <a:sym typeface="Open Sans"/>
                </a:rPr>
                <a:t>Cart </a:t>
              </a:r>
              <a:br>
                <a:rPr lang="en-US" sz="1100" dirty="0">
                  <a:solidFill>
                    <a:srgbClr val="3B3B3B"/>
                  </a:solidFill>
                  <a:latin typeface="Open Sans" panose="020B0606030504020204" pitchFamily="34" charset="0"/>
                  <a:ea typeface="Open Sans"/>
                  <a:cs typeface="Open Sans"/>
                  <a:sym typeface="Open Sans"/>
                </a:rPr>
              </a:br>
              <a:r>
                <a:rPr lang="en-US" sz="1100" dirty="0">
                  <a:solidFill>
                    <a:srgbClr val="3B3B3B"/>
                  </a:solidFill>
                  <a:latin typeface="Open Sans" panose="020B0606030504020204" pitchFamily="34" charset="0"/>
                  <a:ea typeface="Open Sans"/>
                  <a:cs typeface="Open Sans"/>
                  <a:sym typeface="Open Sans"/>
                </a:rPr>
                <a:t>Abandonment</a:t>
              </a:r>
              <a:br>
                <a:rPr lang="de-DE" sz="1100" dirty="0">
                  <a:solidFill>
                    <a:srgbClr val="3B3B3B"/>
                  </a:solidFill>
                  <a:latin typeface="Open Sans" panose="020B0606030504020204" pitchFamily="34" charset="0"/>
                  <a:ea typeface="Open Sans"/>
                  <a:cs typeface="Open Sans"/>
                  <a:sym typeface="Open Sans"/>
                </a:rPr>
              </a:br>
              <a:r>
                <a:rPr lang="de-DE" sz="1100" dirty="0">
                  <a:solidFill>
                    <a:srgbClr val="3B3B3B"/>
                  </a:solidFill>
                  <a:latin typeface="Open Sans" panose="020B0606030504020204" pitchFamily="34" charset="0"/>
                  <a:ea typeface="Open Sans"/>
                  <a:cs typeface="Open Sans"/>
                  <a:sym typeface="Open Sans"/>
                </a:rPr>
                <a:t>Rate</a:t>
              </a:r>
            </a:p>
          </p:txBody>
        </p:sp>
        <p:sp>
          <p:nvSpPr>
            <p:cNvPr id="22" name="Shape 2809"/>
            <p:cNvSpPr/>
            <p:nvPr/>
          </p:nvSpPr>
          <p:spPr>
            <a:xfrm>
              <a:off x="4804212" y="2239927"/>
              <a:ext cx="553898" cy="553756"/>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2" y="18613"/>
                  </a:cubicBezTo>
                  <a:cubicBezTo>
                    <a:pt x="19479" y="18552"/>
                    <a:pt x="19581" y="18430"/>
                    <a:pt x="19619" y="18282"/>
                  </a:cubicBezTo>
                  <a:moveTo>
                    <a:pt x="11291" y="2945"/>
                  </a:moveTo>
                  <a:cubicBezTo>
                    <a:pt x="11427" y="2945"/>
                    <a:pt x="11549" y="2891"/>
                    <a:pt x="11638" y="2802"/>
                  </a:cubicBezTo>
                  <a:lnTo>
                    <a:pt x="12764" y="1676"/>
                  </a:lnTo>
                  <a:lnTo>
                    <a:pt x="12764" y="7364"/>
                  </a:lnTo>
                  <a:cubicBezTo>
                    <a:pt x="12764" y="7634"/>
                    <a:pt x="12983" y="7855"/>
                    <a:pt x="13255" y="7855"/>
                  </a:cubicBezTo>
                  <a:cubicBezTo>
                    <a:pt x="13526" y="7855"/>
                    <a:pt x="13745" y="7634"/>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6"/>
                    <a:pt x="15565" y="2107"/>
                  </a:cubicBezTo>
                  <a:lnTo>
                    <a:pt x="13602" y="144"/>
                  </a:lnTo>
                  <a:cubicBezTo>
                    <a:pt x="13513" y="55"/>
                    <a:pt x="13390" y="0"/>
                    <a:pt x="13255" y="0"/>
                  </a:cubicBezTo>
                  <a:cubicBezTo>
                    <a:pt x="13118" y="0"/>
                    <a:pt x="12996" y="55"/>
                    <a:pt x="12907" y="144"/>
                  </a:cubicBezTo>
                  <a:lnTo>
                    <a:pt x="10944" y="2107"/>
                  </a:lnTo>
                  <a:cubicBezTo>
                    <a:pt x="10855" y="2196"/>
                    <a:pt x="10800" y="2319"/>
                    <a:pt x="10800" y="2455"/>
                  </a:cubicBezTo>
                  <a:cubicBezTo>
                    <a:pt x="10800" y="2726"/>
                    <a:pt x="11020" y="2945"/>
                    <a:pt x="11291" y="2945"/>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00" dirty="0"/>
            </a:p>
          </p:txBody>
        </p:sp>
      </p:grpSp>
      <p:grpSp>
        <p:nvGrpSpPr>
          <p:cNvPr id="16" name="Group 15"/>
          <p:cNvGrpSpPr/>
          <p:nvPr/>
        </p:nvGrpSpPr>
        <p:grpSpPr>
          <a:xfrm>
            <a:off x="2879522" y="2290737"/>
            <a:ext cx="1047043" cy="1017460"/>
            <a:chOff x="3227049" y="2290737"/>
            <a:chExt cx="1047043" cy="1017460"/>
          </a:xfrm>
        </p:grpSpPr>
        <p:sp>
          <p:nvSpPr>
            <p:cNvPr id="8" name="Shape 3655"/>
            <p:cNvSpPr/>
            <p:nvPr/>
          </p:nvSpPr>
          <p:spPr>
            <a:xfrm>
              <a:off x="3227049" y="3106392"/>
              <a:ext cx="1047043" cy="201805"/>
            </a:xfrm>
            <a:prstGeom prst="rect">
              <a:avLst/>
            </a:prstGeom>
            <a:noFill/>
            <a:ln>
              <a:noFill/>
            </a:ln>
          </p:spPr>
          <p:txBody>
            <a:bodyPr lIns="91425" tIns="45700" rIns="91425" bIns="45700" anchor="t" anchorCtr="0">
              <a:noAutofit/>
            </a:bodyPr>
            <a:lstStyle/>
            <a:p>
              <a:pPr algn="ctr">
                <a:buClr>
                  <a:srgbClr val="FF8000"/>
                </a:buClr>
                <a:buSzPct val="25000"/>
              </a:pPr>
              <a:r>
                <a:rPr lang="en-US" sz="1100" dirty="0">
                  <a:solidFill>
                    <a:srgbClr val="3B3B3B"/>
                  </a:solidFill>
                  <a:latin typeface="Open Sans" panose="020B0606030504020204" pitchFamily="34" charset="0"/>
                  <a:ea typeface="Open Sans"/>
                  <a:cs typeface="Open Sans"/>
                  <a:sym typeface="Open Sans"/>
                </a:rPr>
                <a:t>Referral</a:t>
              </a:r>
              <a:br>
                <a:rPr lang="de-DE" sz="1100" dirty="0">
                  <a:solidFill>
                    <a:srgbClr val="3B3B3B"/>
                  </a:solidFill>
                  <a:latin typeface="Open Sans" panose="020B0606030504020204" pitchFamily="34" charset="0"/>
                  <a:ea typeface="Open Sans"/>
                  <a:cs typeface="Open Sans"/>
                  <a:sym typeface="Open Sans"/>
                </a:rPr>
              </a:br>
              <a:r>
                <a:rPr lang="de-DE" sz="1100" dirty="0">
                  <a:solidFill>
                    <a:srgbClr val="3B3B3B"/>
                  </a:solidFill>
                  <a:latin typeface="Open Sans" panose="020B0606030504020204" pitchFamily="34" charset="0"/>
                  <a:ea typeface="Open Sans"/>
                  <a:cs typeface="Open Sans"/>
                  <a:sym typeface="Open Sans"/>
                </a:rPr>
                <a:t>Source</a:t>
              </a:r>
            </a:p>
          </p:txBody>
        </p:sp>
        <p:sp>
          <p:nvSpPr>
            <p:cNvPr id="23" name="Shape 2947"/>
            <p:cNvSpPr/>
            <p:nvPr/>
          </p:nvSpPr>
          <p:spPr>
            <a:xfrm>
              <a:off x="3474415" y="2290737"/>
              <a:ext cx="552905" cy="552761"/>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4"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6"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6"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10" y="14641"/>
                    <a:pt x="13529" y="14374"/>
                  </a:cubicBezTo>
                  <a:cubicBezTo>
                    <a:pt x="13660" y="14445"/>
                    <a:pt x="13781" y="14521"/>
                    <a:pt x="13893" y="14602"/>
                  </a:cubicBezTo>
                  <a:cubicBezTo>
                    <a:pt x="13656" y="14795"/>
                    <a:pt x="13407" y="14973"/>
                    <a:pt x="13136" y="15120"/>
                  </a:cubicBezTo>
                  <a:moveTo>
                    <a:pt x="11304" y="12785"/>
                  </a:moveTo>
                  <a:lnTo>
                    <a:pt x="11304" y="11304"/>
                  </a:lnTo>
                  <a:lnTo>
                    <a:pt x="13226" y="11304"/>
                  </a:lnTo>
                  <a:cubicBezTo>
                    <a:pt x="13193" y="11948"/>
                    <a:pt x="13093" y="12547"/>
                    <a:pt x="12949" y="13093"/>
                  </a:cubicBezTo>
                  <a:cubicBezTo>
                    <a:pt x="12443" y="12931"/>
                    <a:pt x="11890" y="12824"/>
                    <a:pt x="11304" y="12785"/>
                  </a:cubicBezTo>
                  <a:moveTo>
                    <a:pt x="11304" y="15605"/>
                  </a:moveTo>
                  <a:lnTo>
                    <a:pt x="11304" y="13766"/>
                  </a:lnTo>
                  <a:cubicBezTo>
                    <a:pt x="11784" y="13800"/>
                    <a:pt x="12233" y="13886"/>
                    <a:pt x="12642" y="14009"/>
                  </a:cubicBezTo>
                  <a:cubicBezTo>
                    <a:pt x="12301" y="14805"/>
                    <a:pt x="11837" y="15382"/>
                    <a:pt x="11304" y="15605"/>
                  </a:cubicBezTo>
                  <a:moveTo>
                    <a:pt x="11304" y="8815"/>
                  </a:moveTo>
                  <a:cubicBezTo>
                    <a:pt x="11890"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8"/>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5"/>
                    <a:pt x="13529" y="7227"/>
                  </a:cubicBezTo>
                  <a:cubicBezTo>
                    <a:pt x="13410" y="6960"/>
                    <a:pt x="13280" y="6708"/>
                    <a:pt x="13136" y="6480"/>
                  </a:cubicBezTo>
                  <a:cubicBezTo>
                    <a:pt x="13407" y="6627"/>
                    <a:pt x="13656" y="6805"/>
                    <a:pt x="13893" y="6998"/>
                  </a:cubicBezTo>
                  <a:moveTo>
                    <a:pt x="15676" y="10297"/>
                  </a:moveTo>
                  <a:lnTo>
                    <a:pt x="14228" y="10297"/>
                  </a:lnTo>
                  <a:cubicBezTo>
                    <a:pt x="14189" y="9520"/>
                    <a:pt x="14060" y="8790"/>
                    <a:pt x="13863" y="8130"/>
                  </a:cubicBezTo>
                  <a:cubicBezTo>
                    <a:pt x="14123" y="7994"/>
                    <a:pt x="14366" y="7844"/>
                    <a:pt x="14578" y="7677"/>
                  </a:cubicBezTo>
                  <a:cubicBezTo>
                    <a:pt x="15177" y="8405"/>
                    <a:pt x="15574" y="9305"/>
                    <a:pt x="15676" y="10297"/>
                  </a:cubicBezTo>
                  <a:moveTo>
                    <a:pt x="10296" y="7835"/>
                  </a:moveTo>
                  <a:cubicBezTo>
                    <a:pt x="9816" y="7800"/>
                    <a:pt x="9367" y="7714"/>
                    <a:pt x="8958" y="7591"/>
                  </a:cubicBezTo>
                  <a:cubicBezTo>
                    <a:pt x="9299" y="6795"/>
                    <a:pt x="9764" y="6218"/>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5"/>
                  </a:moveTo>
                  <a:cubicBezTo>
                    <a:pt x="9764" y="15382"/>
                    <a:pt x="9299" y="14805"/>
                    <a:pt x="8958" y="14009"/>
                  </a:cubicBezTo>
                  <a:cubicBezTo>
                    <a:pt x="9367" y="13886"/>
                    <a:pt x="9816" y="13800"/>
                    <a:pt x="10296" y="13766"/>
                  </a:cubicBezTo>
                  <a:cubicBezTo>
                    <a:pt x="10296" y="13766"/>
                    <a:pt x="10296" y="15605"/>
                    <a:pt x="10296" y="15605"/>
                  </a:cubicBezTo>
                  <a:close/>
                  <a:moveTo>
                    <a:pt x="7707" y="14602"/>
                  </a:moveTo>
                  <a:cubicBezTo>
                    <a:pt x="7819" y="14521"/>
                    <a:pt x="7941" y="14445"/>
                    <a:pt x="8071" y="14374"/>
                  </a:cubicBezTo>
                  <a:cubicBezTo>
                    <a:pt x="8190" y="14641"/>
                    <a:pt x="8321" y="14892"/>
                    <a:pt x="8464" y="15120"/>
                  </a:cubicBezTo>
                  <a:cubicBezTo>
                    <a:pt x="8193" y="14973"/>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6"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0"/>
                  </a:moveTo>
                  <a:cubicBezTo>
                    <a:pt x="8321" y="6708"/>
                    <a:pt x="8190" y="6960"/>
                    <a:pt x="8071" y="7227"/>
                  </a:cubicBezTo>
                  <a:cubicBezTo>
                    <a:pt x="7941" y="7155"/>
                    <a:pt x="7819" y="7079"/>
                    <a:pt x="7707" y="6998"/>
                  </a:cubicBezTo>
                  <a:cubicBezTo>
                    <a:pt x="7944" y="6805"/>
                    <a:pt x="8193" y="6627"/>
                    <a:pt x="8464" y="6480"/>
                  </a:cubicBezTo>
                  <a:moveTo>
                    <a:pt x="10800" y="4909"/>
                  </a:moveTo>
                  <a:cubicBezTo>
                    <a:pt x="7546" y="4909"/>
                    <a:pt x="4909" y="7546"/>
                    <a:pt x="4909" y="10800"/>
                  </a:cubicBezTo>
                  <a:cubicBezTo>
                    <a:pt x="4909" y="14053"/>
                    <a:pt x="7546" y="16691"/>
                    <a:pt x="10800" y="16691"/>
                  </a:cubicBezTo>
                  <a:cubicBezTo>
                    <a:pt x="14053" y="16691"/>
                    <a:pt x="16691" y="14053"/>
                    <a:pt x="16691" y="10800"/>
                  </a:cubicBezTo>
                  <a:cubicBezTo>
                    <a:pt x="16691" y="7546"/>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5"/>
                    <a:pt x="626" y="0"/>
                    <a:pt x="491" y="0"/>
                  </a:cubicBezTo>
                  <a:cubicBezTo>
                    <a:pt x="220" y="0"/>
                    <a:pt x="0" y="220"/>
                    <a:pt x="0" y="491"/>
                  </a:cubicBezTo>
                  <a:cubicBezTo>
                    <a:pt x="0" y="627"/>
                    <a:pt x="55" y="749"/>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49"/>
                    <a:pt x="21600" y="627"/>
                    <a:pt x="21600" y="491"/>
                  </a:cubicBezTo>
                  <a:cubicBezTo>
                    <a:pt x="21600" y="220"/>
                    <a:pt x="21380" y="0"/>
                    <a:pt x="21109" y="0"/>
                  </a:cubicBezTo>
                  <a:cubicBezTo>
                    <a:pt x="20974" y="0"/>
                    <a:pt x="20851" y="55"/>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rgbClr val="1998E6"/>
            </a:solidFill>
            <a:ln w="12700">
              <a:no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5" name="Group 24"/>
          <p:cNvGrpSpPr/>
          <p:nvPr/>
        </p:nvGrpSpPr>
        <p:grpSpPr>
          <a:xfrm>
            <a:off x="6398993" y="2284418"/>
            <a:ext cx="1093287" cy="1023779"/>
            <a:chOff x="7137733" y="2284418"/>
            <a:chExt cx="1093287" cy="1023779"/>
          </a:xfrm>
        </p:grpSpPr>
        <p:sp>
          <p:nvSpPr>
            <p:cNvPr id="12" name="Shape 3655"/>
            <p:cNvSpPr/>
            <p:nvPr/>
          </p:nvSpPr>
          <p:spPr>
            <a:xfrm>
              <a:off x="7137733" y="3106392"/>
              <a:ext cx="1093287" cy="201805"/>
            </a:xfrm>
            <a:prstGeom prst="rect">
              <a:avLst/>
            </a:prstGeom>
            <a:noFill/>
            <a:ln>
              <a:noFill/>
            </a:ln>
          </p:spPr>
          <p:txBody>
            <a:bodyPr lIns="91425" tIns="45700" rIns="91425" bIns="45700" anchor="t" anchorCtr="0">
              <a:noAutofit/>
            </a:bodyPr>
            <a:lstStyle/>
            <a:p>
              <a:pPr algn="ctr">
                <a:buClr>
                  <a:srgbClr val="FF8000"/>
                </a:buClr>
                <a:buSzPct val="25000"/>
              </a:pPr>
              <a:r>
                <a:rPr lang="de-DE" sz="1100" dirty="0">
                  <a:solidFill>
                    <a:srgbClr val="3B3B3B"/>
                  </a:solidFill>
                  <a:latin typeface="Open Sans" panose="020B0606030504020204" pitchFamily="34" charset="0"/>
                  <a:ea typeface="Open Sans"/>
                  <a:cs typeface="Open Sans"/>
                  <a:sym typeface="Open Sans"/>
                </a:rPr>
                <a:t>Bounce </a:t>
              </a:r>
            </a:p>
            <a:p>
              <a:pPr algn="ctr">
                <a:buClr>
                  <a:srgbClr val="FF8000"/>
                </a:buClr>
                <a:buSzPct val="25000"/>
              </a:pPr>
              <a:r>
                <a:rPr lang="de-DE" sz="1100" dirty="0">
                  <a:solidFill>
                    <a:srgbClr val="3B3B3B"/>
                  </a:solidFill>
                  <a:latin typeface="Open Sans" panose="020B0606030504020204" pitchFamily="34" charset="0"/>
                  <a:ea typeface="Open Sans"/>
                  <a:cs typeface="Open Sans"/>
                  <a:sym typeface="Open Sans"/>
                </a:rPr>
                <a:t>Rate</a:t>
              </a:r>
            </a:p>
          </p:txBody>
        </p:sp>
        <p:sp>
          <p:nvSpPr>
            <p:cNvPr id="24" name="Shape 2929"/>
            <p:cNvSpPr/>
            <p:nvPr/>
          </p:nvSpPr>
          <p:spPr>
            <a:xfrm>
              <a:off x="7465293" y="2284418"/>
              <a:ext cx="478251" cy="478127"/>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rgbClr val="1998E6"/>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0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7" name="Group 26"/>
          <p:cNvGrpSpPr>
            <a:grpSpLocks noChangeAspect="1"/>
          </p:cNvGrpSpPr>
          <p:nvPr/>
        </p:nvGrpSpPr>
        <p:grpSpPr>
          <a:xfrm>
            <a:off x="374319" y="320842"/>
            <a:ext cx="144000" cy="146120"/>
            <a:chOff x="-1080368" y="1835621"/>
            <a:chExt cx="754063" cy="765175"/>
          </a:xfrm>
        </p:grpSpPr>
        <p:sp>
          <p:nvSpPr>
            <p:cNvPr id="28"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9"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257830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2BBAB5-EC77-E94C-A1A2-673B12FBE925}"/>
              </a:ext>
            </a:extLst>
          </p:cNvPr>
          <p:cNvSpPr/>
          <p:nvPr/>
        </p:nvSpPr>
        <p:spPr>
          <a:xfrm>
            <a:off x="182563" y="170675"/>
            <a:ext cx="8698201" cy="4761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4" name="Rectangle 13">
            <a:extLst>
              <a:ext uri="{FF2B5EF4-FFF2-40B4-BE49-F238E27FC236}">
                <a16:creationId xmlns:a16="http://schemas.microsoft.com/office/drawing/2014/main" id="{F07ED4FB-9F7F-F94C-B514-B9E90C164B42}"/>
              </a:ext>
            </a:extLst>
          </p:cNvPr>
          <p:cNvSpPr/>
          <p:nvPr/>
        </p:nvSpPr>
        <p:spPr>
          <a:xfrm>
            <a:off x="719138" y="2369524"/>
            <a:ext cx="1031285" cy="992777"/>
          </a:xfrm>
          <a:prstGeom prst="rect">
            <a:avLst/>
          </a:prstGeom>
          <a:solidFill>
            <a:srgbClr val="12A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89328634-D863-9A4A-9DDE-F03F216E6C74}"/>
              </a:ext>
            </a:extLst>
          </p:cNvPr>
          <p:cNvSpPr/>
          <p:nvPr/>
        </p:nvSpPr>
        <p:spPr>
          <a:xfrm>
            <a:off x="2275990" y="2369523"/>
            <a:ext cx="1031285" cy="992777"/>
          </a:xfrm>
          <a:prstGeom prst="rect">
            <a:avLst/>
          </a:prstGeom>
          <a:solidFill>
            <a:srgbClr val="14A0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407AC7AE-74E8-B549-A219-5059E512B994}"/>
              </a:ext>
            </a:extLst>
          </p:cNvPr>
          <p:cNvSpPr/>
          <p:nvPr/>
        </p:nvSpPr>
        <p:spPr>
          <a:xfrm>
            <a:off x="3833795" y="2369522"/>
            <a:ext cx="1031285" cy="992777"/>
          </a:xfrm>
          <a:prstGeom prst="rect">
            <a:avLst/>
          </a:prstGeom>
          <a:solidFill>
            <a:srgbClr val="174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74A4AED-39ED-FC40-B9D5-2A089737E387}"/>
              </a:ext>
            </a:extLst>
          </p:cNvPr>
          <p:cNvCxnSpPr/>
          <p:nvPr/>
        </p:nvCxnSpPr>
        <p:spPr>
          <a:xfrm flipV="1">
            <a:off x="1761110" y="2865910"/>
            <a:ext cx="535577" cy="3"/>
          </a:xfrm>
          <a:prstGeom prst="line">
            <a:avLst/>
          </a:prstGeom>
          <a:ln>
            <a:solidFill>
              <a:srgbClr val="444444"/>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706EAE-6AC6-AA45-8433-6167DA201FD8}"/>
              </a:ext>
            </a:extLst>
          </p:cNvPr>
          <p:cNvCxnSpPr/>
          <p:nvPr/>
        </p:nvCxnSpPr>
        <p:spPr>
          <a:xfrm flipV="1">
            <a:off x="3291638" y="2865907"/>
            <a:ext cx="535577" cy="3"/>
          </a:xfrm>
          <a:prstGeom prst="line">
            <a:avLst/>
          </a:prstGeom>
          <a:ln>
            <a:solidFill>
              <a:srgbClr val="444444"/>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8193CC3-0741-3E48-842F-45E23ED73214}"/>
              </a:ext>
            </a:extLst>
          </p:cNvPr>
          <p:cNvCxnSpPr/>
          <p:nvPr/>
        </p:nvCxnSpPr>
        <p:spPr>
          <a:xfrm flipV="1">
            <a:off x="4853873" y="2865904"/>
            <a:ext cx="535577" cy="3"/>
          </a:xfrm>
          <a:prstGeom prst="line">
            <a:avLst/>
          </a:prstGeom>
          <a:ln>
            <a:solidFill>
              <a:srgbClr val="444444"/>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72E157A-3A46-0644-AD9B-D9A3FF9DE5AB}"/>
              </a:ext>
            </a:extLst>
          </p:cNvPr>
          <p:cNvSpPr/>
          <p:nvPr/>
        </p:nvSpPr>
        <p:spPr>
          <a:xfrm>
            <a:off x="5396157" y="2369522"/>
            <a:ext cx="1031285" cy="992777"/>
          </a:xfrm>
          <a:prstGeom prst="rect">
            <a:avLst/>
          </a:prstGeom>
          <a:solidFill>
            <a:srgbClr val="FC4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8D41931-E2F0-6440-A30A-8FC9C9C71579}"/>
              </a:ext>
            </a:extLst>
          </p:cNvPr>
          <p:cNvSpPr txBox="1">
            <a:spLocks noChangeArrowheads="1"/>
          </p:cNvSpPr>
          <p:nvPr/>
        </p:nvSpPr>
        <p:spPr bwMode="auto">
          <a:xfrm>
            <a:off x="592889" y="1116202"/>
            <a:ext cx="370574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Evaluating Website Effectiveness</a:t>
            </a:r>
          </a:p>
        </p:txBody>
      </p:sp>
      <p:sp>
        <p:nvSpPr>
          <p:cNvPr id="8" name="TextBox 7">
            <a:extLst>
              <a:ext uri="{FF2B5EF4-FFF2-40B4-BE49-F238E27FC236}">
                <a16:creationId xmlns:a16="http://schemas.microsoft.com/office/drawing/2014/main" id="{7FA0089B-5336-6A44-925B-8B108351725E}"/>
              </a:ext>
            </a:extLst>
          </p:cNvPr>
          <p:cNvSpPr txBox="1"/>
          <p:nvPr/>
        </p:nvSpPr>
        <p:spPr>
          <a:xfrm>
            <a:off x="669971" y="3477574"/>
            <a:ext cx="1400130" cy="415498"/>
          </a:xfrm>
          <a:prstGeom prst="rect">
            <a:avLst/>
          </a:prstGeom>
          <a:noFill/>
        </p:spPr>
        <p:txBody>
          <a:bodyPr wrap="square" rtlCol="0">
            <a:spAutoFit/>
          </a:bodyPr>
          <a:lstStyle/>
          <a:p>
            <a:pPr lvl="0">
              <a:defRPr/>
            </a:pPr>
            <a:r>
              <a:rPr lang="en-US" sz="1050" dirty="0">
                <a:solidFill>
                  <a:srgbClr val="3B3B3B"/>
                </a:solidFill>
                <a:latin typeface="Open Sans"/>
              </a:rPr>
              <a:t>Is it hitting its metric goals?</a:t>
            </a:r>
          </a:p>
        </p:txBody>
      </p:sp>
      <p:sp>
        <p:nvSpPr>
          <p:cNvPr id="9" name="TextBox 8">
            <a:extLst>
              <a:ext uri="{FF2B5EF4-FFF2-40B4-BE49-F238E27FC236}">
                <a16:creationId xmlns:a16="http://schemas.microsoft.com/office/drawing/2014/main" id="{7533F2E9-F923-6040-9778-65D4855D8757}"/>
              </a:ext>
            </a:extLst>
          </p:cNvPr>
          <p:cNvSpPr txBox="1"/>
          <p:nvPr/>
        </p:nvSpPr>
        <p:spPr>
          <a:xfrm>
            <a:off x="2212491" y="3477574"/>
            <a:ext cx="1292710" cy="971356"/>
          </a:xfrm>
          <a:prstGeom prst="rect">
            <a:avLst/>
          </a:prstGeom>
          <a:noFill/>
        </p:spPr>
        <p:txBody>
          <a:bodyPr wrap="square" rtlCol="0">
            <a:spAutoFit/>
          </a:bodyPr>
          <a:lstStyle/>
          <a:p>
            <a:pPr>
              <a:lnSpc>
                <a:spcPct val="110000"/>
              </a:lnSpc>
              <a:defRPr/>
            </a:pPr>
            <a:r>
              <a:rPr lang="en-US" sz="1050" dirty="0">
                <a:solidFill>
                  <a:srgbClr val="3B3B3B"/>
                </a:solidFill>
                <a:latin typeface="Open Sans"/>
              </a:rPr>
              <a:t>Is the website viewable and accessible from a variety of different devices?</a:t>
            </a:r>
          </a:p>
        </p:txBody>
      </p:sp>
      <p:sp>
        <p:nvSpPr>
          <p:cNvPr id="10" name="TextBox 9">
            <a:extLst>
              <a:ext uri="{FF2B5EF4-FFF2-40B4-BE49-F238E27FC236}">
                <a16:creationId xmlns:a16="http://schemas.microsoft.com/office/drawing/2014/main" id="{E7B70443-E6E7-3E41-9F2D-9819BBB64044}"/>
              </a:ext>
            </a:extLst>
          </p:cNvPr>
          <p:cNvSpPr txBox="1"/>
          <p:nvPr/>
        </p:nvSpPr>
        <p:spPr>
          <a:xfrm>
            <a:off x="3782708" y="3476855"/>
            <a:ext cx="1487792" cy="971356"/>
          </a:xfrm>
          <a:prstGeom prst="rect">
            <a:avLst/>
          </a:prstGeom>
          <a:noFill/>
        </p:spPr>
        <p:txBody>
          <a:bodyPr wrap="square" rtlCol="0">
            <a:spAutoFit/>
          </a:bodyPr>
          <a:lstStyle/>
          <a:p>
            <a:pPr lvl="0">
              <a:lnSpc>
                <a:spcPct val="110000"/>
              </a:lnSpc>
              <a:defRPr/>
            </a:pPr>
            <a:r>
              <a:rPr lang="en-US" sz="1050" dirty="0">
                <a:solidFill>
                  <a:srgbClr val="3B3B3B"/>
                </a:solidFill>
                <a:latin typeface="Open Sans"/>
              </a:rPr>
              <a:t>Can someone accurately complete a task without confusion?</a:t>
            </a:r>
          </a:p>
          <a:p>
            <a:pPr lvl="0">
              <a:lnSpc>
                <a:spcPct val="110000"/>
              </a:lnSpc>
              <a:defRPr/>
            </a:pPr>
            <a:endParaRPr lang="en-US" sz="1050" dirty="0">
              <a:solidFill>
                <a:srgbClr val="3B3B3B"/>
              </a:solidFill>
              <a:latin typeface="Open Sans"/>
            </a:endParaRPr>
          </a:p>
        </p:txBody>
      </p:sp>
      <p:sp>
        <p:nvSpPr>
          <p:cNvPr id="11" name="TextBox 10">
            <a:extLst>
              <a:ext uri="{FF2B5EF4-FFF2-40B4-BE49-F238E27FC236}">
                <a16:creationId xmlns:a16="http://schemas.microsoft.com/office/drawing/2014/main" id="{4033AA24-B170-7144-AD2C-97B43DF48B68}"/>
              </a:ext>
            </a:extLst>
          </p:cNvPr>
          <p:cNvSpPr txBox="1"/>
          <p:nvPr/>
        </p:nvSpPr>
        <p:spPr>
          <a:xfrm>
            <a:off x="5371115" y="3489555"/>
            <a:ext cx="1734231" cy="438133"/>
          </a:xfrm>
          <a:prstGeom prst="rect">
            <a:avLst/>
          </a:prstGeom>
          <a:noFill/>
        </p:spPr>
        <p:txBody>
          <a:bodyPr wrap="square" rtlCol="0">
            <a:spAutoFit/>
          </a:bodyPr>
          <a:lstStyle/>
          <a:p>
            <a:pPr lvl="0">
              <a:lnSpc>
                <a:spcPct val="110000"/>
              </a:lnSpc>
              <a:defRPr/>
            </a:pPr>
            <a:r>
              <a:rPr lang="en-US" sz="1050" dirty="0">
                <a:solidFill>
                  <a:srgbClr val="3B3B3B"/>
                </a:solidFill>
                <a:latin typeface="Open Sans"/>
              </a:rPr>
              <a:t>Is all desired information included?</a:t>
            </a:r>
          </a:p>
        </p:txBody>
      </p:sp>
      <p:sp>
        <p:nvSpPr>
          <p:cNvPr id="23" name="Shape 2940">
            <a:extLst>
              <a:ext uri="{FF2B5EF4-FFF2-40B4-BE49-F238E27FC236}">
                <a16:creationId xmlns:a16="http://schemas.microsoft.com/office/drawing/2014/main" id="{5D02996F-F3C7-6E47-B74D-7DB455C06FC3}"/>
              </a:ext>
            </a:extLst>
          </p:cNvPr>
          <p:cNvSpPr>
            <a:spLocks noChangeAspect="1"/>
          </p:cNvSpPr>
          <p:nvPr/>
        </p:nvSpPr>
        <p:spPr>
          <a:xfrm>
            <a:off x="1076310" y="2710355"/>
            <a:ext cx="288074" cy="288000"/>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latin typeface="Open Sans" panose="020B0606030504020204" pitchFamily="34" charset="0"/>
              <a:ea typeface="Open Sans" panose="020B0606030504020204" pitchFamily="34" charset="0"/>
              <a:cs typeface="Open Sans" panose="020B0606030504020204" pitchFamily="34" charset="0"/>
            </a:endParaRPr>
          </a:p>
        </p:txBody>
      </p:sp>
      <p:sp>
        <p:nvSpPr>
          <p:cNvPr id="24" name="Shape 2645">
            <a:extLst>
              <a:ext uri="{FF2B5EF4-FFF2-40B4-BE49-F238E27FC236}">
                <a16:creationId xmlns:a16="http://schemas.microsoft.com/office/drawing/2014/main" id="{6569AB51-66DD-624D-84A7-CC5DB0B92D6D}"/>
              </a:ext>
            </a:extLst>
          </p:cNvPr>
          <p:cNvSpPr>
            <a:spLocks noChangeAspect="1"/>
          </p:cNvSpPr>
          <p:nvPr/>
        </p:nvSpPr>
        <p:spPr>
          <a:xfrm>
            <a:off x="2592286" y="2754156"/>
            <a:ext cx="346587" cy="251999"/>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5" name="Shape 2557">
            <a:extLst>
              <a:ext uri="{FF2B5EF4-FFF2-40B4-BE49-F238E27FC236}">
                <a16:creationId xmlns:a16="http://schemas.microsoft.com/office/drawing/2014/main" id="{45571274-BFB2-CA42-AB1D-8346070AEA55}"/>
              </a:ext>
            </a:extLst>
          </p:cNvPr>
          <p:cNvSpPr>
            <a:spLocks noChangeAspect="1"/>
          </p:cNvSpPr>
          <p:nvPr/>
        </p:nvSpPr>
        <p:spPr>
          <a:xfrm>
            <a:off x="4213967" y="2757952"/>
            <a:ext cx="252904" cy="251999"/>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6" name="Shape 2532">
            <a:extLst>
              <a:ext uri="{FF2B5EF4-FFF2-40B4-BE49-F238E27FC236}">
                <a16:creationId xmlns:a16="http://schemas.microsoft.com/office/drawing/2014/main" id="{9E6DAE1E-914A-584A-A561-4B417C2BBB0F}"/>
              </a:ext>
            </a:extLst>
          </p:cNvPr>
          <p:cNvSpPr>
            <a:spLocks noChangeAspect="1"/>
          </p:cNvSpPr>
          <p:nvPr/>
        </p:nvSpPr>
        <p:spPr>
          <a:xfrm>
            <a:off x="5807470" y="2754156"/>
            <a:ext cx="206234" cy="251999"/>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grpSp>
        <p:nvGrpSpPr>
          <p:cNvPr id="21" name="Group 20"/>
          <p:cNvGrpSpPr>
            <a:grpSpLocks noChangeAspect="1"/>
          </p:cNvGrpSpPr>
          <p:nvPr/>
        </p:nvGrpSpPr>
        <p:grpSpPr>
          <a:xfrm>
            <a:off x="374319" y="320842"/>
            <a:ext cx="144000" cy="146120"/>
            <a:chOff x="-1080368" y="1835621"/>
            <a:chExt cx="754063" cy="765175"/>
          </a:xfrm>
        </p:grpSpPr>
        <p:sp>
          <p:nvSpPr>
            <p:cNvPr id="22"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7"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853021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82BBAB5-EC77-E94C-A1A2-673B12FBE925}"/>
              </a:ext>
            </a:extLst>
          </p:cNvPr>
          <p:cNvSpPr/>
          <p:nvPr/>
        </p:nvSpPr>
        <p:spPr>
          <a:xfrm>
            <a:off x="182563" y="170675"/>
            <a:ext cx="8698201" cy="4761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Rectangle 1">
            <a:extLst>
              <a:ext uri="{FF2B5EF4-FFF2-40B4-BE49-F238E27FC236}">
                <a16:creationId xmlns:a16="http://schemas.microsoft.com/office/drawing/2014/main" id="{B89BAA5B-C54C-5C4C-B0B8-C2BF1D700CCB}"/>
              </a:ext>
            </a:extLst>
          </p:cNvPr>
          <p:cNvSpPr/>
          <p:nvPr/>
        </p:nvSpPr>
        <p:spPr>
          <a:xfrm>
            <a:off x="220663" y="2019300"/>
            <a:ext cx="8766175" cy="289877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8" name="Rectangle 17">
            <a:extLst>
              <a:ext uri="{FF2B5EF4-FFF2-40B4-BE49-F238E27FC236}">
                <a16:creationId xmlns:a16="http://schemas.microsoft.com/office/drawing/2014/main" id="{6CE10D65-7116-E947-82BD-934FC197318B}"/>
              </a:ext>
            </a:extLst>
          </p:cNvPr>
          <p:cNvSpPr/>
          <p:nvPr/>
        </p:nvSpPr>
        <p:spPr>
          <a:xfrm>
            <a:off x="1433110" y="2208684"/>
            <a:ext cx="1942333" cy="2427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dirty="0"/>
              <a:t> </a:t>
            </a:r>
          </a:p>
        </p:txBody>
      </p:sp>
      <p:sp>
        <p:nvSpPr>
          <p:cNvPr id="19" name="Rectangle 18">
            <a:extLst>
              <a:ext uri="{FF2B5EF4-FFF2-40B4-BE49-F238E27FC236}">
                <a16:creationId xmlns:a16="http://schemas.microsoft.com/office/drawing/2014/main" id="{679E88FD-3ABE-AD4D-BC66-4D843D4EAC78}"/>
              </a:ext>
            </a:extLst>
          </p:cNvPr>
          <p:cNvSpPr/>
          <p:nvPr/>
        </p:nvSpPr>
        <p:spPr>
          <a:xfrm>
            <a:off x="3559095" y="2208683"/>
            <a:ext cx="1942333" cy="2427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dirty="0"/>
              <a:t> </a:t>
            </a:r>
          </a:p>
        </p:txBody>
      </p:sp>
      <p:sp>
        <p:nvSpPr>
          <p:cNvPr id="20" name="Rectangle 19">
            <a:extLst>
              <a:ext uri="{FF2B5EF4-FFF2-40B4-BE49-F238E27FC236}">
                <a16:creationId xmlns:a16="http://schemas.microsoft.com/office/drawing/2014/main" id="{E9AC32D5-0D19-8B4C-B7CE-AC40C200E0A2}"/>
              </a:ext>
            </a:extLst>
          </p:cNvPr>
          <p:cNvSpPr/>
          <p:nvPr/>
        </p:nvSpPr>
        <p:spPr>
          <a:xfrm>
            <a:off x="5642216" y="2208682"/>
            <a:ext cx="1942333" cy="24279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dirty="0"/>
              <a:t> </a:t>
            </a:r>
          </a:p>
        </p:txBody>
      </p:sp>
      <p:sp>
        <p:nvSpPr>
          <p:cNvPr id="21" name="Rectangle 20">
            <a:extLst>
              <a:ext uri="{FF2B5EF4-FFF2-40B4-BE49-F238E27FC236}">
                <a16:creationId xmlns:a16="http://schemas.microsoft.com/office/drawing/2014/main" id="{2178A2B7-AAAA-554D-BA36-6DB1E473C01C}"/>
              </a:ext>
            </a:extLst>
          </p:cNvPr>
          <p:cNvSpPr/>
          <p:nvPr/>
        </p:nvSpPr>
        <p:spPr>
          <a:xfrm>
            <a:off x="1436486" y="4645210"/>
            <a:ext cx="1944000" cy="45719"/>
          </a:xfrm>
          <a:prstGeom prst="rect">
            <a:avLst/>
          </a:prstGeom>
          <a:solidFill>
            <a:srgbClr val="12AAEB"/>
          </a:solidFill>
          <a:ln>
            <a:solidFill>
              <a:srgbClr val="12AAE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C59D40E1-E283-8545-B9C9-D4F8DB7F64BF}"/>
              </a:ext>
            </a:extLst>
          </p:cNvPr>
          <p:cNvSpPr/>
          <p:nvPr/>
        </p:nvSpPr>
        <p:spPr>
          <a:xfrm>
            <a:off x="5644105" y="4632193"/>
            <a:ext cx="1944000" cy="45719"/>
          </a:xfrm>
          <a:prstGeom prst="rect">
            <a:avLst/>
          </a:prstGeom>
          <a:solidFill>
            <a:srgbClr val="174260"/>
          </a:solidFill>
          <a:ln>
            <a:solidFill>
              <a:srgbClr val="1742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22">
            <a:extLst>
              <a:ext uri="{FF2B5EF4-FFF2-40B4-BE49-F238E27FC236}">
                <a16:creationId xmlns:a16="http://schemas.microsoft.com/office/drawing/2014/main" id="{A03268F7-6AB6-DD4D-9E1E-78C7F09A5BC1}"/>
              </a:ext>
            </a:extLst>
          </p:cNvPr>
          <p:cNvSpPr/>
          <p:nvPr/>
        </p:nvSpPr>
        <p:spPr>
          <a:xfrm>
            <a:off x="3543973" y="4632193"/>
            <a:ext cx="1944000" cy="45719"/>
          </a:xfrm>
          <a:prstGeom prst="rect">
            <a:avLst/>
          </a:prstGeom>
          <a:solidFill>
            <a:srgbClr val="14A0A4"/>
          </a:solidFill>
          <a:ln>
            <a:solidFill>
              <a:srgbClr val="14A0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23">
            <a:extLst>
              <a:ext uri="{FF2B5EF4-FFF2-40B4-BE49-F238E27FC236}">
                <a16:creationId xmlns:a16="http://schemas.microsoft.com/office/drawing/2014/main" id="{91132D9C-1C6C-8247-AEF9-0B7032757BEF}"/>
              </a:ext>
            </a:extLst>
          </p:cNvPr>
          <p:cNvSpPr/>
          <p:nvPr/>
        </p:nvSpPr>
        <p:spPr>
          <a:xfrm>
            <a:off x="1606966" y="3532187"/>
            <a:ext cx="1594619" cy="430887"/>
          </a:xfrm>
          <a:prstGeom prst="rect">
            <a:avLst/>
          </a:prstGeom>
        </p:spPr>
        <p:txBody>
          <a:bodyPr wrap="square">
            <a:spAutoFit/>
          </a:bodyPr>
          <a:lstStyle/>
          <a:p>
            <a:r>
              <a:rPr lang="en-US" sz="1100" dirty="0">
                <a:solidFill>
                  <a:srgbClr val="0D0D0D"/>
                </a:solidFill>
                <a:latin typeface="Open Sans" panose="020B0606030504020204" pitchFamily="34" charset="0"/>
              </a:rPr>
              <a:t>Google Analytics for metrics testing</a:t>
            </a:r>
          </a:p>
        </p:txBody>
      </p:sp>
      <p:pic>
        <p:nvPicPr>
          <p:cNvPr id="27" name="Picture 26" descr="logo_lockup_analytics_icon_vertical_black_2x.png">
            <a:extLst>
              <a:ext uri="{FF2B5EF4-FFF2-40B4-BE49-F238E27FC236}">
                <a16:creationId xmlns:a16="http://schemas.microsoft.com/office/drawing/2014/main" id="{5B783B05-2297-E14E-A57A-6034D67810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3773" y="2443049"/>
            <a:ext cx="1068195" cy="808751"/>
          </a:xfrm>
          <a:prstGeom prst="rect">
            <a:avLst/>
          </a:prstGeom>
        </p:spPr>
      </p:pic>
      <p:pic>
        <p:nvPicPr>
          <p:cNvPr id="28" name="Picture 27" descr="logo.3391eb21b8a4.png">
            <a:extLst>
              <a:ext uri="{FF2B5EF4-FFF2-40B4-BE49-F238E27FC236}">
                <a16:creationId xmlns:a16="http://schemas.microsoft.com/office/drawing/2014/main" id="{08AF0BEC-2D19-8E41-B7F1-37D6F5A5AD3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11982" y="2565400"/>
            <a:ext cx="1121617" cy="490146"/>
          </a:xfrm>
          <a:prstGeom prst="rect">
            <a:avLst/>
          </a:prstGeom>
        </p:spPr>
      </p:pic>
      <p:pic>
        <p:nvPicPr>
          <p:cNvPr id="30" name="Picture 29">
            <a:extLst>
              <a:ext uri="{FF2B5EF4-FFF2-40B4-BE49-F238E27FC236}">
                <a16:creationId xmlns:a16="http://schemas.microsoft.com/office/drawing/2014/main" id="{64DEC44A-5587-0345-8B76-4255C1119E7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50077" y="2690701"/>
            <a:ext cx="1717505" cy="313445"/>
          </a:xfrm>
          <a:prstGeom prst="rect">
            <a:avLst/>
          </a:prstGeom>
        </p:spPr>
      </p:pic>
      <p:sp>
        <p:nvSpPr>
          <p:cNvPr id="31" name="Rectangle 30">
            <a:extLst>
              <a:ext uri="{FF2B5EF4-FFF2-40B4-BE49-F238E27FC236}">
                <a16:creationId xmlns:a16="http://schemas.microsoft.com/office/drawing/2014/main" id="{950E01BF-9579-7445-BBF0-8E441C5E2088}"/>
              </a:ext>
            </a:extLst>
          </p:cNvPr>
          <p:cNvSpPr/>
          <p:nvPr/>
        </p:nvSpPr>
        <p:spPr>
          <a:xfrm>
            <a:off x="3604940" y="3525851"/>
            <a:ext cx="1997619" cy="430887"/>
          </a:xfrm>
          <a:prstGeom prst="rect">
            <a:avLst/>
          </a:prstGeom>
        </p:spPr>
        <p:txBody>
          <a:bodyPr wrap="square">
            <a:spAutoFit/>
          </a:bodyPr>
          <a:lstStyle/>
          <a:p>
            <a:r>
              <a:rPr lang="en-IN" sz="1100" dirty="0">
                <a:solidFill>
                  <a:srgbClr val="0D0D0D"/>
                </a:solidFill>
                <a:latin typeface="Open Sans" panose="020B0606030504020204" pitchFamily="34" charset="0"/>
              </a:rPr>
              <a:t>Fetch as Google tool in Google Search Console</a:t>
            </a:r>
            <a:endParaRPr lang="en-US" sz="1100" dirty="0">
              <a:solidFill>
                <a:srgbClr val="0D0D0D"/>
              </a:solidFill>
              <a:latin typeface="Open Sans" panose="020B0606030504020204" pitchFamily="34" charset="0"/>
            </a:endParaRPr>
          </a:p>
        </p:txBody>
      </p:sp>
      <p:sp>
        <p:nvSpPr>
          <p:cNvPr id="32" name="TextBox 31">
            <a:extLst>
              <a:ext uri="{FF2B5EF4-FFF2-40B4-BE49-F238E27FC236}">
                <a16:creationId xmlns:a16="http://schemas.microsoft.com/office/drawing/2014/main" id="{8A13DD60-EC5A-1346-A9DD-7A7FE88721D9}"/>
              </a:ext>
            </a:extLst>
          </p:cNvPr>
          <p:cNvSpPr txBox="1">
            <a:spLocks noChangeArrowheads="1"/>
          </p:cNvSpPr>
          <p:nvPr/>
        </p:nvSpPr>
        <p:spPr bwMode="auto">
          <a:xfrm>
            <a:off x="630989" y="1078102"/>
            <a:ext cx="370574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Website Optimization</a:t>
            </a:r>
          </a:p>
        </p:txBody>
      </p:sp>
      <p:sp>
        <p:nvSpPr>
          <p:cNvPr id="34" name="Rectangle 33">
            <a:extLst>
              <a:ext uri="{FF2B5EF4-FFF2-40B4-BE49-F238E27FC236}">
                <a16:creationId xmlns:a16="http://schemas.microsoft.com/office/drawing/2014/main" id="{7D85E4A3-EC39-0547-B190-0BFC755C4CE9}"/>
              </a:ext>
            </a:extLst>
          </p:cNvPr>
          <p:cNvSpPr/>
          <p:nvPr/>
        </p:nvSpPr>
        <p:spPr>
          <a:xfrm>
            <a:off x="5703616" y="3453311"/>
            <a:ext cx="1819532" cy="769441"/>
          </a:xfrm>
          <a:prstGeom prst="rect">
            <a:avLst/>
          </a:prstGeom>
        </p:spPr>
        <p:txBody>
          <a:bodyPr wrap="square">
            <a:spAutoFit/>
          </a:bodyPr>
          <a:lstStyle/>
          <a:p>
            <a:pPr lvl="0"/>
            <a:r>
              <a:rPr lang="en-US" sz="1100" dirty="0">
                <a:solidFill>
                  <a:srgbClr val="0D0D0D"/>
                </a:solidFill>
                <a:latin typeface="Open Sans" panose="020B0606030504020204" pitchFamily="34" charset="0"/>
              </a:rPr>
              <a:t>SEO tools that audit your website, such as PowerMapper, SEMRush,</a:t>
            </a:r>
            <a:r>
              <a:rPr lang="en-IE" sz="1100" dirty="0">
                <a:solidFill>
                  <a:srgbClr val="0D0D0D"/>
                </a:solidFill>
                <a:latin typeface="Open Sans" panose="020B0606030504020204" pitchFamily="34" charset="0"/>
              </a:rPr>
              <a:t> or SE Ranking</a:t>
            </a:r>
            <a:endParaRPr lang="en-US" sz="1100" dirty="0">
              <a:solidFill>
                <a:srgbClr val="0D0D0D"/>
              </a:solidFill>
              <a:latin typeface="Open Sans" panose="020B0606030504020204" pitchFamily="34" charset="0"/>
            </a:endParaRPr>
          </a:p>
        </p:txBody>
      </p:sp>
      <p:grpSp>
        <p:nvGrpSpPr>
          <p:cNvPr id="17" name="Group 16"/>
          <p:cNvGrpSpPr>
            <a:grpSpLocks noChangeAspect="1"/>
          </p:cNvGrpSpPr>
          <p:nvPr/>
        </p:nvGrpSpPr>
        <p:grpSpPr>
          <a:xfrm>
            <a:off x="374319" y="320842"/>
            <a:ext cx="144000" cy="146120"/>
            <a:chOff x="-1080368" y="1835621"/>
            <a:chExt cx="754063" cy="765175"/>
          </a:xfrm>
        </p:grpSpPr>
        <p:sp>
          <p:nvSpPr>
            <p:cNvPr id="25"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6"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2"/>
    </p:custDataLst>
    <p:extLst>
      <p:ext uri="{BB962C8B-B14F-4D97-AF65-F5344CB8AC3E}">
        <p14:creationId xmlns:p14="http://schemas.microsoft.com/office/powerpoint/2010/main" val="3962590951"/>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2BBAB5-EC77-E94C-A1A2-673B12FBE925}"/>
              </a:ext>
            </a:extLst>
          </p:cNvPr>
          <p:cNvSpPr/>
          <p:nvPr/>
        </p:nvSpPr>
        <p:spPr>
          <a:xfrm>
            <a:off x="182563" y="170675"/>
            <a:ext cx="8698201" cy="4761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p:cNvSpPr>
            <a:spLocks noGrp="1"/>
          </p:cNvSpPr>
          <p:nvPr>
            <p:ph type="title"/>
          </p:nvPr>
        </p:nvSpPr>
        <p:spPr/>
        <p:txBody>
          <a:bodyPr>
            <a:noAutofit/>
          </a:bodyPr>
          <a:lstStyle/>
          <a:p>
            <a:pPr>
              <a:spcBef>
                <a:spcPts val="90"/>
              </a:spcBef>
              <a:spcAft>
                <a:spcPts val="90"/>
              </a:spcAft>
            </a:pPr>
            <a:r>
              <a:rPr lang="en-US" sz="1800" dirty="0">
                <a:solidFill>
                  <a:srgbClr val="444444"/>
                </a:solidFill>
                <a:latin typeface="Open Sans" charset="0"/>
                <a:ea typeface="Open Sans" charset="0"/>
                <a:cs typeface="Open Sans" charset="0"/>
              </a:rPr>
              <a:t>Monitor and Report</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a:r>
              <a:rPr lang="en-US" sz="1200" dirty="0">
                <a:solidFill>
                  <a:srgbClr val="898989"/>
                </a:solidFill>
                <a:latin typeface="Open Sans" charset="0"/>
                <a:ea typeface="Open Sans" charset="0"/>
                <a:cs typeface="Open Sans" charset="0"/>
              </a:rPr>
              <a:t>Setting</a:t>
            </a:r>
            <a:r>
              <a:rPr lang="en-US" dirty="0">
                <a:solidFill>
                  <a:srgbClr val="13324D"/>
                </a:solidFill>
              </a:rPr>
              <a:t> </a:t>
            </a:r>
            <a:r>
              <a:rPr lang="en-US" sz="1200" dirty="0">
                <a:solidFill>
                  <a:srgbClr val="898989"/>
                </a:solidFill>
                <a:latin typeface="Open Sans" charset="0"/>
                <a:ea typeface="Open Sans" charset="0"/>
                <a:cs typeface="Open Sans" charset="0"/>
              </a:rPr>
              <a:t>up regular monitoring on Google Analytics</a:t>
            </a:r>
          </a:p>
        </p:txBody>
      </p:sp>
      <p:sp>
        <p:nvSpPr>
          <p:cNvPr id="15" name="Rounded Rectangle 14"/>
          <p:cNvSpPr/>
          <p:nvPr/>
        </p:nvSpPr>
        <p:spPr>
          <a:xfrm>
            <a:off x="685799" y="1934015"/>
            <a:ext cx="1734864" cy="2147900"/>
          </a:xfrm>
          <a:prstGeom prst="roundRect">
            <a:avLst>
              <a:gd name="adj" fmla="val 0"/>
            </a:avLst>
          </a:prstGeom>
          <a:solidFill>
            <a:srgbClr val="12AAEB"/>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t">
            <a:normAutofit/>
          </a:bodyPr>
          <a:lstStyle/>
          <a:p>
            <a:pPr>
              <a:lnSpc>
                <a:spcPct val="120000"/>
              </a:lnSpc>
            </a:pPr>
            <a:r>
              <a:rPr lang="en-US" sz="1100" dirty="0">
                <a:latin typeface="Open Sans" panose="020B0606030504020204" pitchFamily="34" charset="0"/>
                <a:ea typeface="Open Sans" panose="020B0606030504020204" pitchFamily="34" charset="0"/>
                <a:cs typeface="Open Sans" panose="020B0606030504020204" pitchFamily="34" charset="0"/>
              </a:rPr>
              <a:t>#1 </a:t>
            </a:r>
          </a:p>
          <a:p>
            <a:pPr>
              <a:lnSpc>
                <a:spcPct val="120000"/>
              </a:lnSpc>
            </a:pPr>
            <a:endParaRPr lang="en-US" sz="1100" dirty="0">
              <a:latin typeface="Open Sans" panose="020B0606030504020204" pitchFamily="34" charset="0"/>
              <a:ea typeface="Open Sans" panose="020B0606030504020204" pitchFamily="34" charset="0"/>
              <a:cs typeface="Open Sans" panose="020B0606030504020204" pitchFamily="34" charset="0"/>
            </a:endParaRPr>
          </a:p>
          <a:p>
            <a:pPr>
              <a:lnSpc>
                <a:spcPct val="120000"/>
              </a:lnSpc>
              <a:buClr>
                <a:srgbClr val="969696"/>
              </a:buClr>
            </a:pPr>
            <a:r>
              <a:rPr lang="en-IE" altLang="en-US" sz="1100" noProof="1">
                <a:solidFill>
                  <a:schemeClr val="bg1"/>
                </a:solidFill>
                <a:latin typeface="Open Sans" panose="020B0606030504020204" pitchFamily="34" charset="0"/>
                <a:ea typeface="Open Sans" panose="020B0606030504020204" pitchFamily="34" charset="0"/>
                <a:cs typeface="Open Sans" panose="020B0606030504020204" pitchFamily="34" charset="0"/>
              </a:rPr>
              <a:t>Create automated reporting and/or custom dashboards</a:t>
            </a:r>
          </a:p>
        </p:txBody>
      </p:sp>
      <p:sp>
        <p:nvSpPr>
          <p:cNvPr id="16" name="Rounded Rectangle 15"/>
          <p:cNvSpPr/>
          <p:nvPr/>
        </p:nvSpPr>
        <p:spPr>
          <a:xfrm>
            <a:off x="2722763" y="1934015"/>
            <a:ext cx="1734864" cy="2147900"/>
          </a:xfrm>
          <a:prstGeom prst="roundRect">
            <a:avLst>
              <a:gd name="adj" fmla="val 0"/>
            </a:avLst>
          </a:prstGeom>
          <a:solidFill>
            <a:srgbClr val="1F3C56"/>
          </a:solidFill>
          <a:ln>
            <a:noFill/>
          </a:ln>
          <a:effectLst/>
        </p:spPr>
        <p:style>
          <a:lnRef idx="1">
            <a:schemeClr val="accent1"/>
          </a:lnRef>
          <a:fillRef idx="3">
            <a:schemeClr val="accent1"/>
          </a:fillRef>
          <a:effectRef idx="2">
            <a:schemeClr val="accent1"/>
          </a:effectRef>
          <a:fontRef idx="minor">
            <a:schemeClr val="lt1"/>
          </a:fontRef>
        </p:style>
        <p:txBody>
          <a:bodyPr lIns="252000" tIns="280800" rIns="252000" bIns="280800" rtlCol="0" anchor="t">
            <a:normAutofit/>
          </a:bodyPr>
          <a:lstStyle/>
          <a:p>
            <a:pPr>
              <a:lnSpc>
                <a:spcPct val="120000"/>
              </a:lnSpc>
            </a:pPr>
            <a:r>
              <a:rPr lang="en-US" sz="1100" dirty="0">
                <a:latin typeface="Open Sans" panose="020B0606030504020204" pitchFamily="34" charset="0"/>
                <a:ea typeface="Open Sans" panose="020B0606030504020204" pitchFamily="34" charset="0"/>
                <a:cs typeface="Open Sans" panose="020B0606030504020204" pitchFamily="34" charset="0"/>
              </a:rPr>
              <a:t>#2 </a:t>
            </a:r>
          </a:p>
          <a:p>
            <a:pPr>
              <a:lnSpc>
                <a:spcPct val="120000"/>
              </a:lnSpc>
            </a:pPr>
            <a:endParaRPr lang="en-US" sz="1100" dirty="0">
              <a:latin typeface="Open Sans" panose="020B0606030504020204" pitchFamily="34" charset="0"/>
              <a:ea typeface="Open Sans" panose="020B0606030504020204" pitchFamily="34" charset="0"/>
              <a:cs typeface="Open Sans" panose="020B0606030504020204" pitchFamily="34" charset="0"/>
            </a:endParaRPr>
          </a:p>
          <a:p>
            <a:pPr>
              <a:lnSpc>
                <a:spcPct val="120000"/>
              </a:lnSpc>
              <a:buClr>
                <a:srgbClr val="969696"/>
              </a:buClr>
            </a:pPr>
            <a:r>
              <a:rPr lang="en-IE" altLang="en-US" sz="1100" noProof="1">
                <a:solidFill>
                  <a:schemeClr val="bg1"/>
                </a:solidFill>
                <a:latin typeface="Open Sans" panose="020B0606030504020204" pitchFamily="34" charset="0"/>
                <a:ea typeface="Open Sans" panose="020B0606030504020204" pitchFamily="34" charset="0"/>
                <a:cs typeface="Open Sans" panose="020B0606030504020204" pitchFamily="34" charset="0"/>
              </a:rPr>
              <a:t>Build a tracking spreadsheet that will show progress </a:t>
            </a:r>
            <a:endParaRPr lang="en-US" altLang="en-US" sz="1100" noProof="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p:cNvGrpSpPr>
            <a:grpSpLocks noChangeAspect="1"/>
          </p:cNvGrpSpPr>
          <p:nvPr/>
        </p:nvGrpSpPr>
        <p:grpSpPr>
          <a:xfrm>
            <a:off x="374319" y="320842"/>
            <a:ext cx="144000" cy="146120"/>
            <a:chOff x="-1080368" y="1835621"/>
            <a:chExt cx="754063" cy="765175"/>
          </a:xfrm>
        </p:grpSpPr>
        <p:sp>
          <p:nvSpPr>
            <p:cNvPr id="9"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0"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21229635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2BBAB5-EC77-E94C-A1A2-673B12FBE925}"/>
              </a:ext>
            </a:extLst>
          </p:cNvPr>
          <p:cNvSpPr/>
          <p:nvPr/>
        </p:nvSpPr>
        <p:spPr>
          <a:xfrm>
            <a:off x="182563" y="170675"/>
            <a:ext cx="8698201" cy="4761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p:cNvSpPr>
            <a:spLocks noGrp="1"/>
          </p:cNvSpPr>
          <p:nvPr>
            <p:ph type="title"/>
          </p:nvPr>
        </p:nvSpPr>
        <p:spPr/>
        <p:txBody>
          <a:bodyPr>
            <a:noAutofit/>
          </a:bodyPr>
          <a:lstStyle/>
          <a:p>
            <a:pPr>
              <a:spcBef>
                <a:spcPts val="90"/>
              </a:spcBef>
              <a:spcAft>
                <a:spcPts val="90"/>
              </a:spcAft>
            </a:pPr>
            <a:r>
              <a:rPr lang="en-US" sz="1800" dirty="0">
                <a:solidFill>
                  <a:srgbClr val="444444"/>
                </a:solidFill>
                <a:latin typeface="Open Sans" charset="0"/>
                <a:ea typeface="Open Sans" charset="0"/>
                <a:cs typeface="Open Sans" charset="0"/>
              </a:rPr>
              <a:t>Monitor and Report</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a:r>
              <a:rPr lang="en-US" sz="1200" dirty="0">
                <a:solidFill>
                  <a:srgbClr val="898989"/>
                </a:solidFill>
                <a:latin typeface="Open Sans" charset="0"/>
                <a:ea typeface="Open Sans" charset="0"/>
                <a:cs typeface="Open Sans" charset="0"/>
              </a:rPr>
              <a:t>Examples of website metric monitoring</a:t>
            </a:r>
          </a:p>
        </p:txBody>
      </p:sp>
      <p:pic>
        <p:nvPicPr>
          <p:cNvPr id="4" name="Picture 3" descr="Screen Shot 2017-09-18 at 2.34.34 PM.png"/>
          <p:cNvPicPr>
            <a:picLocks noChangeAspect="1"/>
          </p:cNvPicPr>
          <p:nvPr/>
        </p:nvPicPr>
        <p:blipFill rotWithShape="1">
          <a:blip r:embed="rId4" cstate="screen">
            <a:extLst>
              <a:ext uri="{28A0092B-C50C-407E-A947-70E740481C1C}">
                <a14:useLocalDpi xmlns:a14="http://schemas.microsoft.com/office/drawing/2010/main"/>
              </a:ext>
            </a:extLst>
          </a:blip>
          <a:srcRect l="1093" t="2347" r="683" b="2288"/>
          <a:stretch/>
        </p:blipFill>
        <p:spPr>
          <a:xfrm>
            <a:off x="829351" y="2074988"/>
            <a:ext cx="4576627" cy="2276388"/>
          </a:xfrm>
          <a:prstGeom prst="rect">
            <a:avLst/>
          </a:prstGeom>
        </p:spPr>
      </p:pic>
      <p:sp>
        <p:nvSpPr>
          <p:cNvPr id="7" name="Rounded Rectangle 14"/>
          <p:cNvSpPr>
            <a:spLocks noChangeArrowheads="1"/>
          </p:cNvSpPr>
          <p:nvPr/>
        </p:nvSpPr>
        <p:spPr bwMode="auto">
          <a:xfrm>
            <a:off x="751281" y="1800545"/>
            <a:ext cx="4729897" cy="2610853"/>
          </a:xfrm>
          <a:prstGeom prst="roundRect">
            <a:avLst>
              <a:gd name="adj" fmla="val 663"/>
            </a:avLst>
          </a:prstGeom>
          <a:noFill/>
          <a:ln w="25400">
            <a:solidFill>
              <a:srgbClr val="EDEEF1"/>
            </a:solidFill>
            <a:round/>
            <a:headEnd/>
            <a:tailEnd/>
          </a:ln>
        </p:spPr>
        <p:txBody>
          <a:bodyPr/>
          <a:lstStyle/>
          <a:p>
            <a:pPr algn="ctr"/>
            <a:endParaRPr lang="en-US" dirty="0">
              <a:latin typeface="Open Sans"/>
            </a:endParaRPr>
          </a:p>
        </p:txBody>
      </p:sp>
      <p:sp>
        <p:nvSpPr>
          <p:cNvPr id="8" name="Freeform 18"/>
          <p:cNvSpPr>
            <a:spLocks/>
          </p:cNvSpPr>
          <p:nvPr/>
        </p:nvSpPr>
        <p:spPr bwMode="auto">
          <a:xfrm>
            <a:off x="742927" y="1793183"/>
            <a:ext cx="4746288" cy="211021"/>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9" name="Group 8"/>
          <p:cNvGrpSpPr/>
          <p:nvPr/>
        </p:nvGrpSpPr>
        <p:grpSpPr>
          <a:xfrm>
            <a:off x="840264" y="1862998"/>
            <a:ext cx="245783" cy="57326"/>
            <a:chOff x="2777950" y="1537406"/>
            <a:chExt cx="245783" cy="57326"/>
          </a:xfrm>
        </p:grpSpPr>
        <p:sp>
          <p:nvSpPr>
            <p:cNvPr id="10" name="Oval 9"/>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11" name="Oval 10"/>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12" name="Oval 11"/>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nvGrpSpPr>
          <p:cNvPr id="14" name="Group 13"/>
          <p:cNvGrpSpPr>
            <a:grpSpLocks noChangeAspect="1"/>
          </p:cNvGrpSpPr>
          <p:nvPr/>
        </p:nvGrpSpPr>
        <p:grpSpPr>
          <a:xfrm>
            <a:off x="374319" y="320842"/>
            <a:ext cx="144000" cy="146120"/>
            <a:chOff x="-1080368" y="1835621"/>
            <a:chExt cx="754063" cy="765175"/>
          </a:xfrm>
        </p:grpSpPr>
        <p:sp>
          <p:nvSpPr>
            <p:cNvPr id="15"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6"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3777285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2BBAB5-EC77-E94C-A1A2-673B12FBE925}"/>
              </a:ext>
            </a:extLst>
          </p:cNvPr>
          <p:cNvSpPr/>
          <p:nvPr/>
        </p:nvSpPr>
        <p:spPr>
          <a:xfrm>
            <a:off x="182563" y="170675"/>
            <a:ext cx="8698201" cy="4761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p:cNvSpPr>
            <a:spLocks noGrp="1"/>
          </p:cNvSpPr>
          <p:nvPr>
            <p:ph type="title"/>
          </p:nvPr>
        </p:nvSpPr>
        <p:spPr/>
        <p:txBody>
          <a:bodyPr>
            <a:noAutofit/>
          </a:bodyPr>
          <a:lstStyle/>
          <a:p>
            <a:r>
              <a:rPr lang="en-US" sz="1800" dirty="0">
                <a:solidFill>
                  <a:srgbClr val="444444"/>
                </a:solidFill>
                <a:latin typeface="Open Sans" charset="0"/>
                <a:ea typeface="Open Sans" charset="0"/>
                <a:cs typeface="Open Sans" charset="0"/>
              </a:rPr>
              <a:t>Monitor and Report</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a:r>
              <a:rPr lang="en-US" sz="1200" dirty="0">
                <a:solidFill>
                  <a:srgbClr val="898989"/>
                </a:solidFill>
                <a:latin typeface="Open Sans" charset="0"/>
                <a:ea typeface="Open Sans" charset="0"/>
                <a:cs typeface="Open Sans" charset="0"/>
              </a:rPr>
              <a:t>Examples of website metric monitoring</a:t>
            </a:r>
          </a:p>
        </p:txBody>
      </p:sp>
      <p:pic>
        <p:nvPicPr>
          <p:cNvPr id="3" name="Picture 2" descr="Screen Shot 2017-09-18 at 2.37.30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5544" y="2099349"/>
            <a:ext cx="4562079" cy="2164523"/>
          </a:xfrm>
          <a:prstGeom prst="rect">
            <a:avLst/>
          </a:prstGeom>
        </p:spPr>
      </p:pic>
      <p:sp>
        <p:nvSpPr>
          <p:cNvPr id="7" name="Rounded Rectangle 14"/>
          <p:cNvSpPr>
            <a:spLocks noChangeArrowheads="1"/>
          </p:cNvSpPr>
          <p:nvPr/>
        </p:nvSpPr>
        <p:spPr bwMode="auto">
          <a:xfrm>
            <a:off x="751281" y="1800545"/>
            <a:ext cx="4729897" cy="2610853"/>
          </a:xfrm>
          <a:prstGeom prst="roundRect">
            <a:avLst>
              <a:gd name="adj" fmla="val 663"/>
            </a:avLst>
          </a:prstGeom>
          <a:noFill/>
          <a:ln w="25400">
            <a:solidFill>
              <a:srgbClr val="EDEEF1"/>
            </a:solidFill>
            <a:round/>
            <a:headEnd/>
            <a:tailEnd/>
          </a:ln>
        </p:spPr>
        <p:txBody>
          <a:bodyPr/>
          <a:lstStyle/>
          <a:p>
            <a:pPr algn="ctr"/>
            <a:endParaRPr lang="en-US" dirty="0">
              <a:latin typeface="Open Sans"/>
            </a:endParaRPr>
          </a:p>
        </p:txBody>
      </p:sp>
      <p:sp>
        <p:nvSpPr>
          <p:cNvPr id="8" name="Freeform 18"/>
          <p:cNvSpPr>
            <a:spLocks/>
          </p:cNvSpPr>
          <p:nvPr/>
        </p:nvSpPr>
        <p:spPr bwMode="auto">
          <a:xfrm>
            <a:off x="742927" y="1793183"/>
            <a:ext cx="4746288" cy="211021"/>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9" name="Group 8"/>
          <p:cNvGrpSpPr/>
          <p:nvPr/>
        </p:nvGrpSpPr>
        <p:grpSpPr>
          <a:xfrm>
            <a:off x="840264" y="1862998"/>
            <a:ext cx="245783" cy="57326"/>
            <a:chOff x="2777950" y="1537406"/>
            <a:chExt cx="245783" cy="57326"/>
          </a:xfrm>
        </p:grpSpPr>
        <p:sp>
          <p:nvSpPr>
            <p:cNvPr id="10" name="Oval 9"/>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11" name="Oval 10"/>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12" name="Oval 11"/>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nvGrpSpPr>
          <p:cNvPr id="14" name="Group 13"/>
          <p:cNvGrpSpPr>
            <a:grpSpLocks noChangeAspect="1"/>
          </p:cNvGrpSpPr>
          <p:nvPr/>
        </p:nvGrpSpPr>
        <p:grpSpPr>
          <a:xfrm>
            <a:off x="374319" y="320842"/>
            <a:ext cx="144000" cy="146120"/>
            <a:chOff x="-1080368" y="1835621"/>
            <a:chExt cx="754063" cy="765175"/>
          </a:xfrm>
        </p:grpSpPr>
        <p:sp>
          <p:nvSpPr>
            <p:cNvPr id="15"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6"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3440750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82BBAB5-EC77-E94C-A1A2-673B12FBE925}"/>
              </a:ext>
            </a:extLst>
          </p:cNvPr>
          <p:cNvSpPr/>
          <p:nvPr/>
        </p:nvSpPr>
        <p:spPr>
          <a:xfrm>
            <a:off x="182563" y="170675"/>
            <a:ext cx="8698201" cy="4761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2" name="Title 1"/>
          <p:cNvSpPr>
            <a:spLocks noGrp="1"/>
          </p:cNvSpPr>
          <p:nvPr>
            <p:ph type="title"/>
          </p:nvPr>
        </p:nvSpPr>
        <p:spPr/>
        <p:txBody>
          <a:bodyPr>
            <a:noAutofit/>
          </a:bodyPr>
          <a:lstStyle/>
          <a:p>
            <a:pPr>
              <a:spcBef>
                <a:spcPts val="90"/>
              </a:spcBef>
              <a:spcAft>
                <a:spcPts val="90"/>
              </a:spcAft>
            </a:pPr>
            <a:r>
              <a:rPr lang="en-US" sz="1800" dirty="0">
                <a:solidFill>
                  <a:srgbClr val="444444"/>
                </a:solidFill>
                <a:latin typeface="Open Sans" charset="0"/>
                <a:ea typeface="Open Sans" charset="0"/>
                <a:cs typeface="Open Sans" charset="0"/>
              </a:rPr>
              <a:t>Monitor and Report</a:t>
            </a:r>
          </a:p>
        </p:txBody>
      </p:sp>
      <p:sp>
        <p:nvSpPr>
          <p:cNvPr id="6" name="Text Placeholder 7"/>
          <p:cNvSpPr>
            <a:spLocks noGrp="1"/>
          </p:cNvSpPr>
          <p:nvPr>
            <p:ph type="body" sz="quarter" idx="23"/>
          </p:nvPr>
        </p:nvSpPr>
        <p:spPr>
          <a:xfrm>
            <a:off x="695325" y="1004356"/>
            <a:ext cx="6535738" cy="330732"/>
          </a:xfrm>
        </p:spPr>
        <p:txBody>
          <a:bodyPr>
            <a:normAutofit/>
          </a:bodyPr>
          <a:lstStyle>
            <a:lvl1pPr marL="0" indent="0">
              <a:buNone/>
              <a:defRPr sz="1400" baseline="0">
                <a:solidFill>
                  <a:schemeClr val="bg1">
                    <a:lumMod val="50000"/>
                  </a:schemeClr>
                </a:solidFill>
              </a:defRPr>
            </a:lvl1pPr>
          </a:lstStyle>
          <a:p>
            <a:pPr lvl="0"/>
            <a:r>
              <a:rPr lang="en-IE" sz="1200" dirty="0">
                <a:solidFill>
                  <a:srgbClr val="898989"/>
                </a:solidFill>
                <a:latin typeface="Open Sans" charset="0"/>
                <a:ea typeface="Open Sans" charset="0"/>
                <a:cs typeface="Open Sans" charset="0"/>
              </a:rPr>
              <a:t>Create a schedule of metrics reporting and action implementation</a:t>
            </a:r>
          </a:p>
        </p:txBody>
      </p:sp>
      <p:pic>
        <p:nvPicPr>
          <p:cNvPr id="4" name="Picture 3" descr="Screen Shot 2017-10-11 at 5.05.44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478" y="2065314"/>
            <a:ext cx="4603855" cy="2079283"/>
          </a:xfrm>
          <a:prstGeom prst="rect">
            <a:avLst/>
          </a:prstGeom>
        </p:spPr>
      </p:pic>
      <p:sp>
        <p:nvSpPr>
          <p:cNvPr id="17" name="Rounded Rectangle 14"/>
          <p:cNvSpPr>
            <a:spLocks noChangeArrowheads="1"/>
          </p:cNvSpPr>
          <p:nvPr/>
        </p:nvSpPr>
        <p:spPr bwMode="auto">
          <a:xfrm>
            <a:off x="751281" y="1800545"/>
            <a:ext cx="4729897" cy="2435401"/>
          </a:xfrm>
          <a:prstGeom prst="roundRect">
            <a:avLst>
              <a:gd name="adj" fmla="val 663"/>
            </a:avLst>
          </a:prstGeom>
          <a:noFill/>
          <a:ln w="25400">
            <a:solidFill>
              <a:srgbClr val="EDEEF1"/>
            </a:solidFill>
            <a:round/>
            <a:headEnd/>
            <a:tailEnd/>
          </a:ln>
        </p:spPr>
        <p:txBody>
          <a:bodyPr/>
          <a:lstStyle/>
          <a:p>
            <a:pPr algn="ctr"/>
            <a:endParaRPr lang="en-US" dirty="0">
              <a:latin typeface="Open Sans"/>
            </a:endParaRPr>
          </a:p>
        </p:txBody>
      </p:sp>
      <p:sp>
        <p:nvSpPr>
          <p:cNvPr id="18" name="Freeform 18"/>
          <p:cNvSpPr>
            <a:spLocks/>
          </p:cNvSpPr>
          <p:nvPr/>
        </p:nvSpPr>
        <p:spPr bwMode="auto">
          <a:xfrm>
            <a:off x="742927" y="1793183"/>
            <a:ext cx="4746288" cy="211021"/>
          </a:xfrm>
          <a:custGeom>
            <a:avLst/>
            <a:gdLst>
              <a:gd name="T0" fmla="*/ 2147483647 w 29037"/>
              <a:gd name="T1" fmla="*/ 2147483647 h 1432"/>
              <a:gd name="T2" fmla="*/ 0 w 29037"/>
              <a:gd name="T3" fmla="*/ 2147483647 h 1432"/>
              <a:gd name="T4" fmla="*/ 0 w 29037"/>
              <a:gd name="T5" fmla="*/ 2147483647 h 1432"/>
              <a:gd name="T6" fmla="*/ 2147483647 w 29037"/>
              <a:gd name="T7" fmla="*/ 0 h 1432"/>
              <a:gd name="T8" fmla="*/ 2147483647 w 29037"/>
              <a:gd name="T9" fmla="*/ 0 h 1432"/>
              <a:gd name="T10" fmla="*/ 2147483647 w 29037"/>
              <a:gd name="T11" fmla="*/ 2147483647 h 1432"/>
              <a:gd name="T12" fmla="*/ 2147483647 w 29037"/>
              <a:gd name="T13" fmla="*/ 2147483647 h 1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037" h="1432">
                <a:moveTo>
                  <a:pt x="29037" y="1432"/>
                </a:moveTo>
                <a:lnTo>
                  <a:pt x="0" y="1432"/>
                </a:lnTo>
                <a:lnTo>
                  <a:pt x="0" y="507"/>
                </a:lnTo>
                <a:cubicBezTo>
                  <a:pt x="0" y="227"/>
                  <a:pt x="227" y="0"/>
                  <a:pt x="507" y="0"/>
                </a:cubicBezTo>
                <a:lnTo>
                  <a:pt x="28530" y="0"/>
                </a:lnTo>
                <a:cubicBezTo>
                  <a:pt x="28810" y="0"/>
                  <a:pt x="29037" y="227"/>
                  <a:pt x="29037" y="507"/>
                </a:cubicBezTo>
                <a:lnTo>
                  <a:pt x="29037" y="1432"/>
                </a:lnTo>
                <a:close/>
              </a:path>
            </a:pathLst>
          </a:custGeom>
          <a:solidFill>
            <a:srgbClr val="EDEEF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nvGrpSpPr>
          <p:cNvPr id="19" name="Group 18"/>
          <p:cNvGrpSpPr/>
          <p:nvPr/>
        </p:nvGrpSpPr>
        <p:grpSpPr>
          <a:xfrm>
            <a:off x="840264" y="1862998"/>
            <a:ext cx="245783" cy="57326"/>
            <a:chOff x="2777950" y="1537406"/>
            <a:chExt cx="245783" cy="57326"/>
          </a:xfrm>
        </p:grpSpPr>
        <p:sp>
          <p:nvSpPr>
            <p:cNvPr id="20" name="Oval 19"/>
            <p:cNvSpPr>
              <a:spLocks noChangeArrowheads="1"/>
            </p:cNvSpPr>
            <p:nvPr/>
          </p:nvSpPr>
          <p:spPr bwMode="auto">
            <a:xfrm>
              <a:off x="2777950" y="1537406"/>
              <a:ext cx="56033" cy="57326"/>
            </a:xfrm>
            <a:prstGeom prst="ellipse">
              <a:avLst/>
            </a:prstGeom>
            <a:solidFill>
              <a:srgbClr val="FF797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21" name="Oval 20"/>
            <p:cNvSpPr>
              <a:spLocks noChangeArrowheads="1"/>
            </p:cNvSpPr>
            <p:nvPr/>
          </p:nvSpPr>
          <p:spPr bwMode="auto">
            <a:xfrm>
              <a:off x="2872187" y="1537406"/>
              <a:ext cx="57307" cy="57326"/>
            </a:xfrm>
            <a:prstGeom prst="ellipse">
              <a:avLst/>
            </a:prstGeom>
            <a:solidFill>
              <a:srgbClr val="5FC8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sp>
          <p:nvSpPr>
            <p:cNvPr id="22" name="Oval 21"/>
            <p:cNvSpPr>
              <a:spLocks noChangeArrowheads="1"/>
            </p:cNvSpPr>
            <p:nvPr/>
          </p:nvSpPr>
          <p:spPr bwMode="auto">
            <a:xfrm>
              <a:off x="2966426" y="1537406"/>
              <a:ext cx="57307" cy="57326"/>
            </a:xfrm>
            <a:prstGeom prst="ellipse">
              <a:avLst/>
            </a:prstGeom>
            <a:solidFill>
              <a:srgbClr val="FFCA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dirty="0">
                <a:latin typeface="Open Sans"/>
              </a:endParaRPr>
            </a:p>
          </p:txBody>
        </p:sp>
      </p:grpSp>
      <p:grpSp>
        <p:nvGrpSpPr>
          <p:cNvPr id="12" name="Group 11"/>
          <p:cNvGrpSpPr>
            <a:grpSpLocks noChangeAspect="1"/>
          </p:cNvGrpSpPr>
          <p:nvPr/>
        </p:nvGrpSpPr>
        <p:grpSpPr>
          <a:xfrm>
            <a:off x="374319" y="320842"/>
            <a:ext cx="144000" cy="146120"/>
            <a:chOff x="-1080368" y="1835621"/>
            <a:chExt cx="754063" cy="765175"/>
          </a:xfrm>
        </p:grpSpPr>
        <p:sp>
          <p:nvSpPr>
            <p:cNvPr id="13"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14"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0745653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3999" cy="5143500"/>
          </a:xfrm>
          <a:prstGeom prst="rect">
            <a:avLst/>
          </a:prstGeom>
        </p:spPr>
      </p:pic>
    </p:spTree>
    <p:custDataLst>
      <p:tags r:id="rId1"/>
    </p:custDataLst>
    <p:extLst>
      <p:ext uri="{BB962C8B-B14F-4D97-AF65-F5344CB8AC3E}">
        <p14:creationId xmlns:p14="http://schemas.microsoft.com/office/powerpoint/2010/main" val="181705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CA5F32-0A2D-534E-8A43-4F3B4817C8F7}"/>
              </a:ext>
            </a:extLst>
          </p:cNvPr>
          <p:cNvSpPr/>
          <p:nvPr/>
        </p:nvSpPr>
        <p:spPr>
          <a:xfrm>
            <a:off x="182563" y="170675"/>
            <a:ext cx="5380037" cy="4761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grpSp>
        <p:nvGrpSpPr>
          <p:cNvPr id="5" name="Group 4">
            <a:extLst>
              <a:ext uri="{FF2B5EF4-FFF2-40B4-BE49-F238E27FC236}">
                <a16:creationId xmlns:a16="http://schemas.microsoft.com/office/drawing/2014/main" id="{89FB9494-6926-7146-8728-CA86806EE7B0}"/>
              </a:ext>
            </a:extLst>
          </p:cNvPr>
          <p:cNvGrpSpPr/>
          <p:nvPr/>
        </p:nvGrpSpPr>
        <p:grpSpPr>
          <a:xfrm>
            <a:off x="939253" y="2225226"/>
            <a:ext cx="2272520" cy="2455440"/>
            <a:chOff x="1276966" y="2030310"/>
            <a:chExt cx="2006728" cy="2168254"/>
          </a:xfrm>
        </p:grpSpPr>
        <p:sp>
          <p:nvSpPr>
            <p:cNvPr id="9" name="Rounded Rectangle 8">
              <a:extLst>
                <a:ext uri="{FF2B5EF4-FFF2-40B4-BE49-F238E27FC236}">
                  <a16:creationId xmlns:a16="http://schemas.microsoft.com/office/drawing/2014/main" id="{98634DA5-435B-9442-809D-13081B2EF95A}"/>
                </a:ext>
              </a:extLst>
            </p:cNvPr>
            <p:cNvSpPr/>
            <p:nvPr/>
          </p:nvSpPr>
          <p:spPr>
            <a:xfrm>
              <a:off x="1276967" y="2030310"/>
              <a:ext cx="2006727" cy="383623"/>
            </a:xfrm>
            <a:prstGeom prst="roundRect">
              <a:avLst>
                <a:gd name="adj" fmla="val 3704"/>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rIns="252000" rtlCol="0" anchor="ctr">
              <a:normAutofit/>
            </a:bodyPr>
            <a:lstStyle/>
            <a:p>
              <a:pPr algn="ctr"/>
              <a:r>
                <a:rPr lang="ga-IE" sz="1000" dirty="0">
                  <a:latin typeface="Open Sans" panose="020B0606030504020204" pitchFamily="34" charset="0"/>
                  <a:ea typeface="Open Sans" panose="020B0606030504020204" pitchFamily="34" charset="0"/>
                  <a:cs typeface="Open Sans" panose="020B0606030504020204" pitchFamily="34" charset="0"/>
                </a:rPr>
                <a:t>Awareness</a:t>
              </a:r>
              <a:endParaRPr lang="en-IE"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Rounded Rectangle 9">
              <a:extLst>
                <a:ext uri="{FF2B5EF4-FFF2-40B4-BE49-F238E27FC236}">
                  <a16:creationId xmlns:a16="http://schemas.microsoft.com/office/drawing/2014/main" id="{A0995799-6ED2-234B-89B9-1C6EA6E4C7CF}"/>
                </a:ext>
              </a:extLst>
            </p:cNvPr>
            <p:cNvSpPr/>
            <p:nvPr/>
          </p:nvSpPr>
          <p:spPr>
            <a:xfrm>
              <a:off x="1276967" y="2476468"/>
              <a:ext cx="2006727" cy="383623"/>
            </a:xfrm>
            <a:prstGeom prst="roundRect">
              <a:avLst>
                <a:gd name="adj" fmla="val 3704"/>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rIns="252000" rtlCol="0" anchor="ctr">
              <a:normAutofit/>
            </a:bodyPr>
            <a:lstStyle/>
            <a:p>
              <a:pPr lvl="0" algn="ctr"/>
              <a:r>
                <a:rPr lang="ga-IE" sz="1000" dirty="0">
                  <a:latin typeface="Open Sans" panose="020B0606030504020204" pitchFamily="34" charset="0"/>
                  <a:ea typeface="Open Sans" panose="020B0606030504020204" pitchFamily="34" charset="0"/>
                  <a:cs typeface="Open Sans" panose="020B0606030504020204" pitchFamily="34" charset="0"/>
                </a:rPr>
                <a:t>Interest</a:t>
              </a:r>
              <a:endParaRPr lang="en-IE"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ounded Rectangle 10">
              <a:extLst>
                <a:ext uri="{FF2B5EF4-FFF2-40B4-BE49-F238E27FC236}">
                  <a16:creationId xmlns:a16="http://schemas.microsoft.com/office/drawing/2014/main" id="{8CA07BB1-52F8-F446-8E42-B53D7403C1ED}"/>
                </a:ext>
              </a:extLst>
            </p:cNvPr>
            <p:cNvSpPr/>
            <p:nvPr/>
          </p:nvSpPr>
          <p:spPr>
            <a:xfrm>
              <a:off x="1276967" y="2922626"/>
              <a:ext cx="2006727" cy="383623"/>
            </a:xfrm>
            <a:prstGeom prst="roundRect">
              <a:avLst>
                <a:gd name="adj" fmla="val 3704"/>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rIns="252000" rtlCol="0" anchor="ctr">
              <a:normAutofit/>
            </a:bodyPr>
            <a:lstStyle/>
            <a:p>
              <a:pPr algn="ctr"/>
              <a:r>
                <a:rPr lang="en-US" sz="1000" dirty="0">
                  <a:latin typeface="Open Sans" panose="020B0606030504020204" pitchFamily="34" charset="0"/>
                  <a:ea typeface="Open Sans" panose="020B0606030504020204" pitchFamily="34" charset="0"/>
                  <a:cs typeface="Open Sans" panose="020B0606030504020204" pitchFamily="34" charset="0"/>
                </a:rPr>
                <a:t>Consideration</a:t>
              </a:r>
            </a:p>
          </p:txBody>
        </p:sp>
        <p:sp>
          <p:nvSpPr>
            <p:cNvPr id="12" name="Rounded Rectangle 11">
              <a:extLst>
                <a:ext uri="{FF2B5EF4-FFF2-40B4-BE49-F238E27FC236}">
                  <a16:creationId xmlns:a16="http://schemas.microsoft.com/office/drawing/2014/main" id="{E43E356D-CD7C-434C-B6D7-5FF170FE6A1E}"/>
                </a:ext>
              </a:extLst>
            </p:cNvPr>
            <p:cNvSpPr/>
            <p:nvPr/>
          </p:nvSpPr>
          <p:spPr>
            <a:xfrm>
              <a:off x="1276967" y="3368784"/>
              <a:ext cx="2006727" cy="383623"/>
            </a:xfrm>
            <a:prstGeom prst="roundRect">
              <a:avLst>
                <a:gd name="adj" fmla="val 3704"/>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rIns="252000" rtlCol="0" anchor="ctr">
              <a:normAutofit/>
            </a:bodyPr>
            <a:lstStyle/>
            <a:p>
              <a:pPr algn="ctr"/>
              <a:r>
                <a:rPr lang="en-US" sz="1000" dirty="0">
                  <a:latin typeface="Open Sans" panose="020B0606030504020204" pitchFamily="34" charset="0"/>
                  <a:ea typeface="Open Sans" panose="020B0606030504020204" pitchFamily="34" charset="0"/>
                  <a:cs typeface="Open Sans" panose="020B0606030504020204" pitchFamily="34" charset="0"/>
                </a:rPr>
                <a:t>Conversion</a:t>
              </a:r>
            </a:p>
          </p:txBody>
        </p:sp>
        <p:sp>
          <p:nvSpPr>
            <p:cNvPr id="13" name="Rounded Rectangle 12">
              <a:extLst>
                <a:ext uri="{FF2B5EF4-FFF2-40B4-BE49-F238E27FC236}">
                  <a16:creationId xmlns:a16="http://schemas.microsoft.com/office/drawing/2014/main" id="{AEFE0DB1-875C-B349-ABC1-E21F93BA20F8}"/>
                </a:ext>
              </a:extLst>
            </p:cNvPr>
            <p:cNvSpPr/>
            <p:nvPr/>
          </p:nvSpPr>
          <p:spPr>
            <a:xfrm>
              <a:off x="1276966" y="3814941"/>
              <a:ext cx="2006727" cy="383623"/>
            </a:xfrm>
            <a:prstGeom prst="roundRect">
              <a:avLst>
                <a:gd name="adj" fmla="val 3704"/>
              </a:avLst>
            </a:prstGeom>
            <a:solidFill>
              <a:srgbClr val="1998E6"/>
            </a:solidFill>
            <a:ln>
              <a:noFill/>
            </a:ln>
            <a:effectLst/>
          </p:spPr>
          <p:style>
            <a:lnRef idx="1">
              <a:schemeClr val="accent1"/>
            </a:lnRef>
            <a:fillRef idx="3">
              <a:schemeClr val="accent1"/>
            </a:fillRef>
            <a:effectRef idx="2">
              <a:schemeClr val="accent1"/>
            </a:effectRef>
            <a:fontRef idx="minor">
              <a:schemeClr val="lt1"/>
            </a:fontRef>
          </p:style>
          <p:txBody>
            <a:bodyPr lIns="252000" rIns="252000" rtlCol="0" anchor="ctr">
              <a:normAutofit/>
            </a:bodyPr>
            <a:lstStyle/>
            <a:p>
              <a:pPr algn="ctr"/>
              <a:r>
                <a:rPr lang="en-US" sz="1000" dirty="0">
                  <a:latin typeface="Open Sans" panose="020B0606030504020204" pitchFamily="34" charset="0"/>
                  <a:ea typeface="Open Sans" panose="020B0606030504020204" pitchFamily="34" charset="0"/>
                  <a:cs typeface="Open Sans" panose="020B0606030504020204" pitchFamily="34" charset="0"/>
                </a:rPr>
                <a:t>Retention</a:t>
              </a:r>
            </a:p>
          </p:txBody>
        </p:sp>
      </p:grpSp>
      <p:grpSp>
        <p:nvGrpSpPr>
          <p:cNvPr id="6" name="Group 5">
            <a:extLst>
              <a:ext uri="{FF2B5EF4-FFF2-40B4-BE49-F238E27FC236}">
                <a16:creationId xmlns:a16="http://schemas.microsoft.com/office/drawing/2014/main" id="{C63128D5-3D05-CE42-8057-D27E80A9AF8B}"/>
              </a:ext>
            </a:extLst>
          </p:cNvPr>
          <p:cNvGrpSpPr/>
          <p:nvPr/>
        </p:nvGrpSpPr>
        <p:grpSpPr>
          <a:xfrm>
            <a:off x="608204" y="1405965"/>
            <a:ext cx="3032623" cy="3462256"/>
            <a:chOff x="969631" y="1306869"/>
            <a:chExt cx="2677929" cy="3057314"/>
          </a:xfrm>
        </p:grpSpPr>
        <p:sp>
          <p:nvSpPr>
            <p:cNvPr id="7" name="Rectangle 6">
              <a:extLst>
                <a:ext uri="{FF2B5EF4-FFF2-40B4-BE49-F238E27FC236}">
                  <a16:creationId xmlns:a16="http://schemas.microsoft.com/office/drawing/2014/main" id="{D37A833C-45E4-C945-8F52-BB6749C0F512}"/>
                </a:ext>
              </a:extLst>
            </p:cNvPr>
            <p:cNvSpPr/>
            <p:nvPr/>
          </p:nvSpPr>
          <p:spPr>
            <a:xfrm rot="20940000">
              <a:off x="969631" y="1385601"/>
              <a:ext cx="522106" cy="29785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sp>
          <p:nvSpPr>
            <p:cNvPr id="8" name="Rectangle 7">
              <a:extLst>
                <a:ext uri="{FF2B5EF4-FFF2-40B4-BE49-F238E27FC236}">
                  <a16:creationId xmlns:a16="http://schemas.microsoft.com/office/drawing/2014/main" id="{639B2E86-3D55-1C4C-894B-907986943F49}"/>
                </a:ext>
              </a:extLst>
            </p:cNvPr>
            <p:cNvSpPr/>
            <p:nvPr/>
          </p:nvSpPr>
          <p:spPr>
            <a:xfrm rot="660000">
              <a:off x="3052424" y="1306869"/>
              <a:ext cx="595136" cy="30040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Open Sans"/>
              </a:endParaRPr>
            </a:p>
          </p:txBody>
        </p:sp>
      </p:grpSp>
      <p:sp>
        <p:nvSpPr>
          <p:cNvPr id="2" name="TextBox 1">
            <a:extLst>
              <a:ext uri="{FF2B5EF4-FFF2-40B4-BE49-F238E27FC236}">
                <a16:creationId xmlns:a16="http://schemas.microsoft.com/office/drawing/2014/main" id="{8CDEE663-E4C3-2547-BAFB-E542C4D04AE3}"/>
              </a:ext>
            </a:extLst>
          </p:cNvPr>
          <p:cNvSpPr txBox="1">
            <a:spLocks noChangeArrowheads="1"/>
          </p:cNvSpPr>
          <p:nvPr/>
        </p:nvSpPr>
        <p:spPr bwMode="auto">
          <a:xfrm>
            <a:off x="592889" y="1116202"/>
            <a:ext cx="370574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Website Optimization Affects Buyer Journey</a:t>
            </a:r>
          </a:p>
        </p:txBody>
      </p:sp>
      <p:sp>
        <p:nvSpPr>
          <p:cNvPr id="16" name="Rectangle 15">
            <a:extLst>
              <a:ext uri="{FF2B5EF4-FFF2-40B4-BE49-F238E27FC236}">
                <a16:creationId xmlns:a16="http://schemas.microsoft.com/office/drawing/2014/main" id="{26751274-9A58-B148-8890-D930893D5DF7}"/>
              </a:ext>
            </a:extLst>
          </p:cNvPr>
          <p:cNvSpPr/>
          <p:nvPr/>
        </p:nvSpPr>
        <p:spPr>
          <a:xfrm>
            <a:off x="6874902" y="2103316"/>
            <a:ext cx="934871" cy="261610"/>
          </a:xfrm>
          <a:prstGeom prst="rect">
            <a:avLst/>
          </a:prstGeom>
        </p:spPr>
        <p:txBody>
          <a:bodyPr wrap="none">
            <a:spAutoFit/>
          </a:bodyPr>
          <a:lstStyle/>
          <a:p>
            <a:r>
              <a:rPr lang="en-IE" sz="1100" noProof="1">
                <a:solidFill>
                  <a:srgbClr val="12AAEB"/>
                </a:solidFill>
                <a:latin typeface="Open Sans" panose="020B0606030504020204" pitchFamily="34" charset="0"/>
                <a:ea typeface="Open Sans" panose="020B0606030504020204" pitchFamily="34" charset="0"/>
                <a:cs typeface="Open Sans" panose="020B0606030504020204" pitchFamily="34" charset="0"/>
              </a:rPr>
              <a:t>Awareness </a:t>
            </a:r>
            <a:endParaRPr lang="en-US" sz="1100" dirty="0">
              <a:solidFill>
                <a:srgbClr val="12AAE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FAB74D0E-A44B-6143-9244-6CF777C14C44}"/>
              </a:ext>
            </a:extLst>
          </p:cNvPr>
          <p:cNvSpPr/>
          <p:nvPr/>
        </p:nvSpPr>
        <p:spPr>
          <a:xfrm>
            <a:off x="5883307" y="2580415"/>
            <a:ext cx="2933973" cy="480131"/>
          </a:xfrm>
          <a:prstGeom prst="rect">
            <a:avLst/>
          </a:prstGeom>
        </p:spPr>
        <p:txBody>
          <a:bodyPr wrap="square">
            <a:spAutoFit/>
          </a:bodyPr>
          <a:lstStyle/>
          <a:p>
            <a:pPr marL="0" indent="0" eaLnBrk="1" hangingPunct="1">
              <a:lnSpc>
                <a:spcPct val="120000"/>
              </a:lnSpc>
              <a:spcBef>
                <a:spcPct val="20000"/>
              </a:spcBef>
              <a:buClr>
                <a:srgbClr val="646464"/>
              </a:buClr>
              <a:buSzPct val="90000"/>
              <a:defRPr/>
            </a:pPr>
            <a:r>
              <a:rPr lang="en-IE" sz="1050" noProof="1">
                <a:solidFill>
                  <a:srgbClr val="3B3B3B"/>
                </a:solidFill>
                <a:latin typeface="Open Sans"/>
              </a:rPr>
              <a:t>The buyer is aware of a problem and they’re trying to find initial solutions</a:t>
            </a:r>
          </a:p>
        </p:txBody>
      </p:sp>
      <p:sp>
        <p:nvSpPr>
          <p:cNvPr id="18" name="Shape 2621">
            <a:extLst>
              <a:ext uri="{FF2B5EF4-FFF2-40B4-BE49-F238E27FC236}">
                <a16:creationId xmlns:a16="http://schemas.microsoft.com/office/drawing/2014/main" id="{5BFA1E25-4998-2A41-A03D-183BE2C36AD3}"/>
              </a:ext>
            </a:extLst>
          </p:cNvPr>
          <p:cNvSpPr>
            <a:spLocks noChangeAspect="1"/>
          </p:cNvSpPr>
          <p:nvPr/>
        </p:nvSpPr>
        <p:spPr>
          <a:xfrm>
            <a:off x="7180537" y="1671827"/>
            <a:ext cx="339515" cy="216000"/>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rgbClr val="12AAEB"/>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grpSp>
        <p:nvGrpSpPr>
          <p:cNvPr id="22" name="Group 21"/>
          <p:cNvGrpSpPr>
            <a:grpSpLocks noChangeAspect="1"/>
          </p:cNvGrpSpPr>
          <p:nvPr/>
        </p:nvGrpSpPr>
        <p:grpSpPr>
          <a:xfrm>
            <a:off x="374319" y="320842"/>
            <a:ext cx="144000" cy="146120"/>
            <a:chOff x="-1080368" y="1835621"/>
            <a:chExt cx="754063" cy="765175"/>
          </a:xfrm>
        </p:grpSpPr>
        <p:sp>
          <p:nvSpPr>
            <p:cNvPr id="23"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4"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1915003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6A072E-40E4-5041-BE32-2C95384DD35E}"/>
              </a:ext>
            </a:extLst>
          </p:cNvPr>
          <p:cNvSpPr/>
          <p:nvPr/>
        </p:nvSpPr>
        <p:spPr>
          <a:xfrm>
            <a:off x="182563" y="228600"/>
            <a:ext cx="8758237" cy="472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1" name="TextBox 10">
            <a:extLst>
              <a:ext uri="{FF2B5EF4-FFF2-40B4-BE49-F238E27FC236}">
                <a16:creationId xmlns:a16="http://schemas.microsoft.com/office/drawing/2014/main" id="{FA4A235C-C5DC-3A41-AB95-281B6836D649}"/>
              </a:ext>
            </a:extLst>
          </p:cNvPr>
          <p:cNvSpPr txBox="1">
            <a:spLocks noChangeArrowheads="1"/>
          </p:cNvSpPr>
          <p:nvPr/>
        </p:nvSpPr>
        <p:spPr bwMode="auto">
          <a:xfrm>
            <a:off x="592889" y="1116202"/>
            <a:ext cx="317901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defRPr>
            </a:lvl1pPr>
            <a:lvl2pPr marL="742950" indent="-285750">
              <a:defRPr sz="1300">
                <a:solidFill>
                  <a:schemeClr val="tx1"/>
                </a:solidFill>
                <a:latin typeface="Calibri" charset="0"/>
              </a:defRPr>
            </a:lvl2pPr>
            <a:lvl3pPr marL="1143000" indent="-228600">
              <a:defRPr sz="1300">
                <a:solidFill>
                  <a:schemeClr val="tx1"/>
                </a:solidFill>
                <a:latin typeface="Calibri" charset="0"/>
              </a:defRPr>
            </a:lvl3pPr>
            <a:lvl4pPr marL="1600200" indent="-228600">
              <a:defRPr sz="1300">
                <a:solidFill>
                  <a:schemeClr val="tx1"/>
                </a:solidFill>
                <a:latin typeface="Calibri" charset="0"/>
              </a:defRPr>
            </a:lvl4pPr>
            <a:lvl5pPr marL="2057400" indent="-228600">
              <a:defRPr sz="1300">
                <a:solidFill>
                  <a:schemeClr val="tx1"/>
                </a:solidFill>
                <a:latin typeface="Calibri" charset="0"/>
              </a:defRPr>
            </a:lvl5pPr>
            <a:lvl6pPr marL="2514600" indent="-228600" defTabSz="685800" eaLnBrk="0" fontAlgn="base" hangingPunct="0">
              <a:spcBef>
                <a:spcPct val="0"/>
              </a:spcBef>
              <a:spcAft>
                <a:spcPct val="0"/>
              </a:spcAft>
              <a:defRPr sz="1300">
                <a:solidFill>
                  <a:schemeClr val="tx1"/>
                </a:solidFill>
                <a:latin typeface="Calibri" charset="0"/>
              </a:defRPr>
            </a:lvl6pPr>
            <a:lvl7pPr marL="2971800" indent="-228600" defTabSz="685800" eaLnBrk="0" fontAlgn="base" hangingPunct="0">
              <a:spcBef>
                <a:spcPct val="0"/>
              </a:spcBef>
              <a:spcAft>
                <a:spcPct val="0"/>
              </a:spcAft>
              <a:defRPr sz="1300">
                <a:solidFill>
                  <a:schemeClr val="tx1"/>
                </a:solidFill>
                <a:latin typeface="Calibri" charset="0"/>
              </a:defRPr>
            </a:lvl7pPr>
            <a:lvl8pPr marL="3429000" indent="-228600" defTabSz="685800" eaLnBrk="0" fontAlgn="base" hangingPunct="0">
              <a:spcBef>
                <a:spcPct val="0"/>
              </a:spcBef>
              <a:spcAft>
                <a:spcPct val="0"/>
              </a:spcAft>
              <a:defRPr sz="1300">
                <a:solidFill>
                  <a:schemeClr val="tx1"/>
                </a:solidFill>
                <a:latin typeface="Calibri" charset="0"/>
              </a:defRPr>
            </a:lvl8pPr>
            <a:lvl9pPr marL="3886200" indent="-228600" defTabSz="685800" eaLnBrk="0" fontAlgn="base" hangingPunct="0">
              <a:spcBef>
                <a:spcPct val="0"/>
              </a:spcBef>
              <a:spcAft>
                <a:spcPct val="0"/>
              </a:spcAft>
              <a:defRPr sz="1300">
                <a:solidFill>
                  <a:schemeClr val="tx1"/>
                </a:solidFill>
                <a:latin typeface="Calibri" charset="0"/>
              </a:defRPr>
            </a:lvl9pPr>
          </a:lstStyle>
          <a:p>
            <a:pPr eaLnBrk="1" hangingPunct="1">
              <a:lnSpc>
                <a:spcPct val="90000"/>
              </a:lnSpc>
              <a:spcBef>
                <a:spcPts val="90"/>
              </a:spcBef>
              <a:spcAft>
                <a:spcPts val="90"/>
              </a:spcAft>
            </a:pPr>
            <a:r>
              <a:rPr lang="en-US" altLang="x-none" sz="1800" dirty="0">
                <a:solidFill>
                  <a:srgbClr val="444444"/>
                </a:solidFill>
                <a:latin typeface="Open Sans" charset="0"/>
                <a:ea typeface="Open Sans" charset="0"/>
                <a:cs typeface="Open Sans" charset="0"/>
              </a:rPr>
              <a:t>Barriers to Conversion</a:t>
            </a:r>
          </a:p>
        </p:txBody>
      </p:sp>
      <p:sp>
        <p:nvSpPr>
          <p:cNvPr id="12" name="Rectangle 11">
            <a:extLst>
              <a:ext uri="{FF2B5EF4-FFF2-40B4-BE49-F238E27FC236}">
                <a16:creationId xmlns:a16="http://schemas.microsoft.com/office/drawing/2014/main" id="{7A801ABE-CAE1-D74D-B7B1-81F0A16CE754}"/>
              </a:ext>
            </a:extLst>
          </p:cNvPr>
          <p:cNvSpPr/>
          <p:nvPr/>
        </p:nvSpPr>
        <p:spPr>
          <a:xfrm>
            <a:off x="730291" y="2065341"/>
            <a:ext cx="3422650" cy="557213"/>
          </a:xfrm>
          <a:prstGeom prst="rect">
            <a:avLst/>
          </a:prstGeom>
          <a:solidFill>
            <a:srgbClr val="12AAEB"/>
          </a:solid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3" name="Rectangle 12">
            <a:extLst>
              <a:ext uri="{FF2B5EF4-FFF2-40B4-BE49-F238E27FC236}">
                <a16:creationId xmlns:a16="http://schemas.microsoft.com/office/drawing/2014/main" id="{7BDA3F03-B6B9-404F-853E-5796A7037F2D}"/>
              </a:ext>
            </a:extLst>
          </p:cNvPr>
          <p:cNvSpPr/>
          <p:nvPr/>
        </p:nvSpPr>
        <p:spPr>
          <a:xfrm>
            <a:off x="730291" y="2671765"/>
            <a:ext cx="3422650" cy="555625"/>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4" name="Rectangle 13">
            <a:extLst>
              <a:ext uri="{FF2B5EF4-FFF2-40B4-BE49-F238E27FC236}">
                <a16:creationId xmlns:a16="http://schemas.microsoft.com/office/drawing/2014/main" id="{59453546-B0CF-CF4D-B2AA-6FD89A080740}"/>
              </a:ext>
            </a:extLst>
          </p:cNvPr>
          <p:cNvSpPr/>
          <p:nvPr/>
        </p:nvSpPr>
        <p:spPr>
          <a:xfrm>
            <a:off x="730291" y="3295652"/>
            <a:ext cx="3422650" cy="557213"/>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5" name="Rectangle 14">
            <a:extLst>
              <a:ext uri="{FF2B5EF4-FFF2-40B4-BE49-F238E27FC236}">
                <a16:creationId xmlns:a16="http://schemas.microsoft.com/office/drawing/2014/main" id="{A24307C1-A6C6-154A-8D0B-7E03C9C8C5B4}"/>
              </a:ext>
            </a:extLst>
          </p:cNvPr>
          <p:cNvSpPr/>
          <p:nvPr/>
        </p:nvSpPr>
        <p:spPr>
          <a:xfrm>
            <a:off x="730291" y="3917952"/>
            <a:ext cx="3422650" cy="555625"/>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6" name="Rectangle 15">
            <a:extLst>
              <a:ext uri="{FF2B5EF4-FFF2-40B4-BE49-F238E27FC236}">
                <a16:creationId xmlns:a16="http://schemas.microsoft.com/office/drawing/2014/main" id="{78456B5D-D963-D045-BF94-4EE010A61A7D}"/>
              </a:ext>
            </a:extLst>
          </p:cNvPr>
          <p:cNvSpPr/>
          <p:nvPr/>
        </p:nvSpPr>
        <p:spPr>
          <a:xfrm>
            <a:off x="4456113" y="2063753"/>
            <a:ext cx="4057650" cy="2395536"/>
          </a:xfrm>
          <a:prstGeom prst="rect">
            <a:avLst/>
          </a:prstGeom>
          <a:noFill/>
          <a:ln>
            <a:solidFill>
              <a:srgbClr val="12AAE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7" name="Rectangle 16">
            <a:extLst>
              <a:ext uri="{FF2B5EF4-FFF2-40B4-BE49-F238E27FC236}">
                <a16:creationId xmlns:a16="http://schemas.microsoft.com/office/drawing/2014/main" id="{4B143CAD-D448-1F4A-8F93-AC6AF875562F}"/>
              </a:ext>
            </a:extLst>
          </p:cNvPr>
          <p:cNvSpPr/>
          <p:nvPr/>
        </p:nvSpPr>
        <p:spPr>
          <a:xfrm>
            <a:off x="1067503" y="2235656"/>
            <a:ext cx="1585690" cy="261610"/>
          </a:xfrm>
          <a:prstGeom prst="rect">
            <a:avLst/>
          </a:prstGeom>
        </p:spPr>
        <p:txBody>
          <a:bodyPr wrap="none">
            <a:spAutoFit/>
          </a:bodyPr>
          <a:lstStyle/>
          <a:p>
            <a:pPr algn="ctr" eaLnBrk="1" fontAlgn="auto" hangingPunct="1">
              <a:spcBef>
                <a:spcPts val="0"/>
              </a:spcBef>
              <a:spcAft>
                <a:spcPts val="0"/>
              </a:spcAft>
              <a:defRPr/>
            </a:pPr>
            <a:r>
              <a:rPr lang="en-GB" sz="1100" dirty="0">
                <a:solidFill>
                  <a:schemeClr val="bg1"/>
                </a:solidFill>
                <a:latin typeface="Open Sans" charset="0"/>
                <a:ea typeface="Open Sans" charset="0"/>
                <a:cs typeface="Open Sans" charset="0"/>
              </a:rPr>
              <a:t>Confusing Navigation</a:t>
            </a:r>
          </a:p>
        </p:txBody>
      </p:sp>
      <p:sp>
        <p:nvSpPr>
          <p:cNvPr id="18" name="Rectangle 17">
            <a:extLst>
              <a:ext uri="{FF2B5EF4-FFF2-40B4-BE49-F238E27FC236}">
                <a16:creationId xmlns:a16="http://schemas.microsoft.com/office/drawing/2014/main" id="{21E08199-8276-244C-8D02-643B9FDB691A}"/>
              </a:ext>
            </a:extLst>
          </p:cNvPr>
          <p:cNvSpPr/>
          <p:nvPr/>
        </p:nvSpPr>
        <p:spPr>
          <a:xfrm>
            <a:off x="1077047" y="2804872"/>
            <a:ext cx="1689886" cy="261610"/>
          </a:xfrm>
          <a:prstGeom prst="rect">
            <a:avLst/>
          </a:prstGeom>
        </p:spPr>
        <p:txBody>
          <a:bodyPr wrap="none">
            <a:spAutoFit/>
          </a:bodyPr>
          <a:lstStyle/>
          <a:p>
            <a:pPr algn="ctr" eaLnBrk="1" fontAlgn="auto" hangingPunct="1">
              <a:spcBef>
                <a:spcPts val="0"/>
              </a:spcBef>
              <a:spcAft>
                <a:spcPts val="0"/>
              </a:spcAft>
              <a:defRPr/>
            </a:pPr>
            <a:r>
              <a:rPr lang="en-GB" sz="1100" dirty="0">
                <a:solidFill>
                  <a:srgbClr val="0D0D0D"/>
                </a:solidFill>
                <a:latin typeface="Open Sans" panose="020B0606030504020204" pitchFamily="34" charset="0"/>
              </a:rPr>
              <a:t>Slow Checkout Process</a:t>
            </a:r>
          </a:p>
        </p:txBody>
      </p:sp>
      <p:sp>
        <p:nvSpPr>
          <p:cNvPr id="19" name="Rectangle 18">
            <a:extLst>
              <a:ext uri="{FF2B5EF4-FFF2-40B4-BE49-F238E27FC236}">
                <a16:creationId xmlns:a16="http://schemas.microsoft.com/office/drawing/2014/main" id="{EC3C3F56-3D3E-CF4C-921A-9EC5E854BC78}"/>
              </a:ext>
            </a:extLst>
          </p:cNvPr>
          <p:cNvSpPr/>
          <p:nvPr/>
        </p:nvSpPr>
        <p:spPr>
          <a:xfrm>
            <a:off x="1083989" y="3427416"/>
            <a:ext cx="2188420" cy="261610"/>
          </a:xfrm>
          <a:prstGeom prst="rect">
            <a:avLst/>
          </a:prstGeom>
        </p:spPr>
        <p:txBody>
          <a:bodyPr wrap="none">
            <a:spAutoFit/>
          </a:bodyPr>
          <a:lstStyle/>
          <a:p>
            <a:pPr algn="ctr" eaLnBrk="1" fontAlgn="auto" hangingPunct="1">
              <a:spcBef>
                <a:spcPts val="0"/>
              </a:spcBef>
              <a:spcAft>
                <a:spcPts val="0"/>
              </a:spcAft>
              <a:defRPr/>
            </a:pPr>
            <a:r>
              <a:rPr lang="en-GB" sz="1100" dirty="0">
                <a:solidFill>
                  <a:srgbClr val="0D0D0D"/>
                </a:solidFill>
                <a:latin typeface="Open Sans" panose="020B0606030504020204" pitchFamily="34" charset="0"/>
              </a:rPr>
              <a:t>Unclear Benefits to Converting</a:t>
            </a:r>
          </a:p>
        </p:txBody>
      </p:sp>
      <p:sp>
        <p:nvSpPr>
          <p:cNvPr id="20" name="Rectangle 19">
            <a:extLst>
              <a:ext uri="{FF2B5EF4-FFF2-40B4-BE49-F238E27FC236}">
                <a16:creationId xmlns:a16="http://schemas.microsoft.com/office/drawing/2014/main" id="{D36E6246-2837-8E43-9934-80B9204A43B7}"/>
              </a:ext>
            </a:extLst>
          </p:cNvPr>
          <p:cNvSpPr/>
          <p:nvPr/>
        </p:nvSpPr>
        <p:spPr>
          <a:xfrm>
            <a:off x="1093687" y="4055861"/>
            <a:ext cx="1053494" cy="261610"/>
          </a:xfrm>
          <a:prstGeom prst="rect">
            <a:avLst/>
          </a:prstGeom>
        </p:spPr>
        <p:txBody>
          <a:bodyPr wrap="none">
            <a:spAutoFit/>
          </a:bodyPr>
          <a:lstStyle/>
          <a:p>
            <a:pPr algn="ctr" eaLnBrk="1" fontAlgn="auto" hangingPunct="1">
              <a:spcBef>
                <a:spcPts val="0"/>
              </a:spcBef>
              <a:spcAft>
                <a:spcPts val="0"/>
              </a:spcAft>
              <a:defRPr/>
            </a:pPr>
            <a:r>
              <a:rPr lang="en-GB" sz="1100" dirty="0">
                <a:solidFill>
                  <a:srgbClr val="0D0D0D"/>
                </a:solidFill>
                <a:latin typeface="Open Sans" panose="020B0606030504020204" pitchFamily="34" charset="0"/>
              </a:rPr>
              <a:t>Slow Website</a:t>
            </a:r>
          </a:p>
        </p:txBody>
      </p:sp>
      <p:sp>
        <p:nvSpPr>
          <p:cNvPr id="22" name="Rectangle 21">
            <a:extLst>
              <a:ext uri="{FF2B5EF4-FFF2-40B4-BE49-F238E27FC236}">
                <a16:creationId xmlns:a16="http://schemas.microsoft.com/office/drawing/2014/main" id="{4DD14BC9-BDBB-794D-8F5A-93319DF32E7F}"/>
              </a:ext>
            </a:extLst>
          </p:cNvPr>
          <p:cNvSpPr/>
          <p:nvPr/>
        </p:nvSpPr>
        <p:spPr>
          <a:xfrm>
            <a:off x="4506639" y="2861769"/>
            <a:ext cx="3919852" cy="769441"/>
          </a:xfrm>
          <a:prstGeom prst="rect">
            <a:avLst/>
          </a:prstGeom>
        </p:spPr>
        <p:txBody>
          <a:bodyPr wrap="square">
            <a:spAutoFit/>
          </a:bodyPr>
          <a:lstStyle/>
          <a:p>
            <a:r>
              <a:rPr lang="en-US" sz="1100" dirty="0">
                <a:solidFill>
                  <a:srgbClr val="0D0D0D"/>
                </a:solidFill>
                <a:latin typeface="Open Sans" panose="020B0606030504020204" pitchFamily="34" charset="0"/>
              </a:rPr>
              <a:t>If a user doesn’t know where to find the information or product that they are looking for, they are likely to get frustrated and leave the website entirely, possibly to never return</a:t>
            </a:r>
          </a:p>
        </p:txBody>
      </p:sp>
      <p:grpSp>
        <p:nvGrpSpPr>
          <p:cNvPr id="25" name="Group 24"/>
          <p:cNvGrpSpPr>
            <a:grpSpLocks noChangeAspect="1"/>
          </p:cNvGrpSpPr>
          <p:nvPr/>
        </p:nvGrpSpPr>
        <p:grpSpPr>
          <a:xfrm>
            <a:off x="374319" y="320842"/>
            <a:ext cx="144000" cy="146120"/>
            <a:chOff x="-1080368" y="1835621"/>
            <a:chExt cx="754063" cy="765175"/>
          </a:xfrm>
        </p:grpSpPr>
        <p:sp>
          <p:nvSpPr>
            <p:cNvPr id="26" name="Freeform 2"/>
            <p:cNvSpPr>
              <a:spLocks noChangeArrowheads="1"/>
            </p:cNvSpPr>
            <p:nvPr/>
          </p:nvSpPr>
          <p:spPr bwMode="auto">
            <a:xfrm>
              <a:off x="-1080368" y="2207096"/>
              <a:ext cx="506413" cy="393700"/>
            </a:xfrm>
            <a:custGeom>
              <a:avLst/>
              <a:gdLst>
                <a:gd name="T0" fmla="*/ 719 w 1407"/>
                <a:gd name="T1" fmla="*/ 0 h 1093"/>
                <a:gd name="T2" fmla="*/ 688 w 1407"/>
                <a:gd name="T3" fmla="*/ 31 h 1093"/>
                <a:gd name="T4" fmla="*/ 0 w 1407"/>
                <a:gd name="T5" fmla="*/ 1092 h 1093"/>
                <a:gd name="T6" fmla="*/ 1406 w 1407"/>
                <a:gd name="T7" fmla="*/ 1092 h 1093"/>
                <a:gd name="T8" fmla="*/ 719 w 1407"/>
                <a:gd name="T9" fmla="*/ 0 h 1093"/>
              </a:gdLst>
              <a:ahLst/>
              <a:cxnLst>
                <a:cxn ang="0">
                  <a:pos x="T0" y="T1"/>
                </a:cxn>
                <a:cxn ang="0">
                  <a:pos x="T2" y="T3"/>
                </a:cxn>
                <a:cxn ang="0">
                  <a:pos x="T4" y="T5"/>
                </a:cxn>
                <a:cxn ang="0">
                  <a:pos x="T6" y="T7"/>
                </a:cxn>
                <a:cxn ang="0">
                  <a:pos x="T8" y="T9"/>
                </a:cxn>
              </a:cxnLst>
              <a:rect l="0" t="0" r="r" b="b"/>
              <a:pathLst>
                <a:path w="1407" h="1093">
                  <a:moveTo>
                    <a:pt x="719" y="0"/>
                  </a:moveTo>
                  <a:lnTo>
                    <a:pt x="688" y="31"/>
                  </a:lnTo>
                  <a:lnTo>
                    <a:pt x="0" y="1092"/>
                  </a:lnTo>
                  <a:lnTo>
                    <a:pt x="1406" y="1092"/>
                  </a:lnTo>
                  <a:lnTo>
                    <a:pt x="719" y="0"/>
                  </a:lnTo>
                </a:path>
              </a:pathLst>
            </a:custGeom>
            <a:solidFill>
              <a:srgbClr val="1998E6">
                <a:alpha val="30000"/>
              </a:srgbClr>
            </a:solidFill>
            <a:ln>
              <a:noFill/>
            </a:ln>
            <a:effectLst/>
          </p:spPr>
          <p:txBody>
            <a:bodyPr wrap="none" anchor="ctr"/>
            <a:lstStyle/>
            <a:p>
              <a:endParaRPr lang="en-US" dirty="0">
                <a:latin typeface="Open Sans" panose="020B0606030504020204" pitchFamily="34" charset="0"/>
              </a:endParaRPr>
            </a:p>
          </p:txBody>
        </p:sp>
        <p:sp>
          <p:nvSpPr>
            <p:cNvPr id="27" name="Freeform 3"/>
            <p:cNvSpPr>
              <a:spLocks noChangeArrowheads="1"/>
            </p:cNvSpPr>
            <p:nvPr/>
          </p:nvSpPr>
          <p:spPr bwMode="auto">
            <a:xfrm>
              <a:off x="-1080368" y="1835621"/>
              <a:ext cx="754063" cy="765175"/>
            </a:xfrm>
            <a:custGeom>
              <a:avLst/>
              <a:gdLst>
                <a:gd name="T0" fmla="*/ 0 w 2094"/>
                <a:gd name="T1" fmla="*/ 0 h 2125"/>
                <a:gd name="T2" fmla="*/ 1406 w 2094"/>
                <a:gd name="T3" fmla="*/ 0 h 2125"/>
                <a:gd name="T4" fmla="*/ 2093 w 2094"/>
                <a:gd name="T5" fmla="*/ 1063 h 2125"/>
                <a:gd name="T6" fmla="*/ 1406 w 2094"/>
                <a:gd name="T7" fmla="*/ 2124 h 2125"/>
                <a:gd name="T8" fmla="*/ 0 w 2094"/>
                <a:gd name="T9" fmla="*/ 0 h 2125"/>
              </a:gdLst>
              <a:ahLst/>
              <a:cxnLst>
                <a:cxn ang="0">
                  <a:pos x="T0" y="T1"/>
                </a:cxn>
                <a:cxn ang="0">
                  <a:pos x="T2" y="T3"/>
                </a:cxn>
                <a:cxn ang="0">
                  <a:pos x="T4" y="T5"/>
                </a:cxn>
                <a:cxn ang="0">
                  <a:pos x="T6" y="T7"/>
                </a:cxn>
                <a:cxn ang="0">
                  <a:pos x="T8" y="T9"/>
                </a:cxn>
              </a:cxnLst>
              <a:rect l="0" t="0" r="r" b="b"/>
              <a:pathLst>
                <a:path w="2094" h="2125">
                  <a:moveTo>
                    <a:pt x="0" y="0"/>
                  </a:moveTo>
                  <a:lnTo>
                    <a:pt x="1406" y="0"/>
                  </a:lnTo>
                  <a:lnTo>
                    <a:pt x="2093" y="1063"/>
                  </a:lnTo>
                  <a:lnTo>
                    <a:pt x="1406" y="2124"/>
                  </a:lnTo>
                  <a:lnTo>
                    <a:pt x="0" y="0"/>
                  </a:lnTo>
                </a:path>
              </a:pathLst>
            </a:custGeom>
            <a:solidFill>
              <a:srgbClr val="1998E6"/>
            </a:solidFill>
            <a:ln>
              <a:noFill/>
            </a:ln>
            <a:effectLst/>
          </p:spPr>
          <p:txBody>
            <a:bodyPr wrap="none" anchor="ctr"/>
            <a:lstStyle/>
            <a:p>
              <a:endParaRPr lang="en-US" dirty="0">
                <a:latin typeface="Open Sans" panose="020B0606030504020204" pitchFamily="34" charset="0"/>
              </a:endParaRPr>
            </a:p>
          </p:txBody>
        </p:sp>
      </p:grpSp>
    </p:spTree>
    <p:custDataLst>
      <p:tags r:id="rId1"/>
    </p:custDataLst>
    <p:extLst>
      <p:ext uri="{BB962C8B-B14F-4D97-AF65-F5344CB8AC3E}">
        <p14:creationId xmlns:p14="http://schemas.microsoft.com/office/powerpoint/2010/main" val="42387933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34qQc7cd"/>
  <p:tag name="ARTICULATE_PROJECT_OPEN" val="0"/>
  <p:tag name="ARTICULATE_SLIDE_COUNT" val="7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mi edited version" id="{6E9ED005-C59D-E244-83F4-F1B4D6F83A01}" vid="{E9C8C190-FDA4-5A4B-B29F-BBEE9464B4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42866</TotalTime>
  <Words>2669</Words>
  <Application>Microsoft Office PowerPoint</Application>
  <PresentationFormat>On-screen Show (16:9)</PresentationFormat>
  <Paragraphs>627</Paragraphs>
  <Slides>77</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Calibri</vt:lpstr>
      <vt:lpstr>Calibri Light</vt:lpstr>
      <vt:lpstr>Gill Sans</vt:lpstr>
      <vt:lpstr>Open Sans</vt:lpstr>
      <vt:lpstr>Open Sans </vt:lpstr>
      <vt:lpstr>Open Sans Light</vt:lpstr>
      <vt:lpstr>Office Theme</vt:lpstr>
      <vt:lpstr>PowerPoint Presentation</vt:lpstr>
      <vt:lpstr>PowerPoint Presentation</vt:lpstr>
      <vt:lpstr>Website Optimization</vt:lpstr>
      <vt:lpstr>Website Optimization</vt:lpstr>
      <vt:lpstr>Website Optimization</vt:lpstr>
      <vt:lpstr>Website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Website Hosting Options</vt:lpstr>
      <vt:lpstr>Website Hosting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Principles</vt:lpstr>
      <vt:lpstr>Design Principles</vt:lpstr>
      <vt:lpstr>Design Principles</vt:lpstr>
      <vt:lpstr>Design Principles</vt:lpstr>
      <vt:lpstr>Design Principles</vt:lpstr>
      <vt:lpstr>Design Principles</vt:lpstr>
      <vt:lpstr>Design Principles</vt:lpstr>
      <vt:lpstr>Design Principles</vt:lpstr>
      <vt:lpstr>PowerPoint Presentation</vt:lpstr>
      <vt:lpstr>PowerPoint Presentation</vt:lpstr>
      <vt:lpstr>PowerPoint Presentation</vt:lpstr>
      <vt:lpstr>PowerPoint Presentation</vt:lpstr>
      <vt:lpstr>Website Copy</vt:lpstr>
      <vt:lpstr>Website Copy</vt:lpstr>
      <vt:lpstr>Website Copy</vt:lpstr>
      <vt:lpstr>Website Copy</vt:lpstr>
      <vt:lpstr>PowerPoint Presentation</vt:lpstr>
      <vt:lpstr>PowerPoint Presentation</vt:lpstr>
      <vt:lpstr>PowerPoint Presentation</vt:lpstr>
      <vt:lpstr>PowerPoint Presentation</vt:lpstr>
      <vt:lpstr>PowerPoint Presentation</vt:lpstr>
      <vt:lpstr>PowerPoint Presentation</vt:lpstr>
      <vt:lpstr>UX versus UI</vt:lpstr>
      <vt:lpstr>UX versus UI</vt:lpstr>
      <vt:lpstr>UX versus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Optimize a Website</vt:lpstr>
      <vt:lpstr>Optimize a Website</vt:lpstr>
      <vt:lpstr>Optimize a Website</vt:lpstr>
      <vt:lpstr>PowerPoint Presentation</vt:lpstr>
      <vt:lpstr>PowerPoint Presentation</vt:lpstr>
      <vt:lpstr>Website Metrics</vt:lpstr>
      <vt:lpstr>Website Metrics</vt:lpstr>
      <vt:lpstr>PowerPoint Presentation</vt:lpstr>
      <vt:lpstr>PowerPoint Presentation</vt:lpstr>
      <vt:lpstr>Monitor and Report</vt:lpstr>
      <vt:lpstr>Monitor and Report</vt:lpstr>
      <vt:lpstr>Monitor and Report</vt:lpstr>
      <vt:lpstr>Monitor and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Vandana Khemka</dc:creator>
  <cp:lastModifiedBy>Brendan Munnelly</cp:lastModifiedBy>
  <cp:revision>1034</cp:revision>
  <dcterms:created xsi:type="dcterms:W3CDTF">2018-01-21T17:23:42Z</dcterms:created>
  <dcterms:modified xsi:type="dcterms:W3CDTF">2019-11-21T10:57:21Z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0BECDB22-F740-42EC-AAD2-79FC4A40E34F</vt:lpwstr>
  </property>
  <property fmtid="{D5CDD505-2E9C-101B-9397-08002B2CF9AE}" pid="3" name="ArticulatePath">
    <vt:lpwstr>Website Optimization (1)</vt:lpwstr>
  </property>
</Properties>
</file>